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70" r:id="rId4"/>
    <p:sldMasterId id="2147483671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</p:sldIdLst>
  <p:sldSz cy="5143500" cx="9144000"/>
  <p:notesSz cx="6858000" cy="9144000"/>
  <p:embeddedFontLst>
    <p:embeddedFont>
      <p:font typeface="Roboto"/>
      <p:regular r:id="rId15"/>
      <p:bold r:id="rId16"/>
      <p:italic r:id="rId17"/>
      <p:boldItalic r:id="rId18"/>
    </p:embeddedFont>
    <p:embeddedFont>
      <p:font typeface="Cabin"/>
      <p:regular r:id="rId19"/>
      <p:bold r:id="rId20"/>
      <p:italic r:id="rId21"/>
      <p:boldItalic r:id="rId22"/>
    </p:embeddedFont>
    <p:embeddedFont>
      <p:font typeface="Old Standard TT"/>
      <p:regular r:id="rId23"/>
      <p:bold r:id="rId24"/>
      <p:italic r:id="rId25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Cabin-bold.fntdata"/><Relationship Id="rId22" Type="http://schemas.openxmlformats.org/officeDocument/2006/relationships/font" Target="fonts/Cabin-boldItalic.fntdata"/><Relationship Id="rId21" Type="http://schemas.openxmlformats.org/officeDocument/2006/relationships/font" Target="fonts/Cabin-italic.fntdata"/><Relationship Id="rId24" Type="http://schemas.openxmlformats.org/officeDocument/2006/relationships/font" Target="fonts/OldStandardTT-bold.fntdata"/><Relationship Id="rId23" Type="http://schemas.openxmlformats.org/officeDocument/2006/relationships/font" Target="fonts/OldStandardTT-regular.fntdata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25" Type="http://schemas.openxmlformats.org/officeDocument/2006/relationships/font" Target="fonts/OldStandardTT-italic.fntdata"/><Relationship Id="rId5" Type="http://schemas.openxmlformats.org/officeDocument/2006/relationships/slideMaster" Target="slideMasters/slideMaster2.xml"/><Relationship Id="rId6" Type="http://schemas.openxmlformats.org/officeDocument/2006/relationships/notesMaster" Target="notesMasters/notesMaster1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11" Type="http://schemas.openxmlformats.org/officeDocument/2006/relationships/slide" Target="slides/slide5.xml"/><Relationship Id="rId10" Type="http://schemas.openxmlformats.org/officeDocument/2006/relationships/slide" Target="slides/slide4.xml"/><Relationship Id="rId13" Type="http://schemas.openxmlformats.org/officeDocument/2006/relationships/slide" Target="slides/slide7.xml"/><Relationship Id="rId12" Type="http://schemas.openxmlformats.org/officeDocument/2006/relationships/slide" Target="slides/slide6.xml"/><Relationship Id="rId15" Type="http://schemas.openxmlformats.org/officeDocument/2006/relationships/font" Target="fonts/Roboto-regular.fntdata"/><Relationship Id="rId14" Type="http://schemas.openxmlformats.org/officeDocument/2006/relationships/slide" Target="slides/slide8.xml"/><Relationship Id="rId17" Type="http://schemas.openxmlformats.org/officeDocument/2006/relationships/font" Target="fonts/Roboto-italic.fntdata"/><Relationship Id="rId16" Type="http://schemas.openxmlformats.org/officeDocument/2006/relationships/font" Target="fonts/Roboto-bold.fntdata"/><Relationship Id="rId19" Type="http://schemas.openxmlformats.org/officeDocument/2006/relationships/font" Target="fonts/Cabin-regular.fntdata"/><Relationship Id="rId18" Type="http://schemas.openxmlformats.org/officeDocument/2006/relationships/font" Target="fonts/Roboto-boldItalic.fnt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g27a0a73ad71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7" name="Google Shape;97;g27a0a73ad71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g27a0a73ad71_0_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2" name="Google Shape;102;g27a0a73ad71_0_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g2f06199cf25_0_22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0" name="Google Shape;110;g2f06199cf25_0_2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g2f06199cf25_0_22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8" name="Google Shape;118;g2f06199cf25_0_22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g2f06199cf25_0_21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7" name="Google Shape;127;g2f06199cf25_0_2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g2f06199cf25_0_24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2" name="Google Shape;132;g2f06199cf25_0_24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6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g27a0a73ad71_0_6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8" name="Google Shape;138;g27a0a73ad71_0_6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2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g27a0a73ad71_0_1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4" name="Google Shape;144;g27a0a73ad71_0_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4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56" name="Google Shape;56;p14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57" name="Google Shape;57;p1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5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60" name="Google Shape;60;p1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63" name="Google Shape;63;p16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64" name="Google Shape;64;p1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67" name="Google Shape;67;p17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68" name="Google Shape;68;p17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69" name="Google Shape;69;p1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8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72" name="Google Shape;72;p1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19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75" name="Google Shape;75;p19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76" name="Google Shape;76;p1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20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79" name="Google Shape;79;p2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21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" name="Google Shape;82;p21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83" name="Google Shape;83;p21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84" name="Google Shape;84;p21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85" name="Google Shape;85;p2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22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88" name="Google Shape;88;p2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23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91" name="Google Shape;91;p23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rtl="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rtl="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rtl="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rtl="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rtl="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rtl="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rtl="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rtl="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rtl="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92" name="Google Shape;92;p2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2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52" name="Google Shape;52;p13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53" name="Google Shape;53;p1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 algn="r">
              <a:buNone/>
              <a:defRPr sz="1000">
                <a:solidFill>
                  <a:schemeClr val="dk2"/>
                </a:solidFill>
              </a:defRPr>
            </a:lvl1pPr>
            <a:lvl2pPr lvl="1" rtl="0" algn="r">
              <a:buNone/>
              <a:defRPr sz="1000">
                <a:solidFill>
                  <a:schemeClr val="dk2"/>
                </a:solidFill>
              </a:defRPr>
            </a:lvl2pPr>
            <a:lvl3pPr lvl="2" rtl="0" algn="r">
              <a:buNone/>
              <a:defRPr sz="1000">
                <a:solidFill>
                  <a:schemeClr val="dk2"/>
                </a:solidFill>
              </a:defRPr>
            </a:lvl3pPr>
            <a:lvl4pPr lvl="3" rtl="0" algn="r">
              <a:buNone/>
              <a:defRPr sz="1000">
                <a:solidFill>
                  <a:schemeClr val="dk2"/>
                </a:solidFill>
              </a:defRPr>
            </a:lvl4pPr>
            <a:lvl5pPr lvl="4" rtl="0" algn="r">
              <a:buNone/>
              <a:defRPr sz="1000">
                <a:solidFill>
                  <a:schemeClr val="dk2"/>
                </a:solidFill>
              </a:defRPr>
            </a:lvl5pPr>
            <a:lvl6pPr lvl="5" rtl="0" algn="r">
              <a:buNone/>
              <a:defRPr sz="1000">
                <a:solidFill>
                  <a:schemeClr val="dk2"/>
                </a:solidFill>
              </a:defRPr>
            </a:lvl6pPr>
            <a:lvl7pPr lvl="6" rtl="0" algn="r">
              <a:buNone/>
              <a:defRPr sz="1000">
                <a:solidFill>
                  <a:schemeClr val="dk2"/>
                </a:solidFill>
              </a:defRPr>
            </a:lvl7pPr>
            <a:lvl8pPr lvl="7" rtl="0" algn="r">
              <a:buNone/>
              <a:defRPr sz="1000">
                <a:solidFill>
                  <a:schemeClr val="dk2"/>
                </a:solidFill>
              </a:defRPr>
            </a:lvl8pPr>
            <a:lvl9pPr lvl="8" rtl="0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mc:AlternateContent>
    <mc:Choice Requires="p14">
      <p:transition spd="slow" p14:dur="2500">
        <p14:prism dir="l"/>
      </p:transition>
    </mc:Choice>
    <mc:Fallback>
      <p:transition spd="slow">
        <p:fade/>
      </p:transition>
    </mc:Fallback>
  </mc:AlternateConten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2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.png"/><Relationship Id="rId4" Type="http://schemas.openxmlformats.org/officeDocument/2006/relationships/image" Target="../media/image7.png"/><Relationship Id="rId5" Type="http://schemas.openxmlformats.org/officeDocument/2006/relationships/image" Target="../media/image4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2.png"/><Relationship Id="rId4" Type="http://schemas.openxmlformats.org/officeDocument/2006/relationships/image" Target="../media/image8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5.png"/><Relationship Id="rId4" Type="http://schemas.openxmlformats.org/officeDocument/2006/relationships/image" Target="../media/image10.png"/><Relationship Id="rId5" Type="http://schemas.openxmlformats.org/officeDocument/2006/relationships/image" Target="../media/image3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9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6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2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CC0000"/>
        </a:solidFill>
      </p:bgPr>
    </p:bg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25"/>
          <p:cNvSpPr txBox="1"/>
          <p:nvPr/>
        </p:nvSpPr>
        <p:spPr>
          <a:xfrm>
            <a:off x="263200" y="0"/>
            <a:ext cx="8735700" cy="51435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 fontScale="77500" lnSpcReduction="20000"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4268">
                <a:solidFill>
                  <a:srgbClr val="F9F9F2"/>
                </a:solidFill>
              </a:rPr>
              <a:t>Karakia Timatanga - Beginning Prayer</a:t>
            </a:r>
            <a:endParaRPr b="1" sz="4268">
              <a:solidFill>
                <a:srgbClr val="F9F9F2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769"/>
              <a:buFont typeface="Arial"/>
              <a:buNone/>
            </a:pPr>
            <a:r>
              <a:rPr b="1" lang="en" sz="4268">
                <a:solidFill>
                  <a:srgbClr val="F9F9F2"/>
                </a:solidFill>
              </a:rPr>
              <a:t>Me karakia tātou</a:t>
            </a:r>
            <a:endParaRPr b="1" sz="4268">
              <a:solidFill>
                <a:srgbClr val="F9F9F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4900">
              <a:solidFill>
                <a:srgbClr val="FFFBF0"/>
              </a:solidFill>
              <a:latin typeface="Cabin"/>
              <a:ea typeface="Cabin"/>
              <a:cs typeface="Cabin"/>
              <a:sym typeface="Cabin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4900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rPr>
              <a:t>Whakataka te hau ki te uru</a:t>
            </a:r>
            <a:endParaRPr b="1" sz="4900">
              <a:solidFill>
                <a:schemeClr val="dk1"/>
              </a:solidFill>
              <a:latin typeface="Cabin"/>
              <a:ea typeface="Cabin"/>
              <a:cs typeface="Cabin"/>
              <a:sym typeface="Cabin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4900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rPr>
              <a:t>Whakataka te hau ki te tonga</a:t>
            </a:r>
            <a:endParaRPr b="1" sz="4900">
              <a:solidFill>
                <a:schemeClr val="dk1"/>
              </a:solidFill>
              <a:latin typeface="Cabin"/>
              <a:ea typeface="Cabin"/>
              <a:cs typeface="Cabin"/>
              <a:sym typeface="Cabin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4900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rPr>
              <a:t>Kia mākinakina ki uta</a:t>
            </a:r>
            <a:endParaRPr b="1" sz="4900">
              <a:solidFill>
                <a:schemeClr val="dk1"/>
              </a:solidFill>
              <a:latin typeface="Cabin"/>
              <a:ea typeface="Cabin"/>
              <a:cs typeface="Cabin"/>
              <a:sym typeface="Cabin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4900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rPr>
              <a:t>Kia mātaratara ki tai</a:t>
            </a:r>
            <a:endParaRPr b="1" sz="4900">
              <a:solidFill>
                <a:schemeClr val="dk1"/>
              </a:solidFill>
              <a:latin typeface="Cabin"/>
              <a:ea typeface="Cabin"/>
              <a:cs typeface="Cabin"/>
              <a:sym typeface="Cabin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4900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rPr>
              <a:t>E hī ake ane te atakura</a:t>
            </a:r>
            <a:endParaRPr b="1" sz="4900">
              <a:solidFill>
                <a:schemeClr val="dk1"/>
              </a:solidFill>
              <a:latin typeface="Cabin"/>
              <a:ea typeface="Cabin"/>
              <a:cs typeface="Cabin"/>
              <a:sym typeface="Cabin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4900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rPr>
              <a:t>He Tio, he huka, he hau hū</a:t>
            </a:r>
            <a:endParaRPr b="1" sz="4900">
              <a:solidFill>
                <a:schemeClr val="dk1"/>
              </a:solidFill>
              <a:latin typeface="Cabin"/>
              <a:ea typeface="Cabin"/>
              <a:cs typeface="Cabin"/>
              <a:sym typeface="Cabin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4900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rPr>
              <a:t>Tihei mauri ora!</a:t>
            </a:r>
            <a:endParaRPr sz="4200">
              <a:solidFill>
                <a:schemeClr val="dk1"/>
              </a:solidFill>
              <a:latin typeface="Old Standard TT"/>
              <a:ea typeface="Old Standard TT"/>
              <a:cs typeface="Old Standard TT"/>
              <a:sym typeface="Old Standard TT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4" name="Google Shape;104;p26"/>
          <p:cNvPicPr preferRelativeResize="0"/>
          <p:nvPr/>
        </p:nvPicPr>
        <p:blipFill rotWithShape="1">
          <a:blip r:embed="rId3">
            <a:alphaModFix/>
          </a:blip>
          <a:srcRect b="10627" l="0" r="0" t="11112"/>
          <a:stretch/>
        </p:blipFill>
        <p:spPr>
          <a:xfrm>
            <a:off x="1742575" y="100275"/>
            <a:ext cx="5257800" cy="2281000"/>
          </a:xfrm>
          <a:prstGeom prst="rect">
            <a:avLst/>
          </a:prstGeom>
          <a:noFill/>
          <a:ln>
            <a:noFill/>
          </a:ln>
        </p:spPr>
      </p:pic>
      <p:sp>
        <p:nvSpPr>
          <p:cNvPr id="105" name="Google Shape;105;p26"/>
          <p:cNvSpPr txBox="1"/>
          <p:nvPr/>
        </p:nvSpPr>
        <p:spPr>
          <a:xfrm>
            <a:off x="129150" y="2381275"/>
            <a:ext cx="8907000" cy="2569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rgbClr val="6DB200"/>
                </a:solidFill>
              </a:rPr>
              <a:t>This week we are EXPLORING </a:t>
            </a:r>
            <a:r>
              <a:rPr b="1" lang="en" sz="1800">
                <a:solidFill>
                  <a:srgbClr val="6DB200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the Tupu-ā-nuku and Tupu-ā-rangi by </a:t>
            </a:r>
            <a:r>
              <a:rPr b="1" i="1" lang="en" sz="1800" u="sng">
                <a:solidFill>
                  <a:srgbClr val="6DB200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observing</a:t>
            </a:r>
            <a:r>
              <a:rPr b="1" lang="en" sz="1800">
                <a:solidFill>
                  <a:srgbClr val="6DB200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 how they </a:t>
            </a:r>
            <a:r>
              <a:rPr b="1" i="1" lang="en" sz="1800" u="sng">
                <a:solidFill>
                  <a:srgbClr val="6DB200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connect</a:t>
            </a:r>
            <a:r>
              <a:rPr b="1" lang="en" sz="1800">
                <a:solidFill>
                  <a:srgbClr val="6DB200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 Māori to te taiao</a:t>
            </a:r>
            <a:endParaRPr b="1" sz="1800">
              <a:solidFill>
                <a:srgbClr val="6DB200"/>
              </a:solidFill>
              <a:highlight>
                <a:srgbClr val="FFFFFF"/>
              </a:highlight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495057"/>
              </a:solidFill>
              <a:highlight>
                <a:srgbClr val="FFFFFF"/>
              </a:highlight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chemeClr val="dk1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By the end of today’s lesson you should be able to:</a:t>
            </a:r>
            <a:endParaRPr b="1" sz="1800">
              <a:solidFill>
                <a:schemeClr val="dk1"/>
              </a:solidFill>
              <a:highlight>
                <a:srgbClr val="FFFFFF"/>
              </a:highlight>
              <a:latin typeface="Roboto"/>
              <a:ea typeface="Roboto"/>
              <a:cs typeface="Roboto"/>
              <a:sym typeface="Roboto"/>
            </a:endParaRPr>
          </a:p>
          <a:p>
            <a:pPr indent="-342900" lvl="0" marL="457200" rtl="0" algn="ctr">
              <a:spcBef>
                <a:spcPts val="0"/>
              </a:spcBef>
              <a:spcAft>
                <a:spcPts val="0"/>
              </a:spcAft>
              <a:buClr>
                <a:srgbClr val="495057"/>
              </a:buClr>
              <a:buSzPts val="1800"/>
              <a:buFont typeface="Roboto"/>
              <a:buChar char="●"/>
            </a:pPr>
            <a:r>
              <a:rPr lang="en" sz="1800">
                <a:solidFill>
                  <a:srgbClr val="495057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Describe (explain) the tikanga when harvesting rongoā rākau (plants)</a:t>
            </a:r>
            <a:endParaRPr sz="1800">
              <a:solidFill>
                <a:srgbClr val="495057"/>
              </a:solidFill>
              <a:highlight>
                <a:srgbClr val="FFFFFF"/>
              </a:highlight>
              <a:latin typeface="Roboto"/>
              <a:ea typeface="Roboto"/>
              <a:cs typeface="Roboto"/>
              <a:sym typeface="Roboto"/>
            </a:endParaRPr>
          </a:p>
          <a:p>
            <a:pPr indent="0" lvl="0" marL="45720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495057"/>
              </a:solidFill>
              <a:highlight>
                <a:srgbClr val="FFFFFF"/>
              </a:highlight>
              <a:latin typeface="Roboto"/>
              <a:ea typeface="Roboto"/>
              <a:cs typeface="Roboto"/>
              <a:sym typeface="Roboto"/>
            </a:endParaRPr>
          </a:p>
          <a:p>
            <a:pPr indent="-342900" lvl="0" marL="457200" rtl="0" algn="ctr">
              <a:spcBef>
                <a:spcPts val="0"/>
              </a:spcBef>
              <a:spcAft>
                <a:spcPts val="0"/>
              </a:spcAft>
              <a:buClr>
                <a:srgbClr val="495057"/>
              </a:buClr>
              <a:buSzPts val="1800"/>
              <a:buFont typeface="Roboto"/>
              <a:buChar char="●"/>
            </a:pPr>
            <a:r>
              <a:rPr lang="en" sz="1800">
                <a:solidFill>
                  <a:srgbClr val="495057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State (describe) at </a:t>
            </a:r>
            <a:r>
              <a:rPr lang="en" sz="1800">
                <a:solidFill>
                  <a:srgbClr val="495057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least</a:t>
            </a:r>
            <a:r>
              <a:rPr lang="en" sz="1800">
                <a:solidFill>
                  <a:srgbClr val="495057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 1 (or at least 2-3) connections between rongoā Māori and te taiao and Tupu-ā-nuku and Tupu-ā-rangi</a:t>
            </a:r>
            <a:endParaRPr sz="1800">
              <a:solidFill>
                <a:srgbClr val="495057"/>
              </a:solidFill>
              <a:highlight>
                <a:srgbClr val="FFFFFF"/>
              </a:highlight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106" name="Google Shape;106;p2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72475" y="100275"/>
            <a:ext cx="1838825" cy="18388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7" name="Google Shape;107;p2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889575" y="175475"/>
            <a:ext cx="1838825" cy="18388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27"/>
          <p:cNvSpPr/>
          <p:nvPr/>
        </p:nvSpPr>
        <p:spPr>
          <a:xfrm>
            <a:off x="1688813" y="74900"/>
            <a:ext cx="5416823" cy="1048674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0" i="0">
                <a:ln cap="flat" cmpd="sng" w="19050">
                  <a:solidFill>
                    <a:srgbClr val="75FF64"/>
                  </a:solidFill>
                  <a:prstDash val="solid"/>
                  <a:round/>
                  <a:headEnd len="sm" w="sm" type="none"/>
                  <a:tailEnd len="sm" w="sm" type="none"/>
                </a:ln>
                <a:solidFill>
                  <a:srgbClr val="6AA84F"/>
                </a:solidFill>
                <a:latin typeface="Pacifico"/>
              </a:rPr>
              <a:t>Tikanga</a:t>
            </a:r>
          </a:p>
        </p:txBody>
      </p:sp>
      <p:pic>
        <p:nvPicPr>
          <p:cNvPr id="113" name="Google Shape;113;p2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280401" y="1"/>
            <a:ext cx="1863600" cy="2187651"/>
          </a:xfrm>
          <a:prstGeom prst="rect">
            <a:avLst/>
          </a:prstGeom>
          <a:noFill/>
          <a:ln>
            <a:noFill/>
          </a:ln>
        </p:spPr>
      </p:pic>
      <p:pic>
        <p:nvPicPr>
          <p:cNvPr id="114" name="Google Shape;114;p2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0"/>
            <a:ext cx="1360775" cy="1360775"/>
          </a:xfrm>
          <a:prstGeom prst="rect">
            <a:avLst/>
          </a:prstGeom>
          <a:noFill/>
          <a:ln>
            <a:noFill/>
          </a:ln>
        </p:spPr>
      </p:pic>
      <p:sp>
        <p:nvSpPr>
          <p:cNvPr id="115" name="Google Shape;115;p27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350">
              <a:solidFill>
                <a:schemeClr val="dk1"/>
              </a:solidFill>
              <a:highlight>
                <a:srgbClr val="00FFFF"/>
              </a:highlight>
              <a:latin typeface="Verdana"/>
              <a:ea typeface="Verdana"/>
              <a:cs typeface="Verdana"/>
              <a:sym typeface="Verdan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There is tikanga around harvesting (cutting / taking) </a:t>
            </a:r>
            <a:endParaRPr sz="20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plants from the native bush and in your garden.</a:t>
            </a:r>
            <a:endParaRPr sz="20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000">
                <a:solidFill>
                  <a:srgbClr val="38761D"/>
                </a:solidFill>
                <a:latin typeface="Verdana"/>
                <a:ea typeface="Verdana"/>
                <a:cs typeface="Verdana"/>
                <a:sym typeface="Verdana"/>
              </a:rPr>
              <a:t>Why do you think there is tikanga involved? </a:t>
            </a:r>
            <a:endParaRPr b="1" sz="2000">
              <a:solidFill>
                <a:srgbClr val="38761D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When harvesting (cutting / taking) plants you should say a karakia (prayer) to outline your intention and honour some of the Māori atua (Gods). </a:t>
            </a:r>
            <a:endParaRPr sz="20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000">
                <a:solidFill>
                  <a:srgbClr val="38761D"/>
                </a:solidFill>
                <a:latin typeface="Verdana"/>
                <a:ea typeface="Verdana"/>
                <a:cs typeface="Verdana"/>
                <a:sym typeface="Verdana"/>
              </a:rPr>
              <a:t>Which atua (Gods) do you think we should honour?</a:t>
            </a:r>
            <a:endParaRPr b="1" sz="2000">
              <a:solidFill>
                <a:srgbClr val="38761D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5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Karakia is a time to let go of stress / problems you are holding on to and a time to focus on and tune into the plants</a:t>
            </a:r>
            <a:r>
              <a:rPr lang="en" sz="2000">
                <a:solidFill>
                  <a:srgbClr val="715301"/>
                </a:solidFill>
                <a:latin typeface="Verdana"/>
                <a:ea typeface="Verdana"/>
                <a:cs typeface="Verdana"/>
                <a:sym typeface="Verdana"/>
              </a:rPr>
              <a:t>.</a:t>
            </a:r>
            <a:endParaRPr sz="2000">
              <a:solidFill>
                <a:srgbClr val="71530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200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28"/>
          <p:cNvSpPr/>
          <p:nvPr/>
        </p:nvSpPr>
        <p:spPr>
          <a:xfrm>
            <a:off x="2400401" y="74900"/>
            <a:ext cx="4877899" cy="823974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0" i="0">
                <a:ln cap="flat" cmpd="sng" w="19050">
                  <a:solidFill>
                    <a:srgbClr val="75FF64"/>
                  </a:solidFill>
                  <a:prstDash val="solid"/>
                  <a:round/>
                  <a:headEnd len="sm" w="sm" type="none"/>
                  <a:tailEnd len="sm" w="sm" type="none"/>
                </a:ln>
                <a:solidFill>
                  <a:srgbClr val="6AA84F"/>
                </a:solidFill>
                <a:latin typeface="Pacifico"/>
              </a:rPr>
              <a:t>Tikanga</a:t>
            </a:r>
          </a:p>
        </p:txBody>
      </p:sp>
      <p:pic>
        <p:nvPicPr>
          <p:cNvPr id="121" name="Google Shape;121;p28"/>
          <p:cNvPicPr preferRelativeResize="0"/>
          <p:nvPr/>
        </p:nvPicPr>
        <p:blipFill rotWithShape="1">
          <a:blip r:embed="rId3">
            <a:alphaModFix/>
          </a:blip>
          <a:srcRect b="0" l="0" r="13815" t="0"/>
          <a:stretch/>
        </p:blipFill>
        <p:spPr>
          <a:xfrm>
            <a:off x="7808149" y="1828925"/>
            <a:ext cx="1280375" cy="14856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2" name="Google Shape;122;p2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5400000">
            <a:off x="205066" y="-205075"/>
            <a:ext cx="1230451" cy="16406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23" name="Google Shape;123;p2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8138300" y="-1"/>
            <a:ext cx="1005700" cy="1230450"/>
          </a:xfrm>
          <a:prstGeom prst="rect">
            <a:avLst/>
          </a:prstGeom>
          <a:noFill/>
          <a:ln>
            <a:noFill/>
          </a:ln>
        </p:spPr>
      </p:pic>
      <p:sp>
        <p:nvSpPr>
          <p:cNvPr id="124" name="Google Shape;124;p28"/>
          <p:cNvSpPr txBox="1"/>
          <p:nvPr/>
        </p:nvSpPr>
        <p:spPr>
          <a:xfrm>
            <a:off x="74925" y="237225"/>
            <a:ext cx="9144000" cy="5143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Thank the rākau (plant) for its medicinal properties.</a:t>
            </a:r>
            <a:endParaRPr sz="20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It is said that the plants give more of their healing wairua if asked.</a:t>
            </a:r>
            <a:endParaRPr sz="20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000">
                <a:solidFill>
                  <a:srgbClr val="38761D"/>
                </a:solidFill>
                <a:latin typeface="Verdana"/>
                <a:ea typeface="Verdana"/>
                <a:cs typeface="Verdana"/>
                <a:sym typeface="Verdana"/>
              </a:rPr>
              <a:t>What is wairua? (How does it link to mauri?)</a:t>
            </a:r>
            <a:endParaRPr b="1" sz="2000">
              <a:solidFill>
                <a:srgbClr val="38761D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rgbClr val="38761D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000">
                <a:solidFill>
                  <a:srgbClr val="38761D"/>
                </a:solidFill>
                <a:latin typeface="Verdana"/>
                <a:ea typeface="Verdana"/>
                <a:cs typeface="Verdana"/>
                <a:sym typeface="Verdana"/>
              </a:rPr>
              <a:t>How can we be sustainable when harvesting the rākau (plants)?</a:t>
            </a:r>
            <a:endParaRPr b="1" sz="2000">
              <a:solidFill>
                <a:srgbClr val="38761D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Bless the material that you have harvested and give thanks to the rākau (plants) that gave it.</a:t>
            </a:r>
            <a:endParaRPr sz="20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Return all unused plant material back to Papatūānuku (Mother Earth)</a:t>
            </a:r>
            <a:endParaRPr sz="20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endParaRPr sz="20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000">
                <a:solidFill>
                  <a:srgbClr val="38761D"/>
                </a:solidFill>
                <a:latin typeface="Verdana"/>
                <a:ea typeface="Verdana"/>
                <a:cs typeface="Verdana"/>
                <a:sym typeface="Verdana"/>
              </a:rPr>
              <a:t>Why do you think we return ensued material to Papatūānuku?</a:t>
            </a:r>
            <a:endParaRPr b="1" sz="2000">
              <a:solidFill>
                <a:srgbClr val="38761D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9" name="Google Shape;129;p2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17061" y="0"/>
            <a:ext cx="8386689" cy="5143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30"/>
          <p:cNvSpPr txBox="1"/>
          <p:nvPr/>
        </p:nvSpPr>
        <p:spPr>
          <a:xfrm>
            <a:off x="0" y="237200"/>
            <a:ext cx="9051000" cy="824100"/>
          </a:xfrm>
          <a:prstGeom prst="rect">
            <a:avLst/>
          </a:prstGeom>
          <a:solidFill>
            <a:srgbClr val="75FF64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000">
                <a:solidFill>
                  <a:schemeClr val="dk1"/>
                </a:solidFill>
              </a:rPr>
              <a:t>TASK: </a:t>
            </a:r>
            <a:r>
              <a:rPr lang="en" sz="2000">
                <a:solidFill>
                  <a:schemeClr val="dk1"/>
                </a:solidFill>
              </a:rPr>
              <a:t>brainstorm in pairs / small groups about connections between rongoā rākau and te taiao and Tupu-ā-nuku and Tupu-ā-rangi</a:t>
            </a:r>
            <a:endParaRPr sz="20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chemeClr val="dk1"/>
              </a:solidFill>
            </a:endParaRPr>
          </a:p>
        </p:txBody>
      </p:sp>
      <p:sp>
        <p:nvSpPr>
          <p:cNvPr id="135" name="Google Shape;135;p30"/>
          <p:cNvSpPr txBox="1"/>
          <p:nvPr/>
        </p:nvSpPr>
        <p:spPr>
          <a:xfrm>
            <a:off x="143525" y="1210950"/>
            <a:ext cx="8414400" cy="3807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chemeClr val="dk2"/>
                </a:solidFill>
                <a:highlight>
                  <a:srgbClr val="00FFFF"/>
                </a:highlight>
              </a:rPr>
              <a:t>Teacher notes to help discussions</a:t>
            </a:r>
            <a:endParaRPr b="1" sz="1800">
              <a:solidFill>
                <a:schemeClr val="dk2"/>
              </a:solidFill>
              <a:highlight>
                <a:srgbClr val="00FFFF"/>
              </a:highlight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chemeClr val="dk2"/>
              </a:solidFill>
              <a:highlight>
                <a:srgbClr val="00FFFF"/>
              </a:highlight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chemeClr val="dk2"/>
                </a:solidFill>
              </a:rPr>
              <a:t>T</a:t>
            </a:r>
            <a:r>
              <a:rPr b="1" lang="en" sz="1600">
                <a:solidFill>
                  <a:schemeClr val="dk1"/>
                </a:solidFill>
              </a:rPr>
              <a:t>here is a strong connection between people and the whenua (land).</a:t>
            </a:r>
            <a:endParaRPr b="1" sz="16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7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600">
                <a:solidFill>
                  <a:schemeClr val="dk1"/>
                </a:solidFill>
              </a:rPr>
              <a:t>People and the land are connected through healing.</a:t>
            </a:r>
            <a:endParaRPr b="1" sz="16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8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600">
                <a:solidFill>
                  <a:schemeClr val="dk1"/>
                </a:solidFill>
              </a:rPr>
              <a:t>Must care for te </a:t>
            </a:r>
            <a:r>
              <a:rPr b="1" lang="en" sz="1600">
                <a:solidFill>
                  <a:schemeClr val="dk1"/>
                </a:solidFill>
              </a:rPr>
              <a:t>taiao - be kaitiaki so we can look after our rongoā (plants) and be sustainable</a:t>
            </a:r>
            <a:endParaRPr b="1" sz="16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1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600">
                <a:solidFill>
                  <a:schemeClr val="dk1"/>
                </a:solidFill>
              </a:rPr>
              <a:t>The connection between whenua (land), maramataka (moon cycle) and our ngā whetu (stars) and everything that comes underneath is what makes us who we are.</a:t>
            </a:r>
            <a:endParaRPr b="1" sz="16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600">
                <a:solidFill>
                  <a:schemeClr val="dk1"/>
                </a:solidFill>
              </a:rPr>
              <a:t>We are part of the land (we came from Papatūānuku) - it is our connection to her (and our tūpuna / tīpuna) and Papatūānuku’s connection to us</a:t>
            </a:r>
            <a:endParaRPr b="1" sz="16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0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600">
                <a:solidFill>
                  <a:schemeClr val="dk1"/>
                </a:solidFill>
              </a:rPr>
              <a:t>Tupu-ā-nuku and Tupu-ā-rangi - connected to food from the ground and from the sky - so a strong connected to rongoā and the atua who guard over those domains </a:t>
            </a:r>
            <a:endParaRPr b="1" sz="16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9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0" name="Google Shape;140;p3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509195" y="0"/>
            <a:ext cx="663481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41" name="Google Shape;141;p31"/>
          <p:cNvSpPr txBox="1"/>
          <p:nvPr/>
        </p:nvSpPr>
        <p:spPr>
          <a:xfrm>
            <a:off x="75000" y="836450"/>
            <a:ext cx="2434200" cy="378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100">
                <a:solidFill>
                  <a:schemeClr val="dk2"/>
                </a:solidFill>
              </a:rPr>
              <a:t>You can choose a different emoji (if there is one you think suits how you feel! </a:t>
            </a:r>
            <a:endParaRPr b="1" sz="2100">
              <a:solidFill>
                <a:schemeClr val="dk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100">
              <a:solidFill>
                <a:schemeClr val="dk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100">
              <a:solidFill>
                <a:schemeClr val="dk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100">
                <a:solidFill>
                  <a:schemeClr val="dk2"/>
                </a:solidFill>
              </a:rPr>
              <a:t>Just explain why you chose it</a:t>
            </a:r>
            <a:endParaRPr b="1" sz="2100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CC0000"/>
        </a:solidFill>
      </p:bgPr>
    </p:bg>
    <p:spTree>
      <p:nvGrpSpPr>
        <p:cNvPr id="145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32"/>
          <p:cNvSpPr txBox="1"/>
          <p:nvPr/>
        </p:nvSpPr>
        <p:spPr>
          <a:xfrm>
            <a:off x="62675" y="150"/>
            <a:ext cx="9081300" cy="51435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 fontScale="77500" lnSpcReduction="20000"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4268">
                <a:solidFill>
                  <a:schemeClr val="lt1"/>
                </a:solidFill>
              </a:rPr>
              <a:t>Karakia whakamutunga - Ending Prayer</a:t>
            </a:r>
            <a:endParaRPr b="1" sz="4268">
              <a:solidFill>
                <a:schemeClr val="lt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4268">
                <a:solidFill>
                  <a:schemeClr val="lt1"/>
                </a:solidFill>
              </a:rPr>
              <a:t>Me karakia tātou</a:t>
            </a:r>
            <a:endParaRPr b="1" sz="4268">
              <a:solidFill>
                <a:schemeClr val="lt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78571"/>
              <a:buFont typeface="Arial"/>
              <a:buNone/>
            </a:pPr>
            <a:r>
              <a:t/>
            </a:r>
            <a:endParaRPr b="1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78571"/>
              <a:buFont typeface="Arial"/>
              <a:buNone/>
            </a:pPr>
            <a:r>
              <a:t/>
            </a:r>
            <a:endParaRPr b="1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287"/>
              <a:buFont typeface="Arial"/>
              <a:buNone/>
            </a:pPr>
            <a:r>
              <a:rPr b="1" lang="en" sz="4350">
                <a:solidFill>
                  <a:schemeClr val="dk1"/>
                </a:solidFill>
              </a:rPr>
              <a:t>Kia whakairia te tapu</a:t>
            </a:r>
            <a:endParaRPr b="1" sz="435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287"/>
              <a:buFont typeface="Arial"/>
              <a:buNone/>
            </a:pPr>
            <a:r>
              <a:rPr b="1" lang="en" sz="4350">
                <a:solidFill>
                  <a:schemeClr val="dk1"/>
                </a:solidFill>
              </a:rPr>
              <a:t>Kia wātea ai te ara</a:t>
            </a:r>
            <a:endParaRPr b="1" sz="435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287"/>
              <a:buFont typeface="Arial"/>
              <a:buNone/>
            </a:pPr>
            <a:r>
              <a:t/>
            </a:r>
            <a:endParaRPr b="1" sz="435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287"/>
              <a:buFont typeface="Arial"/>
              <a:buNone/>
            </a:pPr>
            <a:r>
              <a:rPr b="1" lang="en" sz="4350">
                <a:solidFill>
                  <a:schemeClr val="dk1"/>
                </a:solidFill>
              </a:rPr>
              <a:t>Kia tūruki whakataha ai</a:t>
            </a:r>
            <a:endParaRPr b="1" sz="435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287"/>
              <a:buFont typeface="Arial"/>
              <a:buNone/>
            </a:pPr>
            <a:r>
              <a:rPr b="1" lang="en" sz="4350">
                <a:solidFill>
                  <a:schemeClr val="dk1"/>
                </a:solidFill>
              </a:rPr>
              <a:t>Kia tūruki whakataha ai</a:t>
            </a:r>
            <a:endParaRPr b="1" sz="435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287"/>
              <a:buFont typeface="Arial"/>
              <a:buNone/>
            </a:pPr>
            <a:r>
              <a:t/>
            </a:r>
            <a:endParaRPr b="1" sz="435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287"/>
              <a:buFont typeface="Arial"/>
              <a:buNone/>
            </a:pPr>
            <a:r>
              <a:rPr b="1" lang="en" sz="4350">
                <a:solidFill>
                  <a:schemeClr val="dk1"/>
                </a:solidFill>
              </a:rPr>
              <a:t>Hāumi e, Hui e</a:t>
            </a:r>
            <a:endParaRPr b="1" sz="435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4350">
                <a:solidFill>
                  <a:schemeClr val="dk1"/>
                </a:solidFill>
              </a:rPr>
              <a:t>Tāiki e</a:t>
            </a:r>
            <a:endParaRPr b="1" sz="4900">
              <a:solidFill>
                <a:schemeClr val="dk1"/>
              </a:solidFill>
              <a:latin typeface="Cabin"/>
              <a:ea typeface="Cabin"/>
              <a:cs typeface="Cabin"/>
              <a:sym typeface="Cabin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