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embeddedFontLst>
    <p:embeddedFont>
      <p:font typeface="Roboto"/>
      <p:regular r:id="rId13"/>
      <p:bold r:id="rId14"/>
      <p:italic r:id="rId15"/>
      <p:boldItalic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Roboto-regular.fntdata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Roboto-italic.fntdata"/><Relationship Id="rId14" Type="http://schemas.openxmlformats.org/officeDocument/2006/relationships/font" Target="fonts/Roboto-bold.fntdata"/><Relationship Id="rId16" Type="http://schemas.openxmlformats.org/officeDocument/2006/relationships/font" Target="fonts/Roboto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e89903945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e89903945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e89903945a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e89903945a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e89903945a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e89903945a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Roboto"/>
              <a:buChar char="●"/>
            </a:pPr>
            <a:r>
              <a:rPr lang="en" sz="10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What does the author want you to know?</a:t>
            </a:r>
            <a:endParaRPr sz="10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Roboto"/>
              <a:buChar char="●"/>
            </a:pPr>
            <a:r>
              <a:rPr lang="en" sz="10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What is the key message in the book?</a:t>
            </a:r>
            <a:endParaRPr sz="10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Roboto"/>
              <a:buChar char="●"/>
            </a:pPr>
            <a:r>
              <a:rPr lang="en" sz="10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How does it relate to the real world?</a:t>
            </a:r>
            <a:endParaRPr sz="3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e89903945a_0_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e89903945a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e89903945a_0_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e89903945a_0_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e967198a8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e967198a8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https://www.youtube.com/watch?v=q7bN7JQWXiM&amp;ab_channel=ClairePierce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11" name="Google Shape;11;p2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" name="Google Shape;16;p2"/>
          <p:cNvSpPr txBox="1"/>
          <p:nvPr>
            <p:ph type="ctrTitle"/>
          </p:nvPr>
        </p:nvSpPr>
        <p:spPr>
          <a:xfrm>
            <a:off x="598100" y="1775222"/>
            <a:ext cx="8222100" cy="83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598088" y="2715913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8" name="Google Shape;18;p2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11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71" name="Google Shape;71;p11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11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" name="Google Shape;73;p11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11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11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6" name="Google Shape;76;p11"/>
          <p:cNvSpPr txBox="1"/>
          <p:nvPr>
            <p:ph hasCustomPrompt="1" type="title"/>
          </p:nvPr>
        </p:nvSpPr>
        <p:spPr>
          <a:xfrm>
            <a:off x="311700" y="1256050"/>
            <a:ext cx="8520600" cy="2030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7" name="Google Shape;77;p11"/>
          <p:cNvSpPr txBox="1"/>
          <p:nvPr>
            <p:ph idx="1" type="body"/>
          </p:nvPr>
        </p:nvSpPr>
        <p:spPr>
          <a:xfrm>
            <a:off x="311700" y="3369225"/>
            <a:ext cx="8520600" cy="128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8" name="Google Shape;78;p11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21" name="Google Shape;21;p3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6" name="Google Shape;26;p3"/>
          <p:cNvSpPr txBox="1"/>
          <p:nvPr>
            <p:ph type="title"/>
          </p:nvPr>
        </p:nvSpPr>
        <p:spPr>
          <a:xfrm>
            <a:off x="598100" y="2152347"/>
            <a:ext cx="8222100" cy="83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7" name="Google Shape;27;p3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oogle Shape;29;p4"/>
          <p:cNvGrpSpPr/>
          <p:nvPr/>
        </p:nvGrpSpPr>
        <p:grpSpPr>
          <a:xfrm>
            <a:off x="0" y="3903669"/>
            <a:ext cx="9144000" cy="1239925"/>
            <a:chOff x="0" y="3903669"/>
            <a:chExt cx="9144000" cy="1239925"/>
          </a:xfrm>
        </p:grpSpPr>
        <p:sp>
          <p:nvSpPr>
            <p:cNvPr id="30" name="Google Shape;30;p4"/>
            <p:cNvSpPr/>
            <p:nvPr/>
          </p:nvSpPr>
          <p:spPr>
            <a:xfrm>
              <a:off x="8154895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4"/>
            <p:cNvSpPr/>
            <p:nvPr/>
          </p:nvSpPr>
          <p:spPr>
            <a:xfrm flipH="1">
              <a:off x="6181163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7170274" y="3903669"/>
              <a:ext cx="989100" cy="987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4"/>
            <p:cNvSpPr/>
            <p:nvPr/>
          </p:nvSpPr>
          <p:spPr>
            <a:xfrm rot="10800000">
              <a:off x="8154757" y="3903682"/>
              <a:ext cx="989100" cy="9879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" name="Google Shape;34;p4"/>
            <p:cNvSpPr/>
            <p:nvPr/>
          </p:nvSpPr>
          <p:spPr>
            <a:xfrm>
              <a:off x="0" y="4891594"/>
              <a:ext cx="9144000" cy="252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" name="Google Shape;35;p4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6" name="Google Shape;36;p4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7" name="Google Shape;37;p4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5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0" name="Google Shape;40;p5"/>
          <p:cNvSpPr txBox="1"/>
          <p:nvPr>
            <p:ph idx="1" type="body"/>
          </p:nvPr>
        </p:nvSpPr>
        <p:spPr>
          <a:xfrm>
            <a:off x="311700" y="12299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1" name="Google Shape;41;p5"/>
          <p:cNvSpPr txBox="1"/>
          <p:nvPr>
            <p:ph idx="2" type="body"/>
          </p:nvPr>
        </p:nvSpPr>
        <p:spPr>
          <a:xfrm>
            <a:off x="4832400" y="12299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2" name="Google Shape;42;p5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5" name="Google Shape;45;p6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8" name="Google Shape;48;p7"/>
          <p:cNvSpPr txBox="1"/>
          <p:nvPr>
            <p:ph idx="1" type="body"/>
          </p:nvPr>
        </p:nvSpPr>
        <p:spPr>
          <a:xfrm>
            <a:off x="311700" y="1465804"/>
            <a:ext cx="2808000" cy="310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4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oogle Shape;51;p8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52" name="Google Shape;52;p8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" name="Google Shape;53;p8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" name="Google Shape;54;p8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" name="Google Shape;55;p8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" name="Google Shape;56;p8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7" name="Google Shape;57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8" name="Google Shape;58;p8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/>
          <p:nvPr/>
        </p:nvSpPr>
        <p:spPr>
          <a:xfrm>
            <a:off x="4572000" y="-1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1" name="Google Shape;61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2" name="Google Shape;62;p9"/>
          <p:cNvSpPr txBox="1"/>
          <p:nvPr>
            <p:ph type="title"/>
          </p:nvPr>
        </p:nvSpPr>
        <p:spPr>
          <a:xfrm>
            <a:off x="265500" y="1151100"/>
            <a:ext cx="4045200" cy="1564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63" name="Google Shape;63;p9"/>
          <p:cNvSpPr txBox="1"/>
          <p:nvPr>
            <p:ph idx="1" type="subTitle"/>
          </p:nvPr>
        </p:nvSpPr>
        <p:spPr>
          <a:xfrm>
            <a:off x="265500" y="2769001"/>
            <a:ext cx="4045200" cy="12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64" name="Google Shape;64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5" name="Google Shape;65;p9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68" name="Google Shape;68;p10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geometric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/>
          <p:nvPr>
            <p:ph type="ctrTitle"/>
          </p:nvPr>
        </p:nvSpPr>
        <p:spPr>
          <a:xfrm>
            <a:off x="598100" y="1775222"/>
            <a:ext cx="8222100" cy="83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Themes &amp; making connections </a:t>
            </a:r>
            <a:endParaRPr/>
          </a:p>
        </p:txBody>
      </p:sp>
      <p:sp>
        <p:nvSpPr>
          <p:cNvPr id="86" name="Google Shape;86;p13"/>
          <p:cNvSpPr txBox="1"/>
          <p:nvPr>
            <p:ph idx="1" type="subTitle"/>
          </p:nvPr>
        </p:nvSpPr>
        <p:spPr>
          <a:xfrm>
            <a:off x="598088" y="2715913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a theme? 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a theme?</a:t>
            </a:r>
            <a:endParaRPr/>
          </a:p>
        </p:txBody>
      </p:sp>
      <p:sp>
        <p:nvSpPr>
          <p:cNvPr id="92" name="Google Shape;92;p14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</a:t>
            </a:r>
            <a:r>
              <a:rPr lang="en"/>
              <a:t>central</a:t>
            </a:r>
            <a:r>
              <a:rPr lang="en"/>
              <a:t> message/moral of the story, a </a:t>
            </a:r>
            <a:r>
              <a:rPr lang="en"/>
              <a:t>particular</a:t>
            </a:r>
            <a:r>
              <a:rPr lang="en"/>
              <a:t> viewpoint or comment on human nature. The </a:t>
            </a:r>
            <a:r>
              <a:rPr lang="en"/>
              <a:t>enduring</a:t>
            </a:r>
            <a:r>
              <a:rPr lang="en"/>
              <a:t> message in the story. Some examples are: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Love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Coming of age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War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Change of power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Grief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Love/</a:t>
            </a:r>
            <a:r>
              <a:rPr lang="en"/>
              <a:t>Sacrifice</a:t>
            </a:r>
            <a:r>
              <a:rPr lang="en"/>
              <a:t>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Oppression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5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Theme in your novels 	</a:t>
            </a:r>
            <a:endParaRPr/>
          </a:p>
        </p:txBody>
      </p:sp>
      <p:sp>
        <p:nvSpPr>
          <p:cNvPr id="98" name="Google Shape;98;p15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There will most </a:t>
            </a:r>
            <a:r>
              <a:rPr lang="en"/>
              <a:t>likely</a:t>
            </a:r>
            <a:r>
              <a:rPr lang="en"/>
              <a:t> be multiple themes in your novel, there is often a main overriding theme. With smaller themes throughout the novel as well.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You can pick any theme in your novel to write/discuss about in your assessment as long as you can discuss in detail and use evidence to back up your claims.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Providing examples from the text, and from real life. Relating the two together. 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6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Theme Tree </a:t>
            </a:r>
            <a:endParaRPr/>
          </a:p>
        </p:txBody>
      </p:sp>
      <p:sp>
        <p:nvSpPr>
          <p:cNvPr id="104" name="Google Shape;104;p16"/>
          <p:cNvSpPr txBox="1"/>
          <p:nvPr>
            <p:ph idx="1" type="body"/>
          </p:nvPr>
        </p:nvSpPr>
        <p:spPr>
          <a:xfrm>
            <a:off x="311700" y="1229875"/>
            <a:ext cx="47961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0000"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89">
                <a:solidFill>
                  <a:srgbClr val="000000"/>
                </a:solidFill>
              </a:rPr>
              <a:t>Using the theme tree, create a one pager on theme to unpack the themes in your novel. </a:t>
            </a:r>
            <a:endParaRPr sz="2189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2189">
                <a:solidFill>
                  <a:srgbClr val="000000"/>
                </a:solidFill>
              </a:rPr>
              <a:t>T - </a:t>
            </a:r>
            <a:r>
              <a:rPr b="1" lang="en" sz="2189">
                <a:solidFill>
                  <a:srgbClr val="351C75"/>
                </a:solidFill>
              </a:rPr>
              <a:t>Title</a:t>
            </a:r>
            <a:r>
              <a:rPr lang="en" sz="2189">
                <a:solidFill>
                  <a:srgbClr val="351C75"/>
                </a:solidFill>
              </a:rPr>
              <a:t>,</a:t>
            </a:r>
            <a:r>
              <a:rPr b="1" lang="en" sz="2189">
                <a:solidFill>
                  <a:srgbClr val="000000"/>
                </a:solidFill>
              </a:rPr>
              <a:t> </a:t>
            </a:r>
            <a:r>
              <a:rPr lang="en" sz="2189">
                <a:solidFill>
                  <a:srgbClr val="000000"/>
                </a:solidFill>
              </a:rPr>
              <a:t>what is the significance of the title?</a:t>
            </a:r>
            <a:endParaRPr sz="2189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2189">
                <a:solidFill>
                  <a:srgbClr val="000000"/>
                </a:solidFill>
              </a:rPr>
              <a:t>H - </a:t>
            </a:r>
            <a:r>
              <a:rPr b="1" lang="en" sz="2189">
                <a:solidFill>
                  <a:srgbClr val="351C75"/>
                </a:solidFill>
              </a:rPr>
              <a:t>How</a:t>
            </a:r>
            <a:r>
              <a:rPr lang="en" sz="2189">
                <a:solidFill>
                  <a:srgbClr val="000000"/>
                </a:solidFill>
              </a:rPr>
              <a:t> does the main character change? </a:t>
            </a:r>
            <a:endParaRPr sz="2189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2189">
                <a:solidFill>
                  <a:srgbClr val="000000"/>
                </a:solidFill>
              </a:rPr>
              <a:t>E - </a:t>
            </a:r>
            <a:r>
              <a:rPr b="1" lang="en" sz="2189">
                <a:solidFill>
                  <a:srgbClr val="351C75"/>
                </a:solidFill>
              </a:rPr>
              <a:t>Emotions</a:t>
            </a:r>
            <a:r>
              <a:rPr b="1" lang="en" sz="2189">
                <a:solidFill>
                  <a:srgbClr val="000000"/>
                </a:solidFill>
              </a:rPr>
              <a:t> </a:t>
            </a:r>
            <a:r>
              <a:rPr lang="en" sz="2189">
                <a:solidFill>
                  <a:srgbClr val="000000"/>
                </a:solidFill>
              </a:rPr>
              <a:t>What emotions do you feel at the end? </a:t>
            </a:r>
            <a:endParaRPr sz="2189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2189">
                <a:solidFill>
                  <a:srgbClr val="000000"/>
                </a:solidFill>
              </a:rPr>
              <a:t>M -</a:t>
            </a:r>
            <a:r>
              <a:rPr lang="en" sz="2189">
                <a:solidFill>
                  <a:srgbClr val="351C75"/>
                </a:solidFill>
              </a:rPr>
              <a:t> </a:t>
            </a:r>
            <a:r>
              <a:rPr b="1" lang="en" sz="2189">
                <a:solidFill>
                  <a:srgbClr val="351C75"/>
                </a:solidFill>
              </a:rPr>
              <a:t>Mood</a:t>
            </a:r>
            <a:r>
              <a:rPr lang="en" sz="2189">
                <a:solidFill>
                  <a:srgbClr val="351C75"/>
                </a:solidFill>
              </a:rPr>
              <a:t> </a:t>
            </a:r>
            <a:r>
              <a:rPr lang="en" sz="2189">
                <a:solidFill>
                  <a:srgbClr val="000000"/>
                </a:solidFill>
              </a:rPr>
              <a:t>What was the mood of the story?</a:t>
            </a:r>
            <a:endParaRPr sz="2189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2189">
                <a:solidFill>
                  <a:srgbClr val="000000"/>
                </a:solidFill>
              </a:rPr>
              <a:t>E - </a:t>
            </a:r>
            <a:r>
              <a:rPr b="1" lang="en" sz="2189">
                <a:solidFill>
                  <a:srgbClr val="351C75"/>
                </a:solidFill>
              </a:rPr>
              <a:t>Enduring</a:t>
            </a:r>
            <a:r>
              <a:rPr b="1" lang="en" sz="2189">
                <a:solidFill>
                  <a:srgbClr val="000000"/>
                </a:solidFill>
              </a:rPr>
              <a:t> </a:t>
            </a:r>
            <a:r>
              <a:rPr lang="en" sz="2189">
                <a:solidFill>
                  <a:srgbClr val="000000"/>
                </a:solidFill>
              </a:rPr>
              <a:t>What message from the story applies to life?</a:t>
            </a:r>
            <a:endParaRPr sz="2189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05" name="Google Shape;10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61975" y="275825"/>
            <a:ext cx="3360051" cy="4293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7"/>
          <p:cNvSpPr txBox="1"/>
          <p:nvPr>
            <p:ph type="title"/>
          </p:nvPr>
        </p:nvSpPr>
        <p:spPr>
          <a:xfrm>
            <a:off x="311700" y="878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Theme Statement: </a:t>
            </a:r>
            <a:r>
              <a:rPr lang="en"/>
              <a:t>Create a statement on the theme, no pronouns.</a:t>
            </a:r>
            <a:r>
              <a:rPr lang="en"/>
              <a:t>	</a:t>
            </a:r>
            <a:endParaRPr/>
          </a:p>
        </p:txBody>
      </p:sp>
      <p:sp>
        <p:nvSpPr>
          <p:cNvPr id="111" name="Google Shape;111;p17"/>
          <p:cNvSpPr txBox="1"/>
          <p:nvPr>
            <p:ph idx="1" type="body"/>
          </p:nvPr>
        </p:nvSpPr>
        <p:spPr>
          <a:xfrm>
            <a:off x="192375" y="11224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47500"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326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Your theme </a:t>
            </a:r>
            <a:r>
              <a:rPr lang="en" sz="3326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statement</a:t>
            </a:r>
            <a:r>
              <a:rPr lang="en" sz="3326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around the central idea should </a:t>
            </a:r>
            <a:r>
              <a:rPr lang="en" sz="3326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describe the dominant impression remaining after you have finished reading the novel. </a:t>
            </a:r>
            <a:endParaRPr sz="3326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3326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 good theme statement could look like...</a:t>
            </a:r>
            <a:endParaRPr sz="3326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3872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The story reveals that the overwhelming desire of a one-sided infatuation can blindly drive people to seek intimacy in the name of love.</a:t>
            </a:r>
            <a:endParaRPr sz="3872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3872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central idea is that a person who has difficulty dealing with reality will sometimes escape into a fantasy world.</a:t>
            </a:r>
            <a:endParaRPr sz="3872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8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Theme Statements to stay away from 	</a:t>
            </a:r>
            <a:endParaRPr/>
          </a:p>
        </p:txBody>
      </p:sp>
      <p:sp>
        <p:nvSpPr>
          <p:cNvPr id="117" name="Google Shape;117;p18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43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* The central idea is about love. (not a complete statement)</a:t>
            </a:r>
            <a:endParaRPr sz="1743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743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* The central idea reveals that we are cruel and don't see ourselves as others do. (omit first person in central idea)</a:t>
            </a:r>
            <a:endParaRPr sz="1743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743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* Poe's story is about how people react to tragedy. (you should answer the question of how people do react to tragedy)</a:t>
            </a:r>
            <a:endParaRPr sz="1743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743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* The central idea is that you can’t trust people because they will sometimes try to deceive you. (omit second person)</a:t>
            </a:r>
            <a:endParaRPr sz="1743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743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9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Working on your thematic statement </a:t>
            </a:r>
            <a:endParaRPr/>
          </a:p>
        </p:txBody>
      </p:sp>
      <p:sp>
        <p:nvSpPr>
          <p:cNvPr id="123" name="Google Shape;123;p19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AutoNum type="arabicPeriod"/>
            </a:pPr>
            <a:r>
              <a:rPr lang="en" sz="1600">
                <a:solidFill>
                  <a:srgbClr val="000000"/>
                </a:solidFill>
              </a:rPr>
              <a:t>Write a sentence about what the author believes about that topic, and what the issue is that the author is trying to address.  </a:t>
            </a:r>
            <a:endParaRPr sz="1600">
              <a:solidFill>
                <a:srgbClr val="000000"/>
              </a:solidFill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00"/>
                </a:solidFill>
              </a:rPr>
              <a:t>Example: In Finding Nemo, the author believes that a person should learn how to trust themselves and others. </a:t>
            </a:r>
            <a:endParaRPr sz="16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</a:endParaRPr>
          </a:p>
          <a:p>
            <a:pPr indent="-330200" lvl="0" marL="457200" rtl="0" algn="l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AutoNum type="arabicPeriod"/>
            </a:pPr>
            <a:r>
              <a:rPr lang="en" sz="1600">
                <a:solidFill>
                  <a:srgbClr val="000000"/>
                </a:solidFill>
              </a:rPr>
              <a:t>Cross out “the author believes that” and revise the sentence. Example: In Finding Nemo, the author believes that a person should learn how to trust themselves and others. Theme Statement: </a:t>
            </a:r>
            <a:r>
              <a:rPr b="1" lang="en" sz="1600" u="sng">
                <a:solidFill>
                  <a:srgbClr val="000000"/>
                </a:solidFill>
              </a:rPr>
              <a:t>A person should learn how to trust themselves and others.</a:t>
            </a:r>
            <a:endParaRPr b="1" sz="1600" u="sng">
              <a:solidFill>
                <a:srgbClr val="000000"/>
              </a:solidFill>
            </a:endParaRPr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600" u="sng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Geometric">
  <a:themeElements>
    <a:clrScheme name="Geometric">
      <a:dk1>
        <a:srgbClr val="2A3990"/>
      </a:dk1>
      <a:lt1>
        <a:srgbClr val="FFFFFF"/>
      </a:lt1>
      <a:dk2>
        <a:srgbClr val="434343"/>
      </a:dk2>
      <a:lt2>
        <a:srgbClr val="999999"/>
      </a:lt2>
      <a:accent1>
        <a:srgbClr val="212D74"/>
      </a:accent1>
      <a:accent2>
        <a:srgbClr val="3949AB"/>
      </a:accent2>
      <a:accent3>
        <a:srgbClr val="9C254D"/>
      </a:accent3>
      <a:accent4>
        <a:srgbClr val="D23369"/>
      </a:accent4>
      <a:accent5>
        <a:srgbClr val="F06292"/>
      </a:accent5>
      <a:accent6>
        <a:srgbClr val="7890CD"/>
      </a:accent6>
      <a:hlink>
        <a:srgbClr val="F06292"/>
      </a:hlink>
      <a:folHlink>
        <a:srgbClr val="F062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