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Nuni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D2CABA-BD21-477F-96AC-6427A6E71A8E}">
  <a:tblStyle styleId="{26D2CABA-BD21-477F-96AC-6427A6E71A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Nuni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Nunito-italic.fntdata"/><Relationship Id="rId6" Type="http://schemas.openxmlformats.org/officeDocument/2006/relationships/notesMaster" Target="notesMasters/notesMaster1.xml"/><Relationship Id="rId18"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d927a411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bd927a411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d1e54d99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d1e54d99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d1e54d99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d1e54d99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d1e54d99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d1e54d99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d1e54d99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d1e54d99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d1e54d99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d1e54d99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d1e54d99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d1e54d99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d927a41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d927a41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d927a411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d927a411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dldZrAHbfw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Differences Slideshow</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rebuchet MS"/>
                <a:ea typeface="Trebuchet MS"/>
                <a:cs typeface="Trebuchet MS"/>
                <a:sym typeface="Trebuchet MS"/>
              </a:rPr>
              <a:t>L.I: We are FOCUSING</a:t>
            </a:r>
            <a:r>
              <a:rPr i="1" lang="en" sz="1400">
                <a:solidFill>
                  <a:srgbClr val="0000FF"/>
                </a:solidFill>
                <a:latin typeface="Trebuchet MS"/>
                <a:ea typeface="Trebuchet MS"/>
                <a:cs typeface="Trebuchet MS"/>
                <a:sym typeface="Trebuchet MS"/>
              </a:rPr>
              <a:t> </a:t>
            </a:r>
            <a:r>
              <a:rPr lang="en" sz="1400">
                <a:solidFill>
                  <a:srgbClr val="000000"/>
                </a:solidFill>
                <a:latin typeface="Trebuchet MS"/>
                <a:ea typeface="Trebuchet MS"/>
                <a:cs typeface="Trebuchet MS"/>
                <a:sym typeface="Trebuchet MS"/>
              </a:rPr>
              <a:t>on differences by comparing the perspectives of the Crown and iwi.</a:t>
            </a:r>
            <a:endParaRPr sz="1400"/>
          </a:p>
        </p:txBody>
      </p:sp>
      <p:pic>
        <p:nvPicPr>
          <p:cNvPr id="130" name="Google Shape;130;p13"/>
          <p:cNvPicPr preferRelativeResize="0"/>
          <p:nvPr/>
        </p:nvPicPr>
        <p:blipFill>
          <a:blip r:embed="rId3">
            <a:alphaModFix/>
          </a:blip>
          <a:stretch>
            <a:fillRect/>
          </a:stretch>
        </p:blipFill>
        <p:spPr>
          <a:xfrm>
            <a:off x="2896925" y="384275"/>
            <a:ext cx="3961076" cy="1793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nvSpPr>
        <p:spPr>
          <a:xfrm>
            <a:off x="98525" y="98525"/>
            <a:ext cx="8917500" cy="49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Calibri"/>
                <a:ea typeface="Calibri"/>
                <a:cs typeface="Calibri"/>
                <a:sym typeface="Calibri"/>
              </a:rPr>
              <a:t>2. The treaty signing is an example of the ways in which past events influenced relationships between groups involved in those events.</a:t>
            </a:r>
            <a:endParaRPr sz="2400">
              <a:solidFill>
                <a:schemeClr val="dk2"/>
              </a:solidFill>
              <a:latin typeface="Calibri"/>
              <a:ea typeface="Calibri"/>
              <a:cs typeface="Calibri"/>
              <a:sym typeface="Calibri"/>
            </a:endParaRPr>
          </a:p>
          <a:p>
            <a:pPr indent="0" lvl="0" marL="0" rtl="0" algn="l">
              <a:spcBef>
                <a:spcPts val="0"/>
              </a:spcBef>
              <a:spcAft>
                <a:spcPts val="0"/>
              </a:spcAft>
              <a:buNone/>
            </a:pPr>
            <a:r>
              <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Why is it called a ‘past event?’</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Which two groups signed the treaty?</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Which group was the indigenous or native group of NZ?</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Which group was from another country?</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Was the treaty a written on an oral (word of mouth) treaty?</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Was the treaty written in English, or in Maori, or in both languages?</a:t>
            </a:r>
            <a:endParaRPr sz="2400">
              <a:solidFill>
                <a:schemeClr val="dk2"/>
              </a:solidFill>
              <a:latin typeface="Calibri"/>
              <a:ea typeface="Calibri"/>
              <a:cs typeface="Calibri"/>
              <a:sym typeface="Calibri"/>
            </a:endParaRPr>
          </a:p>
          <a:p>
            <a:pPr indent="-381000" lvl="0" marL="457200" rtl="0" algn="l">
              <a:spcBef>
                <a:spcPts val="0"/>
              </a:spcBef>
              <a:spcAft>
                <a:spcPts val="0"/>
              </a:spcAft>
              <a:buClr>
                <a:schemeClr val="dk2"/>
              </a:buClr>
              <a:buSzPts val="2400"/>
              <a:buFont typeface="Calibri"/>
              <a:buAutoNum type="alphaLcParenR"/>
            </a:pPr>
            <a:r>
              <a:rPr lang="en" sz="2400">
                <a:solidFill>
                  <a:schemeClr val="dk2"/>
                </a:solidFill>
                <a:latin typeface="Calibri"/>
                <a:ea typeface="Calibri"/>
                <a:cs typeface="Calibri"/>
                <a:sym typeface="Calibri"/>
              </a:rPr>
              <a:t>Did the treaty mean the same to both groups?</a:t>
            </a:r>
            <a:endParaRPr sz="240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Honouring Treaties</a:t>
            </a:r>
            <a:endParaRPr/>
          </a:p>
        </p:txBody>
      </p:sp>
      <p:sp>
        <p:nvSpPr>
          <p:cNvPr id="136" name="Google Shape;136;p14"/>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what if USA honoured their native treaties?</a:t>
            </a:r>
            <a:endParaRPr/>
          </a:p>
        </p:txBody>
      </p:sp>
      <p:pic>
        <p:nvPicPr>
          <p:cNvPr id="137" name="Google Shape;137;p14"/>
          <p:cNvPicPr preferRelativeResize="0"/>
          <p:nvPr/>
        </p:nvPicPr>
        <p:blipFill>
          <a:blip r:embed="rId4">
            <a:alphaModFix/>
          </a:blip>
          <a:stretch>
            <a:fillRect/>
          </a:stretch>
        </p:blipFill>
        <p:spPr>
          <a:xfrm>
            <a:off x="4682450" y="778425"/>
            <a:ext cx="3663425" cy="361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aphicFrame>
        <p:nvGraphicFramePr>
          <p:cNvPr id="142" name="Google Shape;142;p15"/>
          <p:cNvGraphicFramePr/>
          <p:nvPr/>
        </p:nvGraphicFramePr>
        <p:xfrm>
          <a:off x="952500" y="683175"/>
          <a:ext cx="3000000" cy="3000000"/>
        </p:xfrm>
        <a:graphic>
          <a:graphicData uri="http://schemas.openxmlformats.org/drawingml/2006/table">
            <a:tbl>
              <a:tblPr>
                <a:noFill/>
                <a:tableStyleId>{26D2CABA-BD21-477F-96AC-6427A6E71A8E}</a:tableStyleId>
              </a:tblPr>
              <a:tblGrid>
                <a:gridCol w="3619500"/>
                <a:gridCol w="3619500"/>
              </a:tblGrid>
              <a:tr h="381000">
                <a:tc>
                  <a:txBody>
                    <a:bodyPr/>
                    <a:lstStyle/>
                    <a:p>
                      <a:pPr indent="0" lvl="0" marL="0" rtl="0" algn="ctr">
                        <a:spcBef>
                          <a:spcPts val="0"/>
                        </a:spcBef>
                        <a:spcAft>
                          <a:spcPts val="0"/>
                        </a:spcAft>
                        <a:buNone/>
                      </a:pPr>
                      <a:r>
                        <a:rPr lang="en"/>
                        <a:t>Through Pakeha eyes</a:t>
                      </a:r>
                      <a:endParaRPr/>
                    </a:p>
                  </a:txBody>
                  <a:tcPr marT="91425" marB="91425" marR="91425" marL="91425"/>
                </a:tc>
                <a:tc>
                  <a:txBody>
                    <a:bodyPr/>
                    <a:lstStyle/>
                    <a:p>
                      <a:pPr indent="0" lvl="0" marL="0" rtl="0" algn="ctr">
                        <a:spcBef>
                          <a:spcPts val="0"/>
                        </a:spcBef>
                        <a:spcAft>
                          <a:spcPts val="0"/>
                        </a:spcAft>
                        <a:buNone/>
                      </a:pPr>
                      <a:r>
                        <a:rPr lang="en"/>
                        <a:t>Through Maori eyes</a:t>
                      </a:r>
                      <a:endParaRPr/>
                    </a:p>
                  </a:txBody>
                  <a:tcPr marT="91425" marB="91425" marR="91425" marL="91425"/>
                </a:tc>
              </a:tr>
              <a:tr h="381000">
                <a:tc>
                  <a:txBody>
                    <a:bodyPr/>
                    <a:lstStyle/>
                    <a:p>
                      <a:pPr indent="-317500" lvl="0" marL="457200" rtl="0" algn="l">
                        <a:spcBef>
                          <a:spcPts val="0"/>
                        </a:spcBef>
                        <a:spcAft>
                          <a:spcPts val="0"/>
                        </a:spcAft>
                        <a:buSzPts val="1400"/>
                        <a:buChar char="●"/>
                      </a:pPr>
                      <a:r>
                        <a:rPr lang="en"/>
                        <a:t>Set up a legal relationship between the British Crown and Maori chiefs.</a:t>
                      </a:r>
                      <a:endParaRPr/>
                    </a:p>
                    <a:p>
                      <a:pPr indent="-317500" lvl="0" marL="457200" rtl="0" algn="l">
                        <a:spcBef>
                          <a:spcPts val="0"/>
                        </a:spcBef>
                        <a:spcAft>
                          <a:spcPts val="0"/>
                        </a:spcAft>
                        <a:buSzPts val="1400"/>
                        <a:buChar char="●"/>
                      </a:pPr>
                      <a:r>
                        <a:rPr lang="en"/>
                        <a:t>Was a piece of paper with some signatures on it.</a:t>
                      </a:r>
                      <a:endParaRPr/>
                    </a:p>
                    <a:p>
                      <a:pPr indent="-317500" lvl="0" marL="457200" rtl="0" algn="l">
                        <a:spcBef>
                          <a:spcPts val="0"/>
                        </a:spcBef>
                        <a:spcAft>
                          <a:spcPts val="0"/>
                        </a:spcAft>
                        <a:buSzPts val="1400"/>
                        <a:buChar char="●"/>
                      </a:pPr>
                      <a:r>
                        <a:rPr lang="en"/>
                        <a:t>Meant the Crown would rule all NZ, which meant all Pakeha and all Maori.</a:t>
                      </a:r>
                      <a:endParaRPr/>
                    </a:p>
                    <a:p>
                      <a:pPr indent="-317500" lvl="0" marL="457200" rtl="0" algn="l">
                        <a:spcBef>
                          <a:spcPts val="0"/>
                        </a:spcBef>
                        <a:spcAft>
                          <a:spcPts val="0"/>
                        </a:spcAft>
                        <a:buSzPts val="1400"/>
                        <a:buChar char="●"/>
                      </a:pPr>
                      <a:r>
                        <a:rPr lang="en"/>
                        <a:t>Meant British law would apply to everyone - Pakeha and Maori.</a:t>
                      </a:r>
                      <a:endParaRPr/>
                    </a:p>
                    <a:p>
                      <a:pPr indent="-317500" lvl="0" marL="457200" rtl="0" algn="l">
                        <a:spcBef>
                          <a:spcPts val="0"/>
                        </a:spcBef>
                        <a:spcAft>
                          <a:spcPts val="0"/>
                        </a:spcAft>
                        <a:buSzPts val="1400"/>
                        <a:buChar char="●"/>
                      </a:pPr>
                      <a:r>
                        <a:rPr lang="en"/>
                        <a:t>Meant Pakeha could now bring their culture, such as language and ways of doing things, into NZ.</a:t>
                      </a:r>
                      <a:endParaRPr/>
                    </a:p>
                    <a:p>
                      <a:pPr indent="-317500" lvl="0" marL="457200" rtl="0" algn="l">
                        <a:spcBef>
                          <a:spcPts val="0"/>
                        </a:spcBef>
                        <a:spcAft>
                          <a:spcPts val="0"/>
                        </a:spcAft>
                        <a:buSzPts val="1400"/>
                        <a:buChar char="●"/>
                      </a:pPr>
                      <a:r>
                        <a:rPr lang="en"/>
                        <a:t>Meant Pakeha would buy land cheaply and turn NZ into a little England - a place of farms and towns.</a:t>
                      </a:r>
                      <a:endParaRPr/>
                    </a:p>
                  </a:txBody>
                  <a:tcPr marT="91425" marB="91425" marR="91425" marL="91425"/>
                </a:tc>
                <a:tc>
                  <a:txBody>
                    <a:bodyPr/>
                    <a:lstStyle/>
                    <a:p>
                      <a:pPr indent="-317500" lvl="0" marL="457200" rtl="0" algn="l">
                        <a:spcBef>
                          <a:spcPts val="0"/>
                        </a:spcBef>
                        <a:spcAft>
                          <a:spcPts val="0"/>
                        </a:spcAft>
                        <a:buSzPts val="1400"/>
                        <a:buChar char="●"/>
                      </a:pPr>
                      <a:r>
                        <a:rPr lang="en"/>
                        <a:t>Set up a spiritual relationship between Queen Victoria and the Maori chiefs.</a:t>
                      </a:r>
                      <a:endParaRPr/>
                    </a:p>
                    <a:p>
                      <a:pPr indent="-317500" lvl="0" marL="457200" rtl="0" algn="l">
                        <a:spcBef>
                          <a:spcPts val="0"/>
                        </a:spcBef>
                        <a:spcAft>
                          <a:spcPts val="0"/>
                        </a:spcAft>
                        <a:buSzPts val="1400"/>
                        <a:buChar char="●"/>
                      </a:pPr>
                      <a:r>
                        <a:rPr lang="en"/>
                        <a:t>Was a living document with special names on it.</a:t>
                      </a:r>
                      <a:endParaRPr/>
                    </a:p>
                    <a:p>
                      <a:pPr indent="-317500" lvl="0" marL="457200" rtl="0" algn="l">
                        <a:spcBef>
                          <a:spcPts val="0"/>
                        </a:spcBef>
                        <a:spcAft>
                          <a:spcPts val="0"/>
                        </a:spcAft>
                        <a:buSzPts val="1400"/>
                        <a:buChar char="●"/>
                      </a:pPr>
                      <a:r>
                        <a:rPr lang="en"/>
                        <a:t>Meant the Queen would be like a governor and Maori chiefs would keep their mana.</a:t>
                      </a:r>
                      <a:endParaRPr/>
                    </a:p>
                    <a:p>
                      <a:pPr indent="-317500" lvl="0" marL="457200" rtl="0" algn="l">
                        <a:spcBef>
                          <a:spcPts val="0"/>
                        </a:spcBef>
                        <a:spcAft>
                          <a:spcPts val="0"/>
                        </a:spcAft>
                        <a:buSzPts val="1400"/>
                        <a:buChar char="●"/>
                      </a:pPr>
                      <a:r>
                        <a:rPr lang="en"/>
                        <a:t>Meant the Queen would use her law only to stop Pakeha being lawless in NZ.</a:t>
                      </a:r>
                      <a:endParaRPr/>
                    </a:p>
                    <a:p>
                      <a:pPr indent="-317500" lvl="0" marL="457200" rtl="0" algn="l">
                        <a:spcBef>
                          <a:spcPts val="0"/>
                        </a:spcBef>
                        <a:spcAft>
                          <a:spcPts val="0"/>
                        </a:spcAft>
                        <a:buSzPts val="1400"/>
                        <a:buChar char="●"/>
                      </a:pPr>
                      <a:r>
                        <a:rPr lang="en"/>
                        <a:t>Meant Maori would keep their own culture and it would be safe in their own country.</a:t>
                      </a:r>
                      <a:endParaRPr/>
                    </a:p>
                    <a:p>
                      <a:pPr indent="-317500" lvl="0" marL="457200" rtl="0" algn="l">
                        <a:spcBef>
                          <a:spcPts val="0"/>
                        </a:spcBef>
                        <a:spcAft>
                          <a:spcPts val="0"/>
                        </a:spcAft>
                        <a:buSzPts val="1400"/>
                        <a:buChar char="●"/>
                      </a:pPr>
                      <a:r>
                        <a:rPr lang="en"/>
                        <a:t>Meant Maori would keep all their lands, forest, fisheries, and other property.</a:t>
                      </a:r>
                      <a:endParaRPr/>
                    </a:p>
                  </a:txBody>
                  <a:tcPr marT="91425" marB="91425" marR="91425" marL="91425"/>
                </a:tc>
              </a:tr>
            </a:tbl>
          </a:graphicData>
        </a:graphic>
      </p:graphicFrame>
      <p:sp>
        <p:nvSpPr>
          <p:cNvPr id="143" name="Google Shape;143;p15"/>
          <p:cNvSpPr txBox="1"/>
          <p:nvPr/>
        </p:nvSpPr>
        <p:spPr>
          <a:xfrm>
            <a:off x="49275" y="59125"/>
            <a:ext cx="9045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Calibri"/>
                <a:ea typeface="Calibri"/>
                <a:cs typeface="Calibri"/>
                <a:sym typeface="Calibri"/>
              </a:rPr>
              <a:t>Differences in how Maori and Pakeha viewed the treaty</a:t>
            </a:r>
            <a:endParaRPr b="1" sz="24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49" name="Google Shape;149;p16"/>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the table of the differences in how Maori and Pakeha viewed the treaty but order those reasons from the most important to the least important. Then write about which people you think had more important reasons for viewing the treaty.</a:t>
            </a:r>
            <a:endParaRPr/>
          </a:p>
        </p:txBody>
      </p:sp>
      <p:pic>
        <p:nvPicPr>
          <p:cNvPr id="150" name="Google Shape;150;p16"/>
          <p:cNvPicPr preferRelativeResize="0"/>
          <p:nvPr/>
        </p:nvPicPr>
        <p:blipFill>
          <a:blip r:embed="rId3">
            <a:alphaModFix/>
          </a:blip>
          <a:stretch>
            <a:fillRect/>
          </a:stretch>
        </p:blipFill>
        <p:spPr>
          <a:xfrm>
            <a:off x="4692300" y="487425"/>
            <a:ext cx="3860500" cy="416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mix-ups in understanding what the treaty said because:</a:t>
            </a:r>
            <a:endParaRPr/>
          </a:p>
        </p:txBody>
      </p:sp>
      <p:sp>
        <p:nvSpPr>
          <p:cNvPr id="156" name="Google Shape;156;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Two different cultures </a:t>
            </a:r>
            <a:r>
              <a:rPr lang="en" sz="1800"/>
              <a:t>and</a:t>
            </a:r>
            <a:r>
              <a:rPr lang="en" sz="1800"/>
              <a:t> two different languages meant two different ideas about what the treaty said.</a:t>
            </a:r>
            <a:endParaRPr sz="1800"/>
          </a:p>
          <a:p>
            <a:pPr indent="-342900" lvl="0" marL="457200" rtl="0" algn="l">
              <a:spcBef>
                <a:spcPts val="0"/>
              </a:spcBef>
              <a:spcAft>
                <a:spcPts val="0"/>
              </a:spcAft>
              <a:buSzPts val="1800"/>
              <a:buChar char="●"/>
            </a:pPr>
            <a:r>
              <a:rPr lang="en" sz="1800"/>
              <a:t>Henry Williams’ translation of the treaty into Maori wasn’t the best.</a:t>
            </a:r>
            <a:endParaRPr sz="1800"/>
          </a:p>
          <a:p>
            <a:pPr indent="-342900" lvl="0" marL="457200" rtl="0" algn="l">
              <a:spcBef>
                <a:spcPts val="0"/>
              </a:spcBef>
              <a:spcAft>
                <a:spcPts val="0"/>
              </a:spcAft>
              <a:buSzPts val="1800"/>
              <a:buChar char="●"/>
            </a:pPr>
            <a:r>
              <a:rPr lang="en" sz="1800"/>
              <a:t>There seems to have been only one Maori version but at least five different English versions being taken around NZ for signing. The Maori version does not match accurately any of the English versions.</a:t>
            </a:r>
            <a:endParaRPr sz="1800"/>
          </a:p>
          <a:p>
            <a:pPr indent="-342900" lvl="0" marL="457200" rtl="0" algn="l">
              <a:spcBef>
                <a:spcPts val="0"/>
              </a:spcBef>
              <a:spcAft>
                <a:spcPts val="0"/>
              </a:spcAft>
              <a:buSzPts val="1800"/>
              <a:buChar char="●"/>
            </a:pPr>
            <a:r>
              <a:rPr lang="en" sz="1800"/>
              <a:t>Not all Maori chiefs signed the treaty.</a:t>
            </a:r>
            <a:endParaRPr sz="1800"/>
          </a:p>
          <a:p>
            <a:pPr indent="-342900" lvl="0" marL="457200" rtl="0" algn="l">
              <a:spcBef>
                <a:spcPts val="0"/>
              </a:spcBef>
              <a:spcAft>
                <a:spcPts val="0"/>
              </a:spcAft>
              <a:buSzPts val="1800"/>
              <a:buChar char="●"/>
            </a:pPr>
            <a:r>
              <a:rPr lang="en" sz="1800"/>
              <a:t>No Pakeha from NZ signed it.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of a mix-up in understanding:</a:t>
            </a:r>
            <a:endParaRPr/>
          </a:p>
        </p:txBody>
      </p:sp>
      <p:sp>
        <p:nvSpPr>
          <p:cNvPr id="162" name="Google Shape;162;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 the First Article, the English version said the chiefs give sovereignty (highest authority) to the Crown - Queen Victoria. But Maori did not have a word that meant sovereignty. So Henry Williams used kawanatanga, which was a word the missionaries had made up. The closest translation of it is governorship. Henry could have used either mana (standing or authority) or rangatiratanga (power to rule and make laws) instead of kawanatanga. They are both better translations of sovereignty. But if he had used either of those words, probably no chief </a:t>
            </a:r>
            <a:r>
              <a:rPr lang="en"/>
              <a:t>would</a:t>
            </a:r>
            <a:r>
              <a:rPr lang="en"/>
              <a:t> have signed. They would not have agreed to give up their mana or rangatiratanga.</a:t>
            </a:r>
            <a:endParaRPr/>
          </a:p>
          <a:p>
            <a:pPr indent="-311150" lvl="0" marL="457200" rtl="0" algn="l">
              <a:spcBef>
                <a:spcPts val="0"/>
              </a:spcBef>
              <a:spcAft>
                <a:spcPts val="0"/>
              </a:spcAft>
              <a:buSzPts val="1300"/>
              <a:buChar char="●"/>
            </a:pPr>
            <a:r>
              <a:rPr lang="en"/>
              <a:t>In the Third Article the Crown promised Maori royal protection and full citizenship. Pakeha thought this would bring British laws into NZ. Maori thought this would bring law and order among the British settlers.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68" name="Google Shape;168;p19"/>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Using slides 5 and 6 as examples write about when there has been mix-ups in understanding with you and other people. You can use the </a:t>
            </a:r>
            <a:r>
              <a:rPr lang="en"/>
              <a:t>treaty</a:t>
            </a:r>
            <a:r>
              <a:rPr lang="en"/>
              <a:t> you made near the beginning of the year too.</a:t>
            </a:r>
            <a:endParaRPr/>
          </a:p>
        </p:txBody>
      </p:sp>
      <p:pic>
        <p:nvPicPr>
          <p:cNvPr id="169" name="Google Shape;169;p19"/>
          <p:cNvPicPr preferRelativeResize="0"/>
          <p:nvPr/>
        </p:nvPicPr>
        <p:blipFill>
          <a:blip r:embed="rId3">
            <a:alphaModFix/>
          </a:blip>
          <a:stretch>
            <a:fillRect/>
          </a:stretch>
        </p:blipFill>
        <p:spPr>
          <a:xfrm>
            <a:off x="4488925" y="487400"/>
            <a:ext cx="4299300" cy="417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0"/>
          <p:cNvPicPr preferRelativeResize="0"/>
          <p:nvPr/>
        </p:nvPicPr>
        <p:blipFill>
          <a:blip r:embed="rId3">
            <a:alphaModFix/>
          </a:blip>
          <a:stretch>
            <a:fillRect/>
          </a:stretch>
        </p:blipFill>
        <p:spPr>
          <a:xfrm>
            <a:off x="1369625" y="152400"/>
            <a:ext cx="6296350" cy="485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nvSpPr>
        <p:spPr>
          <a:xfrm>
            <a:off x="118250" y="118250"/>
            <a:ext cx="8897700" cy="490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Calibri"/>
              <a:buAutoNum type="arabicPeriod"/>
            </a:pPr>
            <a:r>
              <a:rPr lang="en">
                <a:solidFill>
                  <a:schemeClr val="dk2"/>
                </a:solidFill>
                <a:latin typeface="Calibri"/>
                <a:ea typeface="Calibri"/>
                <a:cs typeface="Calibri"/>
                <a:sym typeface="Calibri"/>
              </a:rPr>
              <a:t>The map on slide 8 shows the places of the main treaty signings. Your job is to label them. (The first one is done for you).</a:t>
            </a:r>
            <a:endParaRPr>
              <a:solidFill>
                <a:schemeClr val="dk2"/>
              </a:solidFill>
              <a:latin typeface="Calibri"/>
              <a:ea typeface="Calibri"/>
              <a:cs typeface="Calibri"/>
              <a:sym typeface="Calibri"/>
            </a:endParaRPr>
          </a:p>
          <a:p>
            <a:pPr indent="0" lvl="0" marL="0" rtl="0" algn="l">
              <a:spcBef>
                <a:spcPts val="0"/>
              </a:spcBef>
              <a:spcAft>
                <a:spcPts val="0"/>
              </a:spcAft>
              <a:buNone/>
            </a:pPr>
            <a:r>
              <a:t/>
            </a:r>
            <a:endParaRPr>
              <a:solidFill>
                <a:schemeClr val="dk2"/>
              </a:solidFill>
              <a:latin typeface="Calibri"/>
              <a:ea typeface="Calibri"/>
              <a:cs typeface="Calibri"/>
              <a:sym typeface="Calibri"/>
            </a:endParaRPr>
          </a:p>
          <a:p>
            <a:pPr indent="-317500" lvl="0" marL="457200" rtl="0" algn="l">
              <a:spcBef>
                <a:spcPts val="0"/>
              </a:spcBef>
              <a:spcAft>
                <a:spcPts val="0"/>
              </a:spcAft>
              <a:buClr>
                <a:schemeClr val="dk2"/>
              </a:buClr>
              <a:buSzPts val="1400"/>
              <a:buFont typeface="Calibri"/>
              <a:buAutoNum type="alphaLcParenR"/>
            </a:pPr>
            <a:r>
              <a:rPr lang="en">
                <a:solidFill>
                  <a:schemeClr val="dk2"/>
                </a:solidFill>
                <a:latin typeface="Calibri"/>
                <a:ea typeface="Calibri"/>
                <a:cs typeface="Calibri"/>
                <a:sym typeface="Calibri"/>
              </a:rPr>
              <a:t>Draw your own copy of the map on slide 8 into your global studies books.</a:t>
            </a:r>
            <a:endParaRPr>
              <a:solidFill>
                <a:schemeClr val="dk2"/>
              </a:solidFill>
              <a:latin typeface="Calibri"/>
              <a:ea typeface="Calibri"/>
              <a:cs typeface="Calibri"/>
              <a:sym typeface="Calibri"/>
            </a:endParaRPr>
          </a:p>
          <a:p>
            <a:pPr indent="-317500" lvl="0" marL="457200" rtl="0" algn="l">
              <a:spcBef>
                <a:spcPts val="0"/>
              </a:spcBef>
              <a:spcAft>
                <a:spcPts val="0"/>
              </a:spcAft>
              <a:buClr>
                <a:schemeClr val="dk2"/>
              </a:buClr>
              <a:buSzPts val="1400"/>
              <a:buFont typeface="Calibri"/>
              <a:buAutoNum type="alphaLcParenR"/>
            </a:pPr>
            <a:r>
              <a:rPr lang="en">
                <a:solidFill>
                  <a:schemeClr val="dk2"/>
                </a:solidFill>
                <a:latin typeface="Calibri"/>
                <a:ea typeface="Calibri"/>
                <a:cs typeface="Calibri"/>
                <a:sym typeface="Calibri"/>
              </a:rPr>
              <a:t>Write the names of the following places (where the treaty was signed on the right place (approximately) on the map:</a:t>
            </a:r>
            <a:endParaRPr>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317500" lvl="0" marL="457200" rtl="0" algn="l">
              <a:spcBef>
                <a:spcPts val="0"/>
              </a:spcBef>
              <a:spcAft>
                <a:spcPts val="0"/>
              </a:spcAft>
              <a:buClr>
                <a:schemeClr val="dk2"/>
              </a:buClr>
              <a:buSzPts val="1400"/>
              <a:buFont typeface="Calibri"/>
              <a:buAutoNum type="alphaLcParenR"/>
            </a:pPr>
            <a:r>
              <a:rPr lang="en">
                <a:solidFill>
                  <a:schemeClr val="dk2"/>
                </a:solidFill>
                <a:latin typeface="Calibri"/>
                <a:ea typeface="Calibri"/>
                <a:cs typeface="Calibri"/>
                <a:sym typeface="Calibri"/>
              </a:rPr>
              <a:t>Give three facts about where the treaty was signed. For example: Most signings took place on the coast.</a:t>
            </a:r>
            <a:endParaRPr>
              <a:solidFill>
                <a:schemeClr val="dk2"/>
              </a:solidFill>
              <a:latin typeface="Calibri"/>
              <a:ea typeface="Calibri"/>
              <a:cs typeface="Calibri"/>
              <a:sym typeface="Calibri"/>
            </a:endParaRPr>
          </a:p>
        </p:txBody>
      </p:sp>
      <p:graphicFrame>
        <p:nvGraphicFramePr>
          <p:cNvPr id="180" name="Google Shape;180;p21"/>
          <p:cNvGraphicFramePr/>
          <p:nvPr/>
        </p:nvGraphicFramePr>
        <p:xfrm>
          <a:off x="952500" y="1619250"/>
          <a:ext cx="3000000" cy="3000000"/>
        </p:xfrm>
        <a:graphic>
          <a:graphicData uri="http://schemas.openxmlformats.org/drawingml/2006/table">
            <a:tbl>
              <a:tblPr>
                <a:noFill/>
                <a:tableStyleId>{26D2CABA-BD21-477F-96AC-6427A6E71A8E}</a:tableStyleId>
              </a:tblPr>
              <a:tblGrid>
                <a:gridCol w="2413000"/>
                <a:gridCol w="2413000"/>
                <a:gridCol w="2413000"/>
              </a:tblGrid>
              <a:tr h="381000">
                <a:tc>
                  <a:txBody>
                    <a:bodyPr/>
                    <a:lstStyle/>
                    <a:p>
                      <a:pPr indent="0" lvl="0" marL="0" rtl="0" algn="l">
                        <a:spcBef>
                          <a:spcPts val="0"/>
                        </a:spcBef>
                        <a:spcAft>
                          <a:spcPts val="0"/>
                        </a:spcAft>
                        <a:buNone/>
                      </a:pPr>
                      <a:r>
                        <a:rPr lang="en"/>
                        <a:t>Wanganui</a:t>
                      </a:r>
                      <a:endParaRPr/>
                    </a:p>
                  </a:txBody>
                  <a:tcPr marT="91425" marB="91425" marR="91425" marL="91425"/>
                </a:tc>
                <a:tc>
                  <a:txBody>
                    <a:bodyPr/>
                    <a:lstStyle/>
                    <a:p>
                      <a:pPr indent="0" lvl="0" marL="0" rtl="0" algn="l">
                        <a:spcBef>
                          <a:spcPts val="0"/>
                        </a:spcBef>
                        <a:spcAft>
                          <a:spcPts val="0"/>
                        </a:spcAft>
                        <a:buNone/>
                      </a:pPr>
                      <a:r>
                        <a:rPr lang="en"/>
                        <a:t>Gisborne</a:t>
                      </a:r>
                      <a:endParaRPr/>
                    </a:p>
                  </a:txBody>
                  <a:tcPr marT="91425" marB="91425" marR="91425" marL="91425"/>
                </a:tc>
                <a:tc>
                  <a:txBody>
                    <a:bodyPr/>
                    <a:lstStyle/>
                    <a:p>
                      <a:pPr indent="0" lvl="0" marL="0" rtl="0" algn="l">
                        <a:spcBef>
                          <a:spcPts val="0"/>
                        </a:spcBef>
                        <a:spcAft>
                          <a:spcPts val="0"/>
                        </a:spcAft>
                        <a:buNone/>
                      </a:pPr>
                      <a:r>
                        <a:rPr lang="en"/>
                        <a:t>Akaroa</a:t>
                      </a:r>
                      <a:endParaRPr/>
                    </a:p>
                  </a:txBody>
                  <a:tcPr marT="91425" marB="91425" marR="91425" marL="91425"/>
                </a:tc>
              </a:tr>
              <a:tr h="381000">
                <a:tc>
                  <a:txBody>
                    <a:bodyPr/>
                    <a:lstStyle/>
                    <a:p>
                      <a:pPr indent="0" lvl="0" marL="0" rtl="0" algn="l">
                        <a:spcBef>
                          <a:spcPts val="0"/>
                        </a:spcBef>
                        <a:spcAft>
                          <a:spcPts val="0"/>
                        </a:spcAft>
                        <a:buNone/>
                      </a:pPr>
                      <a:r>
                        <a:rPr lang="en"/>
                        <a:t>Tauranga</a:t>
                      </a:r>
                      <a:endParaRPr/>
                    </a:p>
                  </a:txBody>
                  <a:tcPr marT="91425" marB="91425" marR="91425" marL="91425"/>
                </a:tc>
                <a:tc>
                  <a:txBody>
                    <a:bodyPr/>
                    <a:lstStyle/>
                    <a:p>
                      <a:pPr indent="0" lvl="0" marL="0" rtl="0" algn="l">
                        <a:spcBef>
                          <a:spcPts val="0"/>
                        </a:spcBef>
                        <a:spcAft>
                          <a:spcPts val="0"/>
                        </a:spcAft>
                        <a:buNone/>
                      </a:pPr>
                      <a:r>
                        <a:rPr lang="en"/>
                        <a:t>Otago</a:t>
                      </a:r>
                      <a:endParaRPr/>
                    </a:p>
                  </a:txBody>
                  <a:tcPr marT="91425" marB="91425" marR="91425" marL="91425"/>
                </a:tc>
                <a:tc>
                  <a:txBody>
                    <a:bodyPr/>
                    <a:lstStyle/>
                    <a:p>
                      <a:pPr indent="0" lvl="0" marL="0" rtl="0" algn="l">
                        <a:spcBef>
                          <a:spcPts val="0"/>
                        </a:spcBef>
                        <a:spcAft>
                          <a:spcPts val="0"/>
                        </a:spcAft>
                        <a:buNone/>
                      </a:pPr>
                      <a:r>
                        <a:rPr lang="en"/>
                        <a:t>Opotiki</a:t>
                      </a:r>
                      <a:endParaRPr/>
                    </a:p>
                  </a:txBody>
                  <a:tcPr marT="91425" marB="91425" marR="91425" marL="91425"/>
                </a:tc>
              </a:tr>
              <a:tr h="381000">
                <a:tc>
                  <a:txBody>
                    <a:bodyPr/>
                    <a:lstStyle/>
                    <a:p>
                      <a:pPr indent="0" lvl="0" marL="0" rtl="0" algn="l">
                        <a:spcBef>
                          <a:spcPts val="0"/>
                        </a:spcBef>
                        <a:spcAft>
                          <a:spcPts val="0"/>
                        </a:spcAft>
                        <a:buNone/>
                      </a:pPr>
                      <a:r>
                        <a:rPr lang="en"/>
                        <a:t>Manukau</a:t>
                      </a:r>
                      <a:endParaRPr/>
                    </a:p>
                  </a:txBody>
                  <a:tcPr marT="91425" marB="91425" marR="91425" marL="91425"/>
                </a:tc>
                <a:tc>
                  <a:txBody>
                    <a:bodyPr/>
                    <a:lstStyle/>
                    <a:p>
                      <a:pPr indent="0" lvl="0" marL="0" rtl="0" algn="l">
                        <a:spcBef>
                          <a:spcPts val="0"/>
                        </a:spcBef>
                        <a:spcAft>
                          <a:spcPts val="0"/>
                        </a:spcAft>
                        <a:buNone/>
                      </a:pPr>
                      <a:r>
                        <a:rPr lang="en"/>
                        <a:t>Queen Charlotte Sound</a:t>
                      </a:r>
                      <a:endParaRPr/>
                    </a:p>
                  </a:txBody>
                  <a:tcPr marT="91425" marB="91425" marR="91425" marL="91425"/>
                </a:tc>
                <a:tc>
                  <a:txBody>
                    <a:bodyPr/>
                    <a:lstStyle/>
                    <a:p>
                      <a:pPr indent="0" lvl="0" marL="0" rtl="0" algn="l">
                        <a:spcBef>
                          <a:spcPts val="0"/>
                        </a:spcBef>
                        <a:spcAft>
                          <a:spcPts val="0"/>
                        </a:spcAft>
                        <a:buNone/>
                      </a:pPr>
                      <a:r>
                        <a:rPr lang="en"/>
                        <a:t>Cloudy Bay</a:t>
                      </a:r>
                      <a:endParaRPr/>
                    </a:p>
                  </a:txBody>
                  <a:tcPr marT="91425" marB="91425" marR="91425" marL="91425"/>
                </a:tc>
              </a:tr>
              <a:tr h="381000">
                <a:tc>
                  <a:txBody>
                    <a:bodyPr/>
                    <a:lstStyle/>
                    <a:p>
                      <a:pPr indent="0" lvl="0" marL="0" rtl="0" algn="l">
                        <a:spcBef>
                          <a:spcPts val="0"/>
                        </a:spcBef>
                        <a:spcAft>
                          <a:spcPts val="0"/>
                        </a:spcAft>
                        <a:buNone/>
                      </a:pPr>
                      <a:r>
                        <a:rPr lang="en"/>
                        <a:t>Ruapuke Island</a:t>
                      </a:r>
                      <a:endParaRPr/>
                    </a:p>
                  </a:txBody>
                  <a:tcPr marT="91425" marB="91425" marR="91425" marL="91425"/>
                </a:tc>
                <a:tc>
                  <a:txBody>
                    <a:bodyPr/>
                    <a:lstStyle/>
                    <a:p>
                      <a:pPr indent="0" lvl="0" marL="0" rtl="0" algn="l">
                        <a:spcBef>
                          <a:spcPts val="0"/>
                        </a:spcBef>
                        <a:spcAft>
                          <a:spcPts val="0"/>
                        </a:spcAft>
                        <a:buNone/>
                      </a:pPr>
                      <a:r>
                        <a:rPr lang="en"/>
                        <a:t>D’Urville Island</a:t>
                      </a:r>
                      <a:endParaRPr/>
                    </a:p>
                  </a:txBody>
                  <a:tcPr marT="91425" marB="91425" marR="91425" marL="91425"/>
                </a:tc>
                <a:tc>
                  <a:txBody>
                    <a:bodyPr/>
                    <a:lstStyle/>
                    <a:p>
                      <a:pPr indent="0" lvl="0" marL="0" rtl="0" algn="l">
                        <a:spcBef>
                          <a:spcPts val="0"/>
                        </a:spcBef>
                        <a:spcAft>
                          <a:spcPts val="0"/>
                        </a:spcAft>
                        <a:buNone/>
                      </a:pPr>
                      <a:r>
                        <a:rPr lang="en"/>
                        <a:t>Tokomaru</a:t>
                      </a:r>
                      <a:endParaRPr/>
                    </a:p>
                  </a:txBody>
                  <a:tcPr marT="91425" marB="91425" marR="91425" marL="91425"/>
                </a:tc>
              </a:tr>
              <a:tr h="381000">
                <a:tc>
                  <a:txBody>
                    <a:bodyPr/>
                    <a:lstStyle/>
                    <a:p>
                      <a:pPr indent="0" lvl="0" marL="0" rtl="0" algn="l">
                        <a:spcBef>
                          <a:spcPts val="0"/>
                        </a:spcBef>
                        <a:spcAft>
                          <a:spcPts val="0"/>
                        </a:spcAft>
                        <a:buNone/>
                      </a:pPr>
                      <a:r>
                        <a:rPr lang="en"/>
                        <a:t>Coromandel</a:t>
                      </a:r>
                      <a:endParaRPr/>
                    </a:p>
                  </a:txBody>
                  <a:tcPr marT="91425" marB="91425" marR="91425" marL="91425"/>
                </a:tc>
                <a:tc>
                  <a:txBody>
                    <a:bodyPr/>
                    <a:lstStyle/>
                    <a:p>
                      <a:pPr indent="0" lvl="0" marL="0" rtl="0" algn="l">
                        <a:spcBef>
                          <a:spcPts val="0"/>
                        </a:spcBef>
                        <a:spcAft>
                          <a:spcPts val="0"/>
                        </a:spcAft>
                        <a:buNone/>
                      </a:pPr>
                      <a:r>
                        <a:rPr lang="en"/>
                        <a:t>Kaitaia</a:t>
                      </a:r>
                      <a:endParaRPr/>
                    </a:p>
                  </a:txBody>
                  <a:tcPr marT="91425" marB="91425" marR="91425" marL="91425"/>
                </a:tc>
                <a:tc>
                  <a:txBody>
                    <a:bodyPr/>
                    <a:lstStyle/>
                    <a:p>
                      <a:pPr indent="0" lvl="0" marL="0" rtl="0" algn="l">
                        <a:spcBef>
                          <a:spcPts val="0"/>
                        </a:spcBef>
                        <a:spcAft>
                          <a:spcPts val="0"/>
                        </a:spcAft>
                        <a:buNone/>
                      </a:pPr>
                      <a:r>
                        <a:rPr lang="en"/>
                        <a:t>Whakatane</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