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5"/>
    <p:sldMasterId id="2147483675"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Lst>
  <p:sldSz cy="5143500" cx="9144000"/>
  <p:notesSz cx="6858000" cy="9144000"/>
  <p:embeddedFontLst>
    <p:embeddedFont>
      <p:font typeface="Raleway"/>
      <p:regular r:id="rId21"/>
      <p:bold r:id="rId22"/>
      <p:italic r:id="rId23"/>
      <p:boldItalic r:id="rId24"/>
    </p:embeddedFont>
    <p:embeddedFont>
      <p:font typeface="Lat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DC7D02E-C618-4658-B82B-98388DCE6804}">
  <a:tblStyle styleId="{ADC7D02E-C618-4658-B82B-98388DCE680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font" Target="fonts/Raleway-bold.fntdata"/><Relationship Id="rId21" Type="http://schemas.openxmlformats.org/officeDocument/2006/relationships/font" Target="fonts/Raleway-regular.fntdata"/><Relationship Id="rId24" Type="http://schemas.openxmlformats.org/officeDocument/2006/relationships/font" Target="fonts/Raleway-boldItalic.fntdata"/><Relationship Id="rId23" Type="http://schemas.openxmlformats.org/officeDocument/2006/relationships/font" Target="fonts/Raleway-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Lato-bold.fntdata"/><Relationship Id="rId25" Type="http://schemas.openxmlformats.org/officeDocument/2006/relationships/font" Target="fonts/Lato-regular.fntdata"/><Relationship Id="rId28" Type="http://schemas.openxmlformats.org/officeDocument/2006/relationships/font" Target="fonts/Lato-boldItalic.fntdata"/><Relationship Id="rId27" Type="http://schemas.openxmlformats.org/officeDocument/2006/relationships/font" Target="fonts/Lato-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da63187287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da63187287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da63187287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da63187287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da63187287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da63187287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da631872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da631872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db9249af5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db9249af5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de3ae87deb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2de3ae87deb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g2de3ae87deb_0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db9249af56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db9249af56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db9249af56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db9249af56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da6318728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da6318728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da6318728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da6318728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db9249af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db9249af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72" name="Shape 72"/>
        <p:cNvGrpSpPr/>
        <p:nvPr/>
      </p:nvGrpSpPr>
      <p:grpSpPr>
        <a:xfrm>
          <a:off x="0" y="0"/>
          <a:ext cx="0" cy="0"/>
          <a:chOff x="0" y="0"/>
          <a:chExt cx="0" cy="0"/>
        </a:xfrm>
      </p:grpSpPr>
      <p:sp>
        <p:nvSpPr>
          <p:cNvPr id="73" name="Google Shape;73;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 name="Google Shape;74;p14"/>
          <p:cNvGrpSpPr/>
          <p:nvPr/>
        </p:nvGrpSpPr>
        <p:grpSpPr>
          <a:xfrm>
            <a:off x="830392" y="1191256"/>
            <a:ext cx="745763" cy="45826"/>
            <a:chOff x="4580561" y="2589004"/>
            <a:chExt cx="1064464" cy="25200"/>
          </a:xfrm>
        </p:grpSpPr>
        <p:sp>
          <p:nvSpPr>
            <p:cNvPr id="75" name="Google Shape;75;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78" name="Google Shape;78;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79" name="Google Shape;79;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80" name="Shape 80"/>
        <p:cNvGrpSpPr/>
        <p:nvPr/>
      </p:nvGrpSpPr>
      <p:grpSpPr>
        <a:xfrm>
          <a:off x="0" y="0"/>
          <a:ext cx="0" cy="0"/>
          <a:chOff x="0" y="0"/>
          <a:chExt cx="0" cy="0"/>
        </a:xfrm>
      </p:grpSpPr>
      <p:grpSp>
        <p:nvGrpSpPr>
          <p:cNvPr id="81" name="Google Shape;81;p15"/>
          <p:cNvGrpSpPr/>
          <p:nvPr/>
        </p:nvGrpSpPr>
        <p:grpSpPr>
          <a:xfrm>
            <a:off x="830392" y="1191256"/>
            <a:ext cx="745763" cy="45826"/>
            <a:chOff x="4580561" y="2589004"/>
            <a:chExt cx="1064464" cy="25200"/>
          </a:xfrm>
        </p:grpSpPr>
        <p:sp>
          <p:nvSpPr>
            <p:cNvPr id="82" name="Google Shape;82;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85" name="Google Shape;85;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6" name="Shape 86"/>
        <p:cNvGrpSpPr/>
        <p:nvPr/>
      </p:nvGrpSpPr>
      <p:grpSpPr>
        <a:xfrm>
          <a:off x="0" y="0"/>
          <a:ext cx="0" cy="0"/>
          <a:chOff x="0" y="0"/>
          <a:chExt cx="0" cy="0"/>
        </a:xfrm>
      </p:grpSpPr>
      <p:sp>
        <p:nvSpPr>
          <p:cNvPr id="87" name="Google Shape;87;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16"/>
          <p:cNvGrpSpPr/>
          <p:nvPr/>
        </p:nvGrpSpPr>
        <p:grpSpPr>
          <a:xfrm>
            <a:off x="830392" y="1191256"/>
            <a:ext cx="745763" cy="45826"/>
            <a:chOff x="4580561" y="2589004"/>
            <a:chExt cx="1064464" cy="25200"/>
          </a:xfrm>
        </p:grpSpPr>
        <p:sp>
          <p:nvSpPr>
            <p:cNvPr id="89" name="Google Shape;89;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2" name="Google Shape;92;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3" name="Google Shape;93;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4" name="Shape 94"/>
        <p:cNvGrpSpPr/>
        <p:nvPr/>
      </p:nvGrpSpPr>
      <p:grpSpPr>
        <a:xfrm>
          <a:off x="0" y="0"/>
          <a:ext cx="0" cy="0"/>
          <a:chOff x="0" y="0"/>
          <a:chExt cx="0" cy="0"/>
        </a:xfrm>
      </p:grpSpPr>
      <p:sp>
        <p:nvSpPr>
          <p:cNvPr id="95" name="Google Shape;95;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17"/>
          <p:cNvGrpSpPr/>
          <p:nvPr/>
        </p:nvGrpSpPr>
        <p:grpSpPr>
          <a:xfrm>
            <a:off x="830392" y="1191256"/>
            <a:ext cx="745763" cy="45826"/>
            <a:chOff x="4580561" y="2589004"/>
            <a:chExt cx="1064464" cy="25200"/>
          </a:xfrm>
        </p:grpSpPr>
        <p:sp>
          <p:nvSpPr>
            <p:cNvPr id="97" name="Google Shape;97;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 name="Google Shape;99;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00" name="Google Shape;100;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01" name="Google Shape;101;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02" name="Google Shape;102;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3" name="Shape 103"/>
        <p:cNvGrpSpPr/>
        <p:nvPr/>
      </p:nvGrpSpPr>
      <p:grpSpPr>
        <a:xfrm>
          <a:off x="0" y="0"/>
          <a:ext cx="0" cy="0"/>
          <a:chOff x="0" y="0"/>
          <a:chExt cx="0" cy="0"/>
        </a:xfrm>
      </p:grpSpPr>
      <p:sp>
        <p:nvSpPr>
          <p:cNvPr id="104" name="Google Shape;104;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 name="Google Shape;105;p18"/>
          <p:cNvGrpSpPr/>
          <p:nvPr/>
        </p:nvGrpSpPr>
        <p:grpSpPr>
          <a:xfrm>
            <a:off x="830392" y="1191256"/>
            <a:ext cx="745763" cy="45826"/>
            <a:chOff x="4580561" y="2589004"/>
            <a:chExt cx="1064464" cy="25200"/>
          </a:xfrm>
        </p:grpSpPr>
        <p:sp>
          <p:nvSpPr>
            <p:cNvPr id="106" name="Google Shape;106;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09" name="Google Shape;109;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0" name="Shape 110"/>
        <p:cNvGrpSpPr/>
        <p:nvPr/>
      </p:nvGrpSpPr>
      <p:grpSpPr>
        <a:xfrm>
          <a:off x="0" y="0"/>
          <a:ext cx="0" cy="0"/>
          <a:chOff x="0" y="0"/>
          <a:chExt cx="0" cy="0"/>
        </a:xfrm>
      </p:grpSpPr>
      <p:sp>
        <p:nvSpPr>
          <p:cNvPr id="111" name="Google Shape;111;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 name="Google Shape;112;p19"/>
          <p:cNvGrpSpPr/>
          <p:nvPr/>
        </p:nvGrpSpPr>
        <p:grpSpPr>
          <a:xfrm>
            <a:off x="830392" y="1191256"/>
            <a:ext cx="745763" cy="45826"/>
            <a:chOff x="4580561" y="2589004"/>
            <a:chExt cx="1064464" cy="25200"/>
          </a:xfrm>
        </p:grpSpPr>
        <p:sp>
          <p:nvSpPr>
            <p:cNvPr id="113" name="Google Shape;113;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 name="Google Shape;115;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6" name="Google Shape;116;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7" name="Google Shape;117;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18" name="Shape 118"/>
        <p:cNvGrpSpPr/>
        <p:nvPr/>
      </p:nvGrpSpPr>
      <p:grpSpPr>
        <a:xfrm>
          <a:off x="0" y="0"/>
          <a:ext cx="0" cy="0"/>
          <a:chOff x="0" y="0"/>
          <a:chExt cx="0" cy="0"/>
        </a:xfrm>
      </p:grpSpPr>
      <p:grpSp>
        <p:nvGrpSpPr>
          <p:cNvPr id="119" name="Google Shape;119;p20"/>
          <p:cNvGrpSpPr/>
          <p:nvPr/>
        </p:nvGrpSpPr>
        <p:grpSpPr>
          <a:xfrm>
            <a:off x="830392" y="4169130"/>
            <a:ext cx="745763" cy="45826"/>
            <a:chOff x="4580561" y="2589004"/>
            <a:chExt cx="1064464" cy="25200"/>
          </a:xfrm>
        </p:grpSpPr>
        <p:sp>
          <p:nvSpPr>
            <p:cNvPr id="120" name="Google Shape;120;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23" name="Google Shape;123;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4" name="Shape 124"/>
        <p:cNvGrpSpPr/>
        <p:nvPr/>
      </p:nvGrpSpPr>
      <p:grpSpPr>
        <a:xfrm>
          <a:off x="0" y="0"/>
          <a:ext cx="0" cy="0"/>
          <a:chOff x="0" y="0"/>
          <a:chExt cx="0" cy="0"/>
        </a:xfrm>
      </p:grpSpPr>
      <p:sp>
        <p:nvSpPr>
          <p:cNvPr id="125" name="Google Shape;125;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 name="Google Shape;126;p21"/>
          <p:cNvGrpSpPr/>
          <p:nvPr/>
        </p:nvGrpSpPr>
        <p:grpSpPr>
          <a:xfrm>
            <a:off x="830392" y="1191256"/>
            <a:ext cx="745763" cy="45826"/>
            <a:chOff x="4580561" y="2589004"/>
            <a:chExt cx="1064464" cy="25200"/>
          </a:xfrm>
        </p:grpSpPr>
        <p:sp>
          <p:nvSpPr>
            <p:cNvPr id="127" name="Google Shape;127;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 name="Google Shape;129;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30" name="Google Shape;130;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31" name="Google Shape;131;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32" name="Google Shape;132;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3" name="Shape 133"/>
        <p:cNvGrpSpPr/>
        <p:nvPr/>
      </p:nvGrpSpPr>
      <p:grpSpPr>
        <a:xfrm>
          <a:off x="0" y="0"/>
          <a:ext cx="0" cy="0"/>
          <a:chOff x="0" y="0"/>
          <a:chExt cx="0" cy="0"/>
        </a:xfrm>
      </p:grpSpPr>
      <p:sp>
        <p:nvSpPr>
          <p:cNvPr id="134" name="Google Shape;134;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35" name="Google Shape;135;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36" name="Shape 136"/>
        <p:cNvGrpSpPr/>
        <p:nvPr/>
      </p:nvGrpSpPr>
      <p:grpSpPr>
        <a:xfrm>
          <a:off x="0" y="0"/>
          <a:ext cx="0" cy="0"/>
          <a:chOff x="0" y="0"/>
          <a:chExt cx="0" cy="0"/>
        </a:xfrm>
      </p:grpSpPr>
      <p:grpSp>
        <p:nvGrpSpPr>
          <p:cNvPr id="137" name="Google Shape;137;p23"/>
          <p:cNvGrpSpPr/>
          <p:nvPr/>
        </p:nvGrpSpPr>
        <p:grpSpPr>
          <a:xfrm>
            <a:off x="830392" y="4169130"/>
            <a:ext cx="745763" cy="45826"/>
            <a:chOff x="4580561" y="2589004"/>
            <a:chExt cx="1064464" cy="25200"/>
          </a:xfrm>
        </p:grpSpPr>
        <p:sp>
          <p:nvSpPr>
            <p:cNvPr id="138" name="Google Shape;138;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 name="Google Shape;140;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41" name="Google Shape;141;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42" name="Google Shape;142;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3" name="Shape 143"/>
        <p:cNvGrpSpPr/>
        <p:nvPr/>
      </p:nvGrpSpPr>
      <p:grpSpPr>
        <a:xfrm>
          <a:off x="0" y="0"/>
          <a:ext cx="0" cy="0"/>
          <a:chOff x="0" y="0"/>
          <a:chExt cx="0" cy="0"/>
        </a:xfrm>
      </p:grpSpPr>
      <p:sp>
        <p:nvSpPr>
          <p:cNvPr id="144" name="Google Shape;144;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50" name="Shape 150"/>
        <p:cNvGrpSpPr/>
        <p:nvPr/>
      </p:nvGrpSpPr>
      <p:grpSpPr>
        <a:xfrm>
          <a:off x="0" y="0"/>
          <a:ext cx="0" cy="0"/>
          <a:chOff x="0" y="0"/>
          <a:chExt cx="0" cy="0"/>
        </a:xfrm>
      </p:grpSpPr>
      <p:sp>
        <p:nvSpPr>
          <p:cNvPr id="151" name="Google Shape;151;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2" name="Google Shape;152;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53" name="Shape 153"/>
        <p:cNvGrpSpPr/>
        <p:nvPr/>
      </p:nvGrpSpPr>
      <p:grpSpPr>
        <a:xfrm>
          <a:off x="0" y="0"/>
          <a:ext cx="0" cy="0"/>
          <a:chOff x="0" y="0"/>
          <a:chExt cx="0" cy="0"/>
        </a:xfrm>
      </p:grpSpPr>
      <p:sp>
        <p:nvSpPr>
          <p:cNvPr id="154" name="Google Shape;154;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5" name="Google Shape;155;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6" name="Google Shape;156;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7" name="Google Shape;157;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8" name="Google Shape;158;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9" name="Google Shape;159;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60" name="Shape 160"/>
        <p:cNvGrpSpPr/>
        <p:nvPr/>
      </p:nvGrpSpPr>
      <p:grpSpPr>
        <a:xfrm>
          <a:off x="0" y="0"/>
          <a:ext cx="0" cy="0"/>
          <a:chOff x="0" y="0"/>
          <a:chExt cx="0" cy="0"/>
        </a:xfrm>
      </p:grpSpPr>
      <p:sp>
        <p:nvSpPr>
          <p:cNvPr id="161" name="Google Shape;161;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68" name="Shape 68"/>
        <p:cNvGrpSpPr/>
        <p:nvPr/>
      </p:nvGrpSpPr>
      <p:grpSpPr>
        <a:xfrm>
          <a:off x="0" y="0"/>
          <a:ext cx="0" cy="0"/>
          <a:chOff x="0" y="0"/>
          <a:chExt cx="0" cy="0"/>
        </a:xfrm>
      </p:grpSpPr>
      <p:sp>
        <p:nvSpPr>
          <p:cNvPr id="69" name="Google Shape;69;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0" name="Google Shape;70;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71" name="Google Shape;71;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45" name="Shape 145"/>
        <p:cNvGrpSpPr/>
        <p:nvPr/>
      </p:nvGrpSpPr>
      <p:grpSpPr>
        <a:xfrm>
          <a:off x="0" y="0"/>
          <a:ext cx="0" cy="0"/>
          <a:chOff x="0" y="0"/>
          <a:chExt cx="0" cy="0"/>
        </a:xfrm>
      </p:grpSpPr>
      <p:sp>
        <p:nvSpPr>
          <p:cNvPr id="146" name="Google Shape;146;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7" name="Google Shape;147;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s://www.nzpcn.org.nz/ecosystems/plant-communities/forests/" TargetMode="External"/><Relationship Id="rId4" Type="http://schemas.openxmlformats.org/officeDocument/2006/relationships/hyperlink" Target="https://environment.govt.nz/publications/environment-new-zealand-2007/chapter-12-biodiversity/introduction/" TargetMode="External"/><Relationship Id="rId5" Type="http://schemas.openxmlformats.org/officeDocument/2006/relationships/hyperlink" Target="https://teara.govt.nz/en/natural-environment/sources" TargetMode="External"/><Relationship Id="rId6"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CWu29PRCUvQ" TargetMode="Externa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hyperlink" Target="https://flip.com/82a2801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txBox="1"/>
          <p:nvPr>
            <p:ph type="ctrTitle"/>
          </p:nvPr>
        </p:nvSpPr>
        <p:spPr>
          <a:xfrm>
            <a:off x="2371725" y="630225"/>
            <a:ext cx="6331500" cy="1542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NZ Environment Before Humans Slideshow</a:t>
            </a:r>
            <a:endParaRPr/>
          </a:p>
        </p:txBody>
      </p:sp>
      <p:sp>
        <p:nvSpPr>
          <p:cNvPr id="167" name="Google Shape;167;p30"/>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1200">
                <a:solidFill>
                  <a:schemeClr val="dk2"/>
                </a:solidFill>
                <a:latin typeface="Trebuchet MS"/>
                <a:ea typeface="Trebuchet MS"/>
                <a:cs typeface="Trebuchet MS"/>
                <a:sym typeface="Trebuchet MS"/>
              </a:rPr>
              <a:t>L.I: We are </a:t>
            </a:r>
            <a:r>
              <a:rPr lang="en" sz="1200">
                <a:solidFill>
                  <a:srgbClr val="1C1C1C"/>
                </a:solidFill>
                <a:highlight>
                  <a:schemeClr val="dk1"/>
                </a:highlight>
                <a:latin typeface="Trebuchet MS"/>
                <a:ea typeface="Trebuchet MS"/>
                <a:cs typeface="Trebuchet MS"/>
                <a:sym typeface="Trebuchet MS"/>
              </a:rPr>
              <a:t>FOCUSING</a:t>
            </a:r>
            <a:r>
              <a:rPr i="1" lang="en" sz="1200">
                <a:solidFill>
                  <a:srgbClr val="1C1C1C"/>
                </a:solidFill>
                <a:highlight>
                  <a:schemeClr val="dk1"/>
                </a:highlight>
                <a:latin typeface="Trebuchet MS"/>
                <a:ea typeface="Trebuchet MS"/>
                <a:cs typeface="Trebuchet MS"/>
                <a:sym typeface="Trebuchet MS"/>
              </a:rPr>
              <a:t> </a:t>
            </a:r>
            <a:r>
              <a:rPr lang="en" sz="1200">
                <a:solidFill>
                  <a:srgbClr val="1C1C1C"/>
                </a:solidFill>
                <a:highlight>
                  <a:schemeClr val="dk1"/>
                </a:highlight>
                <a:latin typeface="Trebuchet MS"/>
                <a:ea typeface="Trebuchet MS"/>
                <a:cs typeface="Trebuchet MS"/>
                <a:sym typeface="Trebuchet MS"/>
              </a:rPr>
              <a:t>on [Aotearoa’s environment/Māori connection to te taiao] by describing the natural New Zealand environment before human settlement.</a:t>
            </a:r>
            <a:endParaRPr sz="1200">
              <a:solidFill>
                <a:srgbClr val="1C1C1C"/>
              </a:solidFill>
              <a:highlight>
                <a:schemeClr val="dk1"/>
              </a:highlight>
            </a:endParaRPr>
          </a:p>
        </p:txBody>
      </p:sp>
      <p:pic>
        <p:nvPicPr>
          <p:cNvPr id="168" name="Google Shape;168;p30"/>
          <p:cNvPicPr preferRelativeResize="0"/>
          <p:nvPr/>
        </p:nvPicPr>
        <p:blipFill rotWithShape="1">
          <a:blip r:embed="rId3">
            <a:alphaModFix/>
          </a:blip>
          <a:srcRect b="0" l="-1110" r="1110" t="0"/>
          <a:stretch/>
        </p:blipFill>
        <p:spPr>
          <a:xfrm>
            <a:off x="59125" y="1133150"/>
            <a:ext cx="2256424" cy="2975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9"/>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2 (Medium)</a:t>
            </a:r>
            <a:endParaRPr/>
          </a:p>
        </p:txBody>
      </p:sp>
      <p:sp>
        <p:nvSpPr>
          <p:cNvPr id="231" name="Google Shape;231;p39"/>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Using this </a:t>
            </a:r>
            <a:r>
              <a:rPr lang="en" u="sng">
                <a:solidFill>
                  <a:schemeClr val="hlink"/>
                </a:solidFill>
                <a:hlinkClick r:id="rId3"/>
              </a:rPr>
              <a:t>website</a:t>
            </a:r>
            <a:r>
              <a:rPr lang="en"/>
              <a:t> write information like in the template on the next slide about the different places in New Zealand like the forests, wetlands, grasslands. You can look at this </a:t>
            </a:r>
            <a:r>
              <a:rPr lang="en" u="sng">
                <a:solidFill>
                  <a:schemeClr val="hlink"/>
                </a:solidFill>
                <a:hlinkClick r:id="rId4"/>
              </a:rPr>
              <a:t>site</a:t>
            </a:r>
            <a:r>
              <a:rPr lang="en"/>
              <a:t> too to write about the plants and animals in those places and this </a:t>
            </a:r>
            <a:r>
              <a:rPr lang="en" u="sng">
                <a:solidFill>
                  <a:schemeClr val="hlink"/>
                </a:solidFill>
                <a:hlinkClick r:id="rId5"/>
              </a:rPr>
              <a:t>link</a:t>
            </a:r>
            <a:r>
              <a:rPr lang="en"/>
              <a:t> for coastal areas.</a:t>
            </a:r>
            <a:endParaRPr/>
          </a:p>
        </p:txBody>
      </p:sp>
      <p:pic>
        <p:nvPicPr>
          <p:cNvPr id="232" name="Google Shape;232;p39"/>
          <p:cNvPicPr preferRelativeResize="0"/>
          <p:nvPr/>
        </p:nvPicPr>
        <p:blipFill>
          <a:blip r:embed="rId6">
            <a:alphaModFix/>
          </a:blip>
          <a:stretch>
            <a:fillRect/>
          </a:stretch>
        </p:blipFill>
        <p:spPr>
          <a:xfrm>
            <a:off x="3279900" y="152400"/>
            <a:ext cx="5578350"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graphicFrame>
        <p:nvGraphicFramePr>
          <p:cNvPr id="237" name="Google Shape;237;p40"/>
          <p:cNvGraphicFramePr/>
          <p:nvPr/>
        </p:nvGraphicFramePr>
        <p:xfrm>
          <a:off x="100175" y="193800"/>
          <a:ext cx="3000000" cy="3000000"/>
        </p:xfrm>
        <a:graphic>
          <a:graphicData uri="http://schemas.openxmlformats.org/drawingml/2006/table">
            <a:tbl>
              <a:tblPr>
                <a:noFill/>
                <a:tableStyleId>{ADC7D02E-C618-4658-B82B-98388DCE6804}</a:tableStyleId>
              </a:tblPr>
              <a:tblGrid>
                <a:gridCol w="2723200"/>
                <a:gridCol w="6195850"/>
              </a:tblGrid>
              <a:tr h="381000">
                <a:tc>
                  <a:txBody>
                    <a:bodyPr/>
                    <a:lstStyle/>
                    <a:p>
                      <a:pPr indent="0" lvl="0" marL="0" rtl="0" algn="l">
                        <a:spcBef>
                          <a:spcPts val="0"/>
                        </a:spcBef>
                        <a:spcAft>
                          <a:spcPts val="0"/>
                        </a:spcAft>
                        <a:buNone/>
                      </a:pPr>
                      <a:r>
                        <a:rPr lang="en"/>
                        <a:t>Land type:</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What land type looks like: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Animals and plants in land type: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Where in NZ is the land type: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br>
                        <a:rPr lang="en"/>
                      </a:b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1"/>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3 (Spicy)</a:t>
            </a:r>
            <a:endParaRPr/>
          </a:p>
        </p:txBody>
      </p:sp>
      <p:sp>
        <p:nvSpPr>
          <p:cNvPr id="243" name="Google Shape;243;p41"/>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Write about which type of land you would like to live in New Zealand and why. That is, forests, wetlands, grasslands and coastal areas. Then draw, label and colour the house you would like to live in that environment. Include drawings of the animals, plants and everything else in that type of land i</a:t>
            </a:r>
            <a:r>
              <a:rPr lang="en">
                <a:solidFill>
                  <a:srgbClr val="000000"/>
                </a:solidFill>
              </a:rPr>
              <a:t>n your global studies books to</a:t>
            </a:r>
            <a:r>
              <a:rPr lang="en"/>
              <a:t> </a:t>
            </a:r>
            <a:r>
              <a:rPr b="1" lang="en" sz="1800" u="sng">
                <a:solidFill>
                  <a:srgbClr val="1C1C1C"/>
                </a:solidFill>
                <a:latin typeface="Arial"/>
                <a:ea typeface="Arial"/>
                <a:cs typeface="Arial"/>
                <a:sym typeface="Arial"/>
              </a:rPr>
              <a:t>AT LEAST A YEAR SEVEN STANDARD</a:t>
            </a:r>
            <a:r>
              <a:rPr lang="en"/>
              <a:t>.</a:t>
            </a:r>
            <a:endParaRPr/>
          </a:p>
        </p:txBody>
      </p:sp>
      <p:pic>
        <p:nvPicPr>
          <p:cNvPr id="244" name="Google Shape;244;p41"/>
          <p:cNvPicPr preferRelativeResize="0"/>
          <p:nvPr/>
        </p:nvPicPr>
        <p:blipFill>
          <a:blip r:embed="rId3">
            <a:alphaModFix/>
          </a:blip>
          <a:stretch>
            <a:fillRect/>
          </a:stretch>
        </p:blipFill>
        <p:spPr>
          <a:xfrm>
            <a:off x="3279900" y="152400"/>
            <a:ext cx="5578349" cy="4843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1"/>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Time Is History</a:t>
            </a:r>
            <a:endParaRPr/>
          </a:p>
        </p:txBody>
      </p:sp>
      <p:sp>
        <p:nvSpPr>
          <p:cNvPr id="174" name="Google Shape;174;p31"/>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when time became history.</a:t>
            </a:r>
            <a:endParaRPr/>
          </a:p>
        </p:txBody>
      </p:sp>
      <p:pic>
        <p:nvPicPr>
          <p:cNvPr id="175" name="Google Shape;175;p31"/>
          <p:cNvPicPr preferRelativeResize="0"/>
          <p:nvPr/>
        </p:nvPicPr>
        <p:blipFill>
          <a:blip r:embed="rId4">
            <a:alphaModFix/>
          </a:blip>
          <a:stretch>
            <a:fillRect/>
          </a:stretch>
        </p:blipFill>
        <p:spPr>
          <a:xfrm>
            <a:off x="3279900" y="152400"/>
            <a:ext cx="5529075" cy="4838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2"/>
          <p:cNvSpPr txBox="1"/>
          <p:nvPr/>
        </p:nvSpPr>
        <p:spPr>
          <a:xfrm>
            <a:off x="0" y="0"/>
            <a:ext cx="91440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From a Māori perspective, the origin of the universe and the world can be traced through a series of ordered genealogical webs that go back hundreds of generations to the beginning. This genealogical sequence, referred to as whakapapa, places Māori in an environmental context with all other flora and fauna and natural resources as part of a hierarchical genetic assemblage with identifiable and established bonds.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whakapapa follows a sequence beginning with the nothingness, the void, the darkness, to a supreme god (Io-matuakore), then emerging light, through to the creation of the tangible world, the creation of two primeval parents (Ranginui and Papatū-ā-nuku), the birth of their children (the wind, the forest and plants, the sea, the rivers, the animals), through to the creation of mankind. The two primeval parents, once inseparable, had many children, often termed departmental atua or Māori gods.</a:t>
            </a:r>
            <a:endParaRPr/>
          </a:p>
        </p:txBody>
      </p:sp>
      <p:pic>
        <p:nvPicPr>
          <p:cNvPr id="181" name="Google Shape;181;p32"/>
          <p:cNvPicPr preferRelativeResize="0"/>
          <p:nvPr/>
        </p:nvPicPr>
        <p:blipFill>
          <a:blip r:embed="rId3">
            <a:alphaModFix/>
          </a:blip>
          <a:stretch>
            <a:fillRect/>
          </a:stretch>
        </p:blipFill>
        <p:spPr>
          <a:xfrm>
            <a:off x="512375" y="2384525"/>
            <a:ext cx="8129100" cy="2606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3"/>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There were many different animals and plants we don’t see anymore in New Zealand before people arrived.</a:t>
            </a:r>
            <a:endParaRPr/>
          </a:p>
        </p:txBody>
      </p:sp>
      <p:sp>
        <p:nvSpPr>
          <p:cNvPr id="188" name="Google Shape;188;p33"/>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There are lots of different types of land in New Zealand like forests, wetlands, grasslands and coastal areas.</a:t>
            </a:r>
            <a:endParaRPr/>
          </a:p>
        </p:txBody>
      </p:sp>
      <p:sp>
        <p:nvSpPr>
          <p:cNvPr id="189" name="Google Shape;189;p33"/>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90" name="Google Shape;190;p33"/>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4"/>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5"/>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201" name="Google Shape;201;p35"/>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6"/>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1 (Mild)</a:t>
            </a:r>
            <a:endParaRPr/>
          </a:p>
        </p:txBody>
      </p:sp>
      <p:sp>
        <p:nvSpPr>
          <p:cNvPr id="207" name="Google Shape;207;p36"/>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595959"/>
                </a:solidFill>
                <a:latin typeface="Arial"/>
                <a:ea typeface="Arial"/>
                <a:cs typeface="Arial"/>
                <a:sym typeface="Arial"/>
              </a:rPr>
              <a:t>On the next slide you will see a list of animals and plants which existed in New Zealand before the Maori arrived. </a:t>
            </a:r>
            <a:r>
              <a:rPr lang="en">
                <a:solidFill>
                  <a:srgbClr val="595959"/>
                </a:solidFill>
                <a:highlight>
                  <a:schemeClr val="lt1"/>
                </a:highlight>
                <a:latin typeface="Arial"/>
                <a:ea typeface="Arial"/>
                <a:cs typeface="Arial"/>
                <a:sym typeface="Arial"/>
              </a:rPr>
              <a:t>Then on the next slide you need to drag the pictures into the boxes alongside the correct names.</a:t>
            </a:r>
            <a:endParaRPr/>
          </a:p>
        </p:txBody>
      </p:sp>
      <p:pic>
        <p:nvPicPr>
          <p:cNvPr id="208" name="Google Shape;208;p36"/>
          <p:cNvPicPr preferRelativeResize="0"/>
          <p:nvPr/>
        </p:nvPicPr>
        <p:blipFill>
          <a:blip r:embed="rId3">
            <a:alphaModFix/>
          </a:blip>
          <a:stretch>
            <a:fillRect/>
          </a:stretch>
        </p:blipFill>
        <p:spPr>
          <a:xfrm>
            <a:off x="3409300" y="152400"/>
            <a:ext cx="5478500" cy="4843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7"/>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Prehistoric Plants &amp; Animals</a:t>
            </a:r>
            <a:endParaRPr/>
          </a:p>
        </p:txBody>
      </p:sp>
      <p:sp>
        <p:nvSpPr>
          <p:cNvPr id="214" name="Google Shape;214;p37"/>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Hutus (Flowering plant)</a:t>
            </a:r>
            <a:endParaRPr/>
          </a:p>
          <a:p>
            <a:pPr indent="-342900" lvl="0" marL="457200" rtl="0" algn="l">
              <a:spcBef>
                <a:spcPts val="0"/>
              </a:spcBef>
              <a:spcAft>
                <a:spcPts val="0"/>
              </a:spcAft>
              <a:buSzPts val="1800"/>
              <a:buAutoNum type="arabicPeriod"/>
            </a:pPr>
            <a:r>
              <a:rPr lang="en"/>
              <a:t>Ichthyosaurs (Large extinct dolphin-like dinosaurs)</a:t>
            </a:r>
            <a:endParaRPr/>
          </a:p>
          <a:p>
            <a:pPr indent="-342900" lvl="0" marL="457200" rtl="0" algn="l">
              <a:spcBef>
                <a:spcPts val="0"/>
              </a:spcBef>
              <a:spcAft>
                <a:spcPts val="0"/>
              </a:spcAft>
              <a:buSzPts val="1800"/>
              <a:buAutoNum type="arabicPeriod"/>
            </a:pPr>
            <a:r>
              <a:rPr lang="en"/>
              <a:t>Tanekaha (Ancient tree)</a:t>
            </a:r>
            <a:endParaRPr/>
          </a:p>
          <a:p>
            <a:pPr indent="-342900" lvl="0" marL="457200" rtl="0" algn="l">
              <a:spcBef>
                <a:spcPts val="0"/>
              </a:spcBef>
              <a:spcAft>
                <a:spcPts val="0"/>
              </a:spcAft>
              <a:buSzPts val="1800"/>
              <a:buAutoNum type="arabicPeriod"/>
            </a:pPr>
            <a:r>
              <a:rPr lang="en"/>
              <a:t>Laughing owls (Extinct birds that hunt at night)</a:t>
            </a:r>
            <a:endParaRPr/>
          </a:p>
          <a:p>
            <a:pPr indent="-342900" lvl="0" marL="457200" rtl="0" algn="l">
              <a:spcBef>
                <a:spcPts val="0"/>
              </a:spcBef>
              <a:spcAft>
                <a:spcPts val="0"/>
              </a:spcAft>
              <a:buSzPts val="1800"/>
              <a:buAutoNum type="arabicPeriod"/>
            </a:pPr>
            <a:r>
              <a:rPr lang="en"/>
              <a:t>Pittosporum patulum (Small flowering tree)</a:t>
            </a:r>
            <a:endParaRPr/>
          </a:p>
          <a:p>
            <a:pPr indent="-342900" lvl="0" marL="457200" rtl="0" algn="l">
              <a:spcBef>
                <a:spcPts val="0"/>
              </a:spcBef>
              <a:spcAft>
                <a:spcPts val="0"/>
              </a:spcAft>
              <a:buSzPts val="1800"/>
              <a:buAutoNum type="arabicPeriod"/>
            </a:pPr>
            <a:r>
              <a:rPr lang="en"/>
              <a:t>Haast’s eagle (Big extinct flying birds that ate baby moas)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graphicFrame>
        <p:nvGraphicFramePr>
          <p:cNvPr id="219" name="Google Shape;219;p38"/>
          <p:cNvGraphicFramePr/>
          <p:nvPr/>
        </p:nvGraphicFramePr>
        <p:xfrm>
          <a:off x="64050" y="102975"/>
          <a:ext cx="3000000" cy="3000000"/>
        </p:xfrm>
        <a:graphic>
          <a:graphicData uri="http://schemas.openxmlformats.org/drawingml/2006/table">
            <a:tbl>
              <a:tblPr>
                <a:noFill/>
                <a:tableStyleId>{ADC7D02E-C618-4658-B82B-98388DCE6804}</a:tableStyleId>
              </a:tblPr>
              <a:tblGrid>
                <a:gridCol w="2649625"/>
                <a:gridCol w="2963600"/>
              </a:tblGrid>
              <a:tr h="381000">
                <a:tc>
                  <a:txBody>
                    <a:bodyPr/>
                    <a:lstStyle/>
                    <a:p>
                      <a:pPr indent="0" lvl="0" marL="0" rtl="0" algn="l">
                        <a:spcBef>
                          <a:spcPts val="0"/>
                        </a:spcBef>
                        <a:spcAft>
                          <a:spcPts val="0"/>
                        </a:spcAft>
                        <a:buNone/>
                      </a:pPr>
                      <a:r>
                        <a:rPr lang="en"/>
                        <a:t>Hutu</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Tanekaha</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Laughing owl</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Pittosporum patulum</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highlight>
                            <a:srgbClr val="FFFFFF"/>
                          </a:highlight>
                        </a:rPr>
                        <a:t>Haast’s eagle</a:t>
                      </a:r>
                      <a:endParaRPr>
                        <a:solidFill>
                          <a:srgbClr val="000000"/>
                        </a:solidFill>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Ichthyosaur</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bl>
          </a:graphicData>
        </a:graphic>
      </p:graphicFrame>
      <p:pic>
        <p:nvPicPr>
          <p:cNvPr id="220" name="Google Shape;220;p38"/>
          <p:cNvPicPr preferRelativeResize="0"/>
          <p:nvPr/>
        </p:nvPicPr>
        <p:blipFill>
          <a:blip r:embed="rId3">
            <a:alphaModFix/>
          </a:blip>
          <a:stretch>
            <a:fillRect/>
          </a:stretch>
        </p:blipFill>
        <p:spPr>
          <a:xfrm>
            <a:off x="6050025" y="162250"/>
            <a:ext cx="2709699" cy="714700"/>
          </a:xfrm>
          <a:prstGeom prst="rect">
            <a:avLst/>
          </a:prstGeom>
          <a:noFill/>
          <a:ln>
            <a:noFill/>
          </a:ln>
        </p:spPr>
      </p:pic>
      <p:pic>
        <p:nvPicPr>
          <p:cNvPr id="221" name="Google Shape;221;p38"/>
          <p:cNvPicPr preferRelativeResize="0"/>
          <p:nvPr/>
        </p:nvPicPr>
        <p:blipFill>
          <a:blip r:embed="rId4">
            <a:alphaModFix/>
          </a:blip>
          <a:stretch>
            <a:fillRect/>
          </a:stretch>
        </p:blipFill>
        <p:spPr>
          <a:xfrm>
            <a:off x="6050025" y="1019500"/>
            <a:ext cx="2709700" cy="665450"/>
          </a:xfrm>
          <a:prstGeom prst="rect">
            <a:avLst/>
          </a:prstGeom>
          <a:noFill/>
          <a:ln>
            <a:noFill/>
          </a:ln>
        </p:spPr>
      </p:pic>
      <p:pic>
        <p:nvPicPr>
          <p:cNvPr id="222" name="Google Shape;222;p38"/>
          <p:cNvPicPr preferRelativeResize="0"/>
          <p:nvPr/>
        </p:nvPicPr>
        <p:blipFill>
          <a:blip r:embed="rId5">
            <a:alphaModFix/>
          </a:blip>
          <a:stretch>
            <a:fillRect/>
          </a:stretch>
        </p:blipFill>
        <p:spPr>
          <a:xfrm>
            <a:off x="6050025" y="1827500"/>
            <a:ext cx="2709700" cy="714701"/>
          </a:xfrm>
          <a:prstGeom prst="rect">
            <a:avLst/>
          </a:prstGeom>
          <a:noFill/>
          <a:ln>
            <a:noFill/>
          </a:ln>
        </p:spPr>
      </p:pic>
      <p:pic>
        <p:nvPicPr>
          <p:cNvPr id="223" name="Google Shape;223;p38"/>
          <p:cNvPicPr preferRelativeResize="0"/>
          <p:nvPr/>
        </p:nvPicPr>
        <p:blipFill>
          <a:blip r:embed="rId6">
            <a:alphaModFix/>
          </a:blip>
          <a:stretch>
            <a:fillRect/>
          </a:stretch>
        </p:blipFill>
        <p:spPr>
          <a:xfrm>
            <a:off x="6050025" y="2684750"/>
            <a:ext cx="2709700" cy="665450"/>
          </a:xfrm>
          <a:prstGeom prst="rect">
            <a:avLst/>
          </a:prstGeom>
          <a:noFill/>
          <a:ln>
            <a:noFill/>
          </a:ln>
        </p:spPr>
      </p:pic>
      <p:pic>
        <p:nvPicPr>
          <p:cNvPr id="224" name="Google Shape;224;p38"/>
          <p:cNvPicPr preferRelativeResize="0"/>
          <p:nvPr/>
        </p:nvPicPr>
        <p:blipFill>
          <a:blip r:embed="rId7">
            <a:alphaModFix/>
          </a:blip>
          <a:stretch>
            <a:fillRect/>
          </a:stretch>
        </p:blipFill>
        <p:spPr>
          <a:xfrm>
            <a:off x="6050025" y="3492750"/>
            <a:ext cx="2709700" cy="665450"/>
          </a:xfrm>
          <a:prstGeom prst="rect">
            <a:avLst/>
          </a:prstGeom>
          <a:noFill/>
          <a:ln>
            <a:noFill/>
          </a:ln>
        </p:spPr>
      </p:pic>
      <p:pic>
        <p:nvPicPr>
          <p:cNvPr id="225" name="Google Shape;225;p38"/>
          <p:cNvPicPr preferRelativeResize="0"/>
          <p:nvPr/>
        </p:nvPicPr>
        <p:blipFill>
          <a:blip r:embed="rId8">
            <a:alphaModFix/>
          </a:blip>
          <a:stretch>
            <a:fillRect/>
          </a:stretch>
        </p:blipFill>
        <p:spPr>
          <a:xfrm>
            <a:off x="6050025" y="4300750"/>
            <a:ext cx="2709700" cy="714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