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Lato"/>
      <p:regular r:id="rId15"/>
      <p:bold r:id="rId16"/>
      <p:italic r:id="rId17"/>
      <p:boldItalic r:id="rId18"/>
    </p:embeddedFont>
    <p:embeddedFont>
      <p:font typeface="Comfortaa"/>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regular.fntdata"/><Relationship Id="rId14" Type="http://schemas.openxmlformats.org/officeDocument/2006/relationships/slide" Target="slides/slide9.xml"/><Relationship Id="rId17" Type="http://schemas.openxmlformats.org/officeDocument/2006/relationships/font" Target="fonts/Lato-italic.fntdata"/><Relationship Id="rId16" Type="http://schemas.openxmlformats.org/officeDocument/2006/relationships/font" Target="fonts/Lato-bold.fntdata"/><Relationship Id="rId5" Type="http://schemas.openxmlformats.org/officeDocument/2006/relationships/notesMaster" Target="notesMasters/notesMaster1.xml"/><Relationship Id="rId19" Type="http://schemas.openxmlformats.org/officeDocument/2006/relationships/font" Target="fonts/Comfortaa-regular.fntdata"/><Relationship Id="rId6" Type="http://schemas.openxmlformats.org/officeDocument/2006/relationships/slide" Target="slides/slide1.xml"/><Relationship Id="rId18"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19516834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19516834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195168342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195168342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195168342f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195168342f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195168342f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195168342f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Diplomacy, develop ideas, tell good stories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195168342f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195168342f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195168342f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195168342f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195168342f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195168342f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195168342f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195168342f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195168342f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195168342f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_rngS2Kov6E" TargetMode="Externa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 Id="rId11" Type="http://schemas.openxmlformats.org/officeDocument/2006/relationships/image" Target="../media/image5.png"/><Relationship Id="rId10" Type="http://schemas.openxmlformats.org/officeDocument/2006/relationships/image" Target="../media/image13.png"/><Relationship Id="rId12" Type="http://schemas.openxmlformats.org/officeDocument/2006/relationships/image" Target="../media/image2.png"/><Relationship Id="rId9" Type="http://schemas.openxmlformats.org/officeDocument/2006/relationships/image" Target="../media/image10.png"/><Relationship Id="rId5" Type="http://schemas.openxmlformats.org/officeDocument/2006/relationships/image" Target="../media/image7.jpg"/><Relationship Id="rId6" Type="http://schemas.openxmlformats.org/officeDocument/2006/relationships/image" Target="../media/image1.png"/><Relationship Id="rId7" Type="http://schemas.openxmlformats.org/officeDocument/2006/relationships/image" Target="../media/image14.pn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hyperlink" Target="https://mybrightwheel.com/blog/definition-of-respect-for-kids"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cristaux.com/blog/most-famous-awards/" TargetMode="Externa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cristaux.com/creations/trophy-awards/" TargetMode="External"/><Relationship Id="rId4" Type="http://schemas.openxmlformats.org/officeDocument/2006/relationships/hyperlink" Target="https://www.cristaux.com/creations/custom-medals/" TargetMode="External"/><Relationship Id="rId5" Type="http://schemas.openxmlformats.org/officeDocument/2006/relationships/hyperlink" Target="https://www.cristaux.com/case-studies/james-beard-founda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flip.com/82a2801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0" y="0"/>
            <a:ext cx="9144000" cy="1144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lang="en" sz="3600">
                <a:solidFill>
                  <a:srgbClr val="1C1C1C"/>
                </a:solidFill>
              </a:rPr>
              <a:t>In this lesson . . . </a:t>
            </a:r>
            <a:endParaRPr sz="3600">
              <a:solidFill>
                <a:srgbClr val="1C1C1C"/>
              </a:solidFill>
            </a:endParaRPr>
          </a:p>
          <a:p>
            <a:pPr indent="0" lvl="0" marL="0" rtl="0" algn="ctr">
              <a:lnSpc>
                <a:spcPct val="90000"/>
              </a:lnSpc>
              <a:spcBef>
                <a:spcPts val="1000"/>
              </a:spcBef>
              <a:spcAft>
                <a:spcPts val="0"/>
              </a:spcAft>
              <a:buNone/>
            </a:pPr>
            <a:r>
              <a:rPr lang="en" sz="2400">
                <a:solidFill>
                  <a:srgbClr val="1C1C1C"/>
                </a:solidFill>
              </a:rPr>
              <a:t>Restoring Mana is when</a:t>
            </a:r>
            <a:endParaRPr/>
          </a:p>
        </p:txBody>
      </p:sp>
      <p:sp>
        <p:nvSpPr>
          <p:cNvPr id="55" name="Google Shape;55;p13"/>
          <p:cNvSpPr txBox="1"/>
          <p:nvPr/>
        </p:nvSpPr>
        <p:spPr>
          <a:xfrm>
            <a:off x="0" y="1080925"/>
            <a:ext cx="9144000" cy="1144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rPr b="1" lang="en" sz="3000">
                <a:solidFill>
                  <a:srgbClr val="1C1C1C"/>
                </a:solidFill>
              </a:rPr>
              <a:t>‘power is restored’</a:t>
            </a:r>
            <a:endParaRPr b="1" sz="3000">
              <a:solidFill>
                <a:srgbClr val="1C1C1C"/>
              </a:solidFill>
            </a:endParaRPr>
          </a:p>
          <a:p>
            <a:pPr indent="0" lvl="0" marL="0" rtl="0" algn="ctr">
              <a:lnSpc>
                <a:spcPct val="90000"/>
              </a:lnSpc>
              <a:spcBef>
                <a:spcPts val="1000"/>
              </a:spcBef>
              <a:spcAft>
                <a:spcPts val="0"/>
              </a:spcAft>
              <a:buClr>
                <a:schemeClr val="dk1"/>
              </a:buClr>
              <a:buSzPts val="1100"/>
              <a:buFont typeface="Arial"/>
              <a:buNone/>
            </a:pPr>
            <a:r>
              <a:rPr b="1" lang="en" sz="3000">
                <a:solidFill>
                  <a:srgbClr val="1C1C1C"/>
                </a:solidFill>
              </a:rPr>
              <a:t>through people’s actions and achievements.</a:t>
            </a:r>
            <a:endParaRPr b="1" sz="3000">
              <a:solidFill>
                <a:srgbClr val="1C1C1C"/>
              </a:solidFill>
            </a:endParaRPr>
          </a:p>
        </p:txBody>
      </p:sp>
      <p:sp>
        <p:nvSpPr>
          <p:cNvPr id="56" name="Google Shape;56;p13"/>
          <p:cNvSpPr txBox="1"/>
          <p:nvPr/>
        </p:nvSpPr>
        <p:spPr>
          <a:xfrm>
            <a:off x="0" y="3462300"/>
            <a:ext cx="9144000" cy="839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t/>
            </a:r>
            <a:endParaRPr sz="2400">
              <a:solidFill>
                <a:srgbClr val="1C1C1C"/>
              </a:solidFill>
            </a:endParaRPr>
          </a:p>
          <a:p>
            <a:pPr indent="0" lvl="0" marL="0" rtl="0" algn="ctr">
              <a:lnSpc>
                <a:spcPct val="90000"/>
              </a:lnSpc>
              <a:spcBef>
                <a:spcPts val="1000"/>
              </a:spcBef>
              <a:spcAft>
                <a:spcPts val="0"/>
              </a:spcAft>
              <a:buNone/>
            </a:pPr>
            <a:r>
              <a:t/>
            </a:r>
            <a:endParaRPr/>
          </a:p>
        </p:txBody>
      </p:sp>
      <p:pic>
        <p:nvPicPr>
          <p:cNvPr id="57" name="Google Shape;57;p13"/>
          <p:cNvPicPr preferRelativeResize="0"/>
          <p:nvPr/>
        </p:nvPicPr>
        <p:blipFill>
          <a:blip r:embed="rId3">
            <a:alphaModFix/>
          </a:blip>
          <a:stretch>
            <a:fillRect/>
          </a:stretch>
        </p:blipFill>
        <p:spPr>
          <a:xfrm>
            <a:off x="3040675" y="2284650"/>
            <a:ext cx="2833375" cy="2724450"/>
          </a:xfrm>
          <a:prstGeom prst="rect">
            <a:avLst/>
          </a:prstGeom>
          <a:noFill/>
          <a:ln>
            <a:noFill/>
          </a:ln>
        </p:spPr>
      </p:pic>
      <p:pic>
        <p:nvPicPr>
          <p:cNvPr id="58" name="Google Shape;58;p13"/>
          <p:cNvPicPr preferRelativeResize="0"/>
          <p:nvPr/>
        </p:nvPicPr>
        <p:blipFill>
          <a:blip r:embed="rId4">
            <a:alphaModFix/>
          </a:blip>
          <a:stretch>
            <a:fillRect/>
          </a:stretch>
        </p:blipFill>
        <p:spPr>
          <a:xfrm>
            <a:off x="167825" y="2284650"/>
            <a:ext cx="2714900" cy="2724450"/>
          </a:xfrm>
          <a:prstGeom prst="rect">
            <a:avLst/>
          </a:prstGeom>
          <a:noFill/>
          <a:ln>
            <a:noFill/>
          </a:ln>
        </p:spPr>
      </p:pic>
      <p:pic>
        <p:nvPicPr>
          <p:cNvPr id="59" name="Google Shape;59;p13"/>
          <p:cNvPicPr preferRelativeResize="0"/>
          <p:nvPr/>
        </p:nvPicPr>
        <p:blipFill>
          <a:blip r:embed="rId5">
            <a:alphaModFix/>
          </a:blip>
          <a:stretch>
            <a:fillRect/>
          </a:stretch>
        </p:blipFill>
        <p:spPr>
          <a:xfrm>
            <a:off x="6032000" y="2284650"/>
            <a:ext cx="2935524" cy="27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Military Leader</a:t>
            </a:r>
            <a:endParaRPr/>
          </a:p>
        </p:txBody>
      </p:sp>
      <p:sp>
        <p:nvSpPr>
          <p:cNvPr id="65" name="Google Shape;65;p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t>Watch the following </a:t>
            </a:r>
            <a:r>
              <a:rPr lang="en" sz="2400" u="sng">
                <a:solidFill>
                  <a:schemeClr val="hlink"/>
                </a:solidFill>
                <a:hlinkClick r:id="rId3"/>
              </a:rPr>
              <a:t>video</a:t>
            </a:r>
            <a:r>
              <a:rPr lang="en" sz="2400"/>
              <a:t> about what makes a military leader to 3:45. Then answer the questions on next slide.</a:t>
            </a:r>
            <a:endParaRPr sz="2400"/>
          </a:p>
        </p:txBody>
      </p:sp>
      <p:pic>
        <p:nvPicPr>
          <p:cNvPr descr="Nellis Airmen play role in Hollywood Transformers film &gt; Nellis ..." id="66" name="Google Shape;66;p14"/>
          <p:cNvPicPr preferRelativeResize="0"/>
          <p:nvPr/>
        </p:nvPicPr>
        <p:blipFill>
          <a:blip r:embed="rId4">
            <a:alphaModFix/>
          </a:blip>
          <a:stretch>
            <a:fillRect/>
          </a:stretch>
        </p:blipFill>
        <p:spPr>
          <a:xfrm>
            <a:off x="4527685" y="1599325"/>
            <a:ext cx="2985190" cy="19448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TASK 1</a:t>
            </a:r>
            <a:endParaRPr/>
          </a:p>
        </p:txBody>
      </p:sp>
      <p:sp>
        <p:nvSpPr>
          <p:cNvPr id="72" name="Google Shape;72;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sz="2400"/>
              <a:t>Does the narrator say that competence or character is more important for military leaders? Also, why does the narrator say it is more important?</a:t>
            </a:r>
            <a:endParaRPr sz="2400"/>
          </a:p>
          <a:p>
            <a:pPr indent="-381000" lvl="0" marL="457200" rtl="0" algn="l">
              <a:spcBef>
                <a:spcPts val="0"/>
              </a:spcBef>
              <a:spcAft>
                <a:spcPts val="0"/>
              </a:spcAft>
              <a:buSzPts val="2400"/>
              <a:buAutoNum type="arabicPeriod"/>
            </a:pPr>
            <a:r>
              <a:rPr lang="en" sz="2400"/>
              <a:t>How do great military leaders develop into becoming confident leaders instead of arrogant leaders?</a:t>
            </a:r>
            <a:endParaRPr sz="2400"/>
          </a:p>
          <a:p>
            <a:pPr indent="-381000" lvl="0" marL="457200" rtl="0" algn="l">
              <a:spcBef>
                <a:spcPts val="0"/>
              </a:spcBef>
              <a:spcAft>
                <a:spcPts val="0"/>
              </a:spcAft>
              <a:buSzPts val="2400"/>
              <a:buAutoNum type="arabicPeriod"/>
            </a:pPr>
            <a:r>
              <a:rPr lang="en" sz="2400"/>
              <a:t>What are the ways that great military leaders show that they have discipline?</a:t>
            </a:r>
            <a:endParaRPr sz="2400"/>
          </a:p>
          <a:p>
            <a:pPr indent="-381000" lvl="0" marL="457200" rtl="0" algn="l">
              <a:spcBef>
                <a:spcPts val="0"/>
              </a:spcBef>
              <a:spcAft>
                <a:spcPts val="0"/>
              </a:spcAft>
              <a:buSzPts val="2400"/>
              <a:buAutoNum type="arabicPeriod"/>
            </a:pPr>
            <a:r>
              <a:rPr lang="en" sz="2400"/>
              <a:t>What does sergeant Majors say about his body?</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In The World</a:t>
            </a:r>
            <a:endParaRPr b="1"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P</a:t>
            </a:r>
            <a:r>
              <a:rPr lang="en" sz="1800">
                <a:solidFill>
                  <a:schemeClr val="dk1"/>
                </a:solidFill>
                <a:latin typeface="Lato"/>
                <a:ea typeface="Lato"/>
                <a:cs typeface="Lato"/>
                <a:sym typeface="Lato"/>
              </a:rPr>
              <a:t>eople restore mana in the world through lots of ways.</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2</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Explain which actions are the most common ones and why:</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Writing good books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Developing tools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Peace negotiation</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If you do not any do any of these actions, what else could you do instead?</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sp>
        <p:nvSpPr>
          <p:cNvPr id="78" name="Google Shape;78;p16"/>
          <p:cNvSpPr txBox="1"/>
          <p:nvPr/>
        </p:nvSpPr>
        <p:spPr>
          <a:xfrm>
            <a:off x="7402325" y="630525"/>
            <a:ext cx="16209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     Peace negotiation</a:t>
            </a:r>
            <a:r>
              <a:rPr lang="en" sz="1200">
                <a:solidFill>
                  <a:schemeClr val="dk1"/>
                </a:solidFill>
              </a:rPr>
              <a:t>  </a:t>
            </a:r>
            <a:r>
              <a:rPr lang="en">
                <a:solidFill>
                  <a:schemeClr val="dk1"/>
                </a:solidFill>
              </a:rPr>
              <a:t>                             </a:t>
            </a:r>
            <a:r>
              <a:rPr lang="en" sz="1800">
                <a:solidFill>
                  <a:srgbClr val="595959"/>
                </a:solidFill>
              </a:rPr>
              <a:t>       </a:t>
            </a:r>
            <a:endParaRPr>
              <a:solidFill>
                <a:srgbClr val="595959"/>
              </a:solidFill>
            </a:endParaRPr>
          </a:p>
        </p:txBody>
      </p:sp>
      <p:sp>
        <p:nvSpPr>
          <p:cNvPr id="79" name="Google Shape;79;p16"/>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0" name="Google Shape;80;p16"/>
          <p:cNvSpPr txBox="1"/>
          <p:nvPr/>
        </p:nvSpPr>
        <p:spPr>
          <a:xfrm>
            <a:off x="4425050" y="679875"/>
            <a:ext cx="334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sz="1200"/>
              <a:t>Creating languages</a:t>
            </a:r>
            <a:r>
              <a:rPr lang="en"/>
              <a:t>                                                                                                                                                 </a:t>
            </a:r>
            <a:endParaRPr/>
          </a:p>
        </p:txBody>
      </p:sp>
      <p:sp>
        <p:nvSpPr>
          <p:cNvPr id="81" name="Google Shape;81;p16"/>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2" name="Google Shape;82;p16"/>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83" name="Google Shape;83;p16"/>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       Writing good books</a:t>
            </a:r>
            <a:r>
              <a:rPr lang="en">
                <a:solidFill>
                  <a:schemeClr val="dk1"/>
                </a:solidFill>
              </a:rPr>
              <a:t>                            </a:t>
            </a:r>
            <a:r>
              <a:rPr lang="en">
                <a:solidFill>
                  <a:srgbClr val="595959"/>
                </a:solidFill>
              </a:rPr>
              <a:t>             </a:t>
            </a:r>
            <a:endParaRPr>
              <a:solidFill>
                <a:schemeClr val="dk1"/>
              </a:solidFill>
            </a:endParaRPr>
          </a:p>
        </p:txBody>
      </p:sp>
      <p:sp>
        <p:nvSpPr>
          <p:cNvPr id="84" name="Google Shape;84;p16"/>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sz="1200"/>
              <a:t>         Space travel</a:t>
            </a:r>
            <a:r>
              <a:rPr lang="en" sz="1800">
                <a:solidFill>
                  <a:srgbClr val="595959"/>
                </a:solidFill>
              </a:rPr>
              <a:t>                                                         </a:t>
            </a:r>
            <a:endParaRPr>
              <a:solidFill>
                <a:srgbClr val="595959"/>
              </a:solidFill>
            </a:endParaRPr>
          </a:p>
        </p:txBody>
      </p:sp>
      <p:sp>
        <p:nvSpPr>
          <p:cNvPr id="85" name="Google Shape;85;p16"/>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6" name="Google Shape;86;p16"/>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7" name="Google Shape;87;p16"/>
          <p:cNvSpPr txBox="1"/>
          <p:nvPr/>
        </p:nvSpPr>
        <p:spPr>
          <a:xfrm>
            <a:off x="6000000" y="279587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Creating medicine</a:t>
            </a:r>
            <a:r>
              <a:rPr lang="en"/>
              <a:t>                   </a:t>
            </a:r>
            <a:endParaRPr/>
          </a:p>
        </p:txBody>
      </p:sp>
      <p:sp>
        <p:nvSpPr>
          <p:cNvPr id="88" name="Google Shape;88;p16"/>
          <p:cNvSpPr txBox="1"/>
          <p:nvPr/>
        </p:nvSpPr>
        <p:spPr>
          <a:xfrm>
            <a:off x="7506725" y="2795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sz="1200"/>
              <a:t>Mastering flight</a:t>
            </a:r>
            <a:r>
              <a:rPr lang="en"/>
              <a:t>                    </a:t>
            </a:r>
            <a:endParaRPr/>
          </a:p>
        </p:txBody>
      </p:sp>
      <p:sp>
        <p:nvSpPr>
          <p:cNvPr id="89" name="Google Shape;89;p16"/>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0" name="Google Shape;90;p16"/>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1" name="Google Shape;91;p16"/>
          <p:cNvSpPr txBox="1"/>
          <p:nvPr/>
        </p:nvSpPr>
        <p:spPr>
          <a:xfrm>
            <a:off x="5907200" y="3792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Creating photography</a:t>
            </a:r>
            <a:r>
              <a:rPr lang="en" sz="1200"/>
              <a:t> </a:t>
            </a:r>
            <a:r>
              <a:rPr lang="en"/>
              <a:t>                           </a:t>
            </a:r>
            <a:endParaRPr/>
          </a:p>
        </p:txBody>
      </p:sp>
      <p:sp>
        <p:nvSpPr>
          <p:cNvPr id="92" name="Google Shape;92;p16"/>
          <p:cNvSpPr txBox="1"/>
          <p:nvPr/>
        </p:nvSpPr>
        <p:spPr>
          <a:xfrm>
            <a:off x="7402325" y="371445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rPr>
              <a:t> </a:t>
            </a:r>
            <a:r>
              <a:rPr lang="en" sz="1200">
                <a:solidFill>
                  <a:schemeClr val="dk1"/>
                </a:solidFill>
              </a:rPr>
              <a:t> </a:t>
            </a:r>
            <a:r>
              <a:rPr lang="en">
                <a:solidFill>
                  <a:schemeClr val="dk1"/>
                </a:solidFill>
              </a:rPr>
              <a:t>      </a:t>
            </a:r>
            <a:r>
              <a:rPr lang="en" sz="1200">
                <a:solidFill>
                  <a:schemeClr val="dk1"/>
                </a:solidFill>
              </a:rPr>
              <a:t>Creating AI</a:t>
            </a:r>
            <a:r>
              <a:rPr lang="en">
                <a:solidFill>
                  <a:schemeClr val="dk1"/>
                </a:solidFill>
              </a:rPr>
              <a:t>                   </a:t>
            </a:r>
            <a:r>
              <a:rPr lang="en" sz="1800">
                <a:solidFill>
                  <a:schemeClr val="dk2"/>
                </a:solidFill>
              </a:rPr>
              <a:t>         </a:t>
            </a:r>
            <a:endParaRPr/>
          </a:p>
        </p:txBody>
      </p:sp>
      <p:sp>
        <p:nvSpPr>
          <p:cNvPr id="93" name="Google Shape;93;p16"/>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4" name="Google Shape;94;p16"/>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5" name="Google Shape;95;p16"/>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Creating cloning</a:t>
            </a:r>
            <a:r>
              <a:rPr lang="en" sz="1200"/>
              <a:t> </a:t>
            </a:r>
            <a:r>
              <a:rPr lang="en"/>
              <a:t>                                          </a:t>
            </a:r>
            <a:endParaRPr/>
          </a:p>
        </p:txBody>
      </p:sp>
      <p:sp>
        <p:nvSpPr>
          <p:cNvPr id="96" name="Google Shape;96;p16"/>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     Developing tools</a:t>
            </a:r>
            <a:r>
              <a:rPr lang="en" sz="1200"/>
              <a:t> </a:t>
            </a:r>
            <a:r>
              <a:rPr lang="en"/>
              <a:t>                    </a:t>
            </a:r>
            <a:endParaRPr/>
          </a:p>
        </p:txBody>
      </p:sp>
      <p:pic>
        <p:nvPicPr>
          <p:cNvPr id="97" name="Google Shape;97;p16"/>
          <p:cNvPicPr preferRelativeResize="0"/>
          <p:nvPr/>
        </p:nvPicPr>
        <p:blipFill>
          <a:blip r:embed="rId3">
            <a:alphaModFix/>
          </a:blip>
          <a:stretch>
            <a:fillRect/>
          </a:stretch>
        </p:blipFill>
        <p:spPr>
          <a:xfrm>
            <a:off x="6218800" y="125150"/>
            <a:ext cx="1183525" cy="595525"/>
          </a:xfrm>
          <a:prstGeom prst="rect">
            <a:avLst/>
          </a:prstGeom>
          <a:noFill/>
          <a:ln>
            <a:noFill/>
          </a:ln>
        </p:spPr>
      </p:pic>
      <p:pic>
        <p:nvPicPr>
          <p:cNvPr id="98" name="Google Shape;98;p16"/>
          <p:cNvPicPr preferRelativeResize="0"/>
          <p:nvPr/>
        </p:nvPicPr>
        <p:blipFill>
          <a:blip r:embed="rId4">
            <a:alphaModFix/>
          </a:blip>
          <a:stretch>
            <a:fillRect/>
          </a:stretch>
        </p:blipFill>
        <p:spPr>
          <a:xfrm>
            <a:off x="7774100" y="125150"/>
            <a:ext cx="1081399" cy="595525"/>
          </a:xfrm>
          <a:prstGeom prst="rect">
            <a:avLst/>
          </a:prstGeom>
          <a:noFill/>
          <a:ln>
            <a:noFill/>
          </a:ln>
        </p:spPr>
      </p:pic>
      <p:pic>
        <p:nvPicPr>
          <p:cNvPr descr="Free Images : writing, book, reading, reflection, studio, silence ..." id="99" name="Google Shape;99;p16"/>
          <p:cNvPicPr preferRelativeResize="0"/>
          <p:nvPr/>
        </p:nvPicPr>
        <p:blipFill>
          <a:blip r:embed="rId5">
            <a:alphaModFix/>
          </a:blip>
          <a:stretch>
            <a:fillRect/>
          </a:stretch>
        </p:blipFill>
        <p:spPr>
          <a:xfrm>
            <a:off x="6218800" y="1135325"/>
            <a:ext cx="1183524" cy="649774"/>
          </a:xfrm>
          <a:prstGeom prst="rect">
            <a:avLst/>
          </a:prstGeom>
          <a:noFill/>
          <a:ln>
            <a:noFill/>
          </a:ln>
        </p:spPr>
      </p:pic>
      <p:pic>
        <p:nvPicPr>
          <p:cNvPr id="100" name="Google Shape;100;p16"/>
          <p:cNvPicPr preferRelativeResize="0"/>
          <p:nvPr/>
        </p:nvPicPr>
        <p:blipFill>
          <a:blip r:embed="rId6">
            <a:alphaModFix/>
          </a:blip>
          <a:stretch>
            <a:fillRect/>
          </a:stretch>
        </p:blipFill>
        <p:spPr>
          <a:xfrm>
            <a:off x="7771900" y="1135325"/>
            <a:ext cx="1081400" cy="649775"/>
          </a:xfrm>
          <a:prstGeom prst="rect">
            <a:avLst/>
          </a:prstGeom>
          <a:noFill/>
          <a:ln>
            <a:noFill/>
          </a:ln>
        </p:spPr>
      </p:pic>
      <p:pic>
        <p:nvPicPr>
          <p:cNvPr id="101" name="Google Shape;101;p16"/>
          <p:cNvPicPr preferRelativeResize="0"/>
          <p:nvPr/>
        </p:nvPicPr>
        <p:blipFill>
          <a:blip r:embed="rId7">
            <a:alphaModFix/>
          </a:blip>
          <a:stretch>
            <a:fillRect/>
          </a:stretch>
        </p:blipFill>
        <p:spPr>
          <a:xfrm>
            <a:off x="6218799" y="2241025"/>
            <a:ext cx="1183524" cy="554250"/>
          </a:xfrm>
          <a:prstGeom prst="rect">
            <a:avLst/>
          </a:prstGeom>
          <a:noFill/>
          <a:ln>
            <a:noFill/>
          </a:ln>
        </p:spPr>
      </p:pic>
      <p:pic>
        <p:nvPicPr>
          <p:cNvPr id="102" name="Google Shape;102;p16"/>
          <p:cNvPicPr preferRelativeResize="0"/>
          <p:nvPr/>
        </p:nvPicPr>
        <p:blipFill>
          <a:blip r:embed="rId8">
            <a:alphaModFix/>
          </a:blip>
          <a:stretch>
            <a:fillRect/>
          </a:stretch>
        </p:blipFill>
        <p:spPr>
          <a:xfrm>
            <a:off x="7786575" y="2241025"/>
            <a:ext cx="1081401" cy="554249"/>
          </a:xfrm>
          <a:prstGeom prst="rect">
            <a:avLst/>
          </a:prstGeom>
          <a:noFill/>
          <a:ln>
            <a:noFill/>
          </a:ln>
        </p:spPr>
      </p:pic>
      <p:pic>
        <p:nvPicPr>
          <p:cNvPr id="103" name="Google Shape;103;p16"/>
          <p:cNvPicPr preferRelativeResize="0"/>
          <p:nvPr/>
        </p:nvPicPr>
        <p:blipFill>
          <a:blip r:embed="rId9">
            <a:alphaModFix/>
          </a:blip>
          <a:stretch>
            <a:fillRect/>
          </a:stretch>
        </p:blipFill>
        <p:spPr>
          <a:xfrm>
            <a:off x="6218800" y="3238150"/>
            <a:ext cx="1183525" cy="554250"/>
          </a:xfrm>
          <a:prstGeom prst="rect">
            <a:avLst/>
          </a:prstGeom>
          <a:noFill/>
          <a:ln>
            <a:noFill/>
          </a:ln>
        </p:spPr>
      </p:pic>
      <p:pic>
        <p:nvPicPr>
          <p:cNvPr id="104" name="Google Shape;104;p16"/>
          <p:cNvPicPr preferRelativeResize="0"/>
          <p:nvPr/>
        </p:nvPicPr>
        <p:blipFill>
          <a:blip r:embed="rId10">
            <a:alphaModFix/>
          </a:blip>
          <a:stretch>
            <a:fillRect/>
          </a:stretch>
        </p:blipFill>
        <p:spPr>
          <a:xfrm>
            <a:off x="7786575" y="3255175"/>
            <a:ext cx="1081401" cy="554251"/>
          </a:xfrm>
          <a:prstGeom prst="rect">
            <a:avLst/>
          </a:prstGeom>
          <a:noFill/>
          <a:ln>
            <a:noFill/>
          </a:ln>
        </p:spPr>
      </p:pic>
      <p:pic>
        <p:nvPicPr>
          <p:cNvPr id="105" name="Google Shape;105;p16"/>
          <p:cNvPicPr preferRelativeResize="0"/>
          <p:nvPr/>
        </p:nvPicPr>
        <p:blipFill>
          <a:blip r:embed="rId11">
            <a:alphaModFix/>
          </a:blip>
          <a:stretch>
            <a:fillRect/>
          </a:stretch>
        </p:blipFill>
        <p:spPr>
          <a:xfrm>
            <a:off x="6218799" y="4232825"/>
            <a:ext cx="1183526" cy="461700"/>
          </a:xfrm>
          <a:prstGeom prst="rect">
            <a:avLst/>
          </a:prstGeom>
          <a:noFill/>
          <a:ln>
            <a:noFill/>
          </a:ln>
        </p:spPr>
      </p:pic>
      <p:pic>
        <p:nvPicPr>
          <p:cNvPr id="106" name="Google Shape;106;p16"/>
          <p:cNvPicPr preferRelativeResize="0"/>
          <p:nvPr/>
        </p:nvPicPr>
        <p:blipFill>
          <a:blip r:embed="rId12">
            <a:alphaModFix/>
          </a:blip>
          <a:stretch>
            <a:fillRect/>
          </a:stretch>
        </p:blipFill>
        <p:spPr>
          <a:xfrm>
            <a:off x="7776275" y="4235450"/>
            <a:ext cx="1081400" cy="46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7"/>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3</a:t>
            </a:r>
            <a:endParaRPr/>
          </a:p>
        </p:txBody>
      </p:sp>
      <p:sp>
        <p:nvSpPr>
          <p:cNvPr id="112" name="Google Shape;112;p17"/>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18181D"/>
                </a:solidFill>
                <a:highlight>
                  <a:srgbClr val="FFFFFF"/>
                </a:highlight>
                <a:latin typeface="Comfortaa"/>
                <a:ea typeface="Comfortaa"/>
                <a:cs typeface="Comfortaa"/>
                <a:sym typeface="Comfortaa"/>
              </a:rPr>
              <a:t>Respecting someone means that you will go out of your way to make sure that person feels appreciated and listened to. In addition, you make them feel as if their opinion matters to you.</a:t>
            </a:r>
            <a:endParaRPr sz="1400">
              <a:solidFill>
                <a:schemeClr val="dk1"/>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None/>
            </a:pPr>
            <a:r>
              <a:t/>
            </a:r>
            <a:endParaRPr sz="1400">
              <a:solidFill>
                <a:schemeClr val="dk1"/>
              </a:solidFill>
              <a:highlight>
                <a:srgbClr val="FFFFFF"/>
              </a:highlight>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rgbClr val="333333"/>
                </a:solidFill>
                <a:highlight>
                  <a:schemeClr val="lt1"/>
                </a:highlight>
                <a:latin typeface="Comfortaa"/>
                <a:ea typeface="Comfortaa"/>
                <a:cs typeface="Comfortaa"/>
                <a:sym typeface="Comfortaa"/>
              </a:rPr>
              <a:t>Read the article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about teaching children the importance of respect.</a:t>
            </a:r>
            <a:endParaRPr sz="1400">
              <a:solidFill>
                <a:srgbClr val="333333"/>
              </a:solidFill>
              <a:highlight>
                <a:schemeClr val="lt1"/>
              </a:highlight>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rgbClr val="333333"/>
                </a:solidFill>
                <a:highlight>
                  <a:schemeClr val="lt1"/>
                </a:highlight>
                <a:latin typeface="Comfortaa"/>
                <a:ea typeface="Comfortaa"/>
                <a:cs typeface="Comfortaa"/>
                <a:sym typeface="Comfortaa"/>
              </a:rPr>
              <a:t>Summarise in bullet points the main items in your Global </a:t>
            </a:r>
            <a:r>
              <a:rPr lang="en" sz="1400">
                <a:solidFill>
                  <a:schemeClr val="dk1"/>
                </a:solidFill>
                <a:latin typeface="Comfortaa"/>
                <a:ea typeface="Comfortaa"/>
                <a:cs typeface="Comfortaa"/>
                <a:sym typeface="Comfortaa"/>
              </a:rPr>
              <a:t>Studies books.</a:t>
            </a:r>
            <a:endParaRPr sz="1400">
              <a:solidFill>
                <a:schemeClr val="dk1"/>
              </a:solidFill>
              <a:latin typeface="Comfortaa"/>
              <a:ea typeface="Comfortaa"/>
              <a:cs typeface="Comfortaa"/>
              <a:sym typeface="Comfortaa"/>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Comfortaa"/>
                <a:ea typeface="Comfortaa"/>
                <a:cs typeface="Comfortaa"/>
                <a:sym typeface="Comfortaa"/>
              </a:rPr>
              <a:t>Illustrate your bullet points as a drawing</a:t>
            </a:r>
            <a:r>
              <a:rPr lang="en" sz="1400">
                <a:solidFill>
                  <a:srgbClr val="333333"/>
                </a:solidFill>
                <a:highlight>
                  <a:schemeClr val="lt1"/>
                </a:highlight>
                <a:latin typeface="Comfortaa"/>
                <a:ea typeface="Comfortaa"/>
                <a:cs typeface="Comfortaa"/>
                <a:sym typeface="Comfortaa"/>
              </a:rPr>
              <a:t>. </a:t>
            </a:r>
            <a:endParaRPr sz="1400">
              <a:solidFill>
                <a:schemeClr val="dk1"/>
              </a:solidFill>
              <a:highlight>
                <a:srgbClr val="FFFFFF"/>
              </a:highlight>
              <a:latin typeface="Comfortaa"/>
              <a:ea typeface="Comfortaa"/>
              <a:cs typeface="Comfortaa"/>
              <a:sym typeface="Comfortaa"/>
            </a:endParaRPr>
          </a:p>
        </p:txBody>
      </p:sp>
      <p:pic>
        <p:nvPicPr>
          <p:cNvPr id="113" name="Google Shape;113;p17"/>
          <p:cNvPicPr preferRelativeResize="0"/>
          <p:nvPr/>
        </p:nvPicPr>
        <p:blipFill>
          <a:blip r:embed="rId4">
            <a:alphaModFix/>
          </a:blip>
          <a:stretch>
            <a:fillRect/>
          </a:stretch>
        </p:blipFill>
        <p:spPr>
          <a:xfrm>
            <a:off x="2572076" y="2145600"/>
            <a:ext cx="3999850" cy="2808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Teaching Children The Importance Of Respect</a:t>
            </a:r>
            <a:endParaRPr/>
          </a:p>
        </p:txBody>
      </p:sp>
      <p:sp>
        <p:nvSpPr>
          <p:cNvPr id="119" name="Google Shape;119;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350">
                <a:solidFill>
                  <a:srgbClr val="18181D"/>
                </a:solidFill>
                <a:highlight>
                  <a:srgbClr val="FFFFFF"/>
                </a:highlight>
              </a:rPr>
              <a:t>Respect can look like a lot of things. Here are some ways respectful behavior can manifest itself in children.</a:t>
            </a:r>
            <a:endParaRPr sz="1350">
              <a:solidFill>
                <a:srgbClr val="18181D"/>
              </a:solidFill>
              <a:highlight>
                <a:srgbClr val="FFFFFF"/>
              </a:highlight>
            </a:endParaRPr>
          </a:p>
          <a:p>
            <a:pPr indent="-314325" lvl="0" marL="647700" rtl="0" algn="l">
              <a:spcBef>
                <a:spcPts val="1400"/>
              </a:spcBef>
              <a:spcAft>
                <a:spcPts val="0"/>
              </a:spcAft>
              <a:buClr>
                <a:srgbClr val="18181D"/>
              </a:buClr>
              <a:buSzPts val="1350"/>
              <a:buChar char="●"/>
            </a:pPr>
            <a:r>
              <a:rPr lang="en" sz="1350">
                <a:solidFill>
                  <a:srgbClr val="18181D"/>
                </a:solidFill>
                <a:highlight>
                  <a:srgbClr val="FFFFFF"/>
                </a:highlight>
              </a:rPr>
              <a:t>Sharing things</a:t>
            </a:r>
            <a:endParaRPr sz="1350">
              <a:solidFill>
                <a:srgbClr val="18181D"/>
              </a:solidFill>
              <a:highlight>
                <a:srgbClr val="FFFFFF"/>
              </a:highlight>
            </a:endParaRPr>
          </a:p>
          <a:p>
            <a:pPr indent="-314325" lvl="0" marL="647700" rtl="0" algn="l">
              <a:spcBef>
                <a:spcPts val="0"/>
              </a:spcBef>
              <a:spcAft>
                <a:spcPts val="0"/>
              </a:spcAft>
              <a:buClr>
                <a:srgbClr val="18181D"/>
              </a:buClr>
              <a:buSzPts val="1350"/>
              <a:buChar char="●"/>
            </a:pPr>
            <a:r>
              <a:rPr lang="en" sz="1350">
                <a:solidFill>
                  <a:srgbClr val="18181D"/>
                </a:solidFill>
                <a:highlight>
                  <a:srgbClr val="FFFFFF"/>
                </a:highlight>
              </a:rPr>
              <a:t>Raising their hands before they speak</a:t>
            </a:r>
            <a:endParaRPr sz="1350">
              <a:solidFill>
                <a:srgbClr val="18181D"/>
              </a:solidFill>
              <a:highlight>
                <a:srgbClr val="FFFFFF"/>
              </a:highlight>
            </a:endParaRPr>
          </a:p>
          <a:p>
            <a:pPr indent="-314325" lvl="0" marL="647700" rtl="0" algn="l">
              <a:spcBef>
                <a:spcPts val="0"/>
              </a:spcBef>
              <a:spcAft>
                <a:spcPts val="0"/>
              </a:spcAft>
              <a:buClr>
                <a:srgbClr val="18181D"/>
              </a:buClr>
              <a:buSzPts val="1350"/>
              <a:buChar char="●"/>
            </a:pPr>
            <a:r>
              <a:rPr lang="en" sz="1350">
                <a:solidFill>
                  <a:srgbClr val="18181D"/>
                </a:solidFill>
                <a:highlight>
                  <a:srgbClr val="FFFFFF"/>
                </a:highlight>
              </a:rPr>
              <a:t>Apologizing when they’ve done something wrong</a:t>
            </a:r>
            <a:endParaRPr sz="1350">
              <a:solidFill>
                <a:srgbClr val="18181D"/>
              </a:solidFill>
              <a:highlight>
                <a:srgbClr val="FFFFFF"/>
              </a:highlight>
            </a:endParaRPr>
          </a:p>
          <a:p>
            <a:pPr indent="-314325" lvl="0" marL="647700" rtl="0" algn="l">
              <a:spcBef>
                <a:spcPts val="0"/>
              </a:spcBef>
              <a:spcAft>
                <a:spcPts val="0"/>
              </a:spcAft>
              <a:buClr>
                <a:srgbClr val="18181D"/>
              </a:buClr>
              <a:buSzPts val="1350"/>
              <a:buChar char="●"/>
            </a:pPr>
            <a:r>
              <a:rPr lang="en" sz="1350">
                <a:solidFill>
                  <a:srgbClr val="18181D"/>
                </a:solidFill>
                <a:highlight>
                  <a:srgbClr val="FFFFFF"/>
                </a:highlight>
              </a:rPr>
              <a:t>Speaking openly about their wants and needs</a:t>
            </a:r>
            <a:endParaRPr sz="1350">
              <a:solidFill>
                <a:srgbClr val="18181D"/>
              </a:solidFill>
              <a:highlight>
                <a:srgbClr val="FFFFFF"/>
              </a:highlight>
            </a:endParaRPr>
          </a:p>
          <a:p>
            <a:pPr indent="-314325" lvl="0" marL="647700" rtl="0" algn="l">
              <a:spcBef>
                <a:spcPts val="0"/>
              </a:spcBef>
              <a:spcAft>
                <a:spcPts val="0"/>
              </a:spcAft>
              <a:buClr>
                <a:srgbClr val="18181D"/>
              </a:buClr>
              <a:buSzPts val="1350"/>
              <a:buChar char="●"/>
            </a:pPr>
            <a:r>
              <a:rPr lang="en" sz="1350">
                <a:solidFill>
                  <a:srgbClr val="18181D"/>
                </a:solidFill>
                <a:highlight>
                  <a:srgbClr val="FFFFFF"/>
                </a:highlight>
              </a:rPr>
              <a:t>Confiding in their teacher about a problem</a:t>
            </a:r>
            <a:endParaRPr sz="1350">
              <a:solidFill>
                <a:srgbClr val="18181D"/>
              </a:solidFill>
              <a:highlight>
                <a:srgbClr val="FFFFFF"/>
              </a:highlight>
            </a:endParaRPr>
          </a:p>
          <a:p>
            <a:pPr indent="-314325" lvl="0" marL="647700" rtl="0" algn="l">
              <a:spcBef>
                <a:spcPts val="0"/>
              </a:spcBef>
              <a:spcAft>
                <a:spcPts val="0"/>
              </a:spcAft>
              <a:buClr>
                <a:srgbClr val="18181D"/>
              </a:buClr>
              <a:buSzPts val="1350"/>
              <a:buChar char="●"/>
            </a:pPr>
            <a:r>
              <a:rPr lang="en" sz="1350">
                <a:solidFill>
                  <a:srgbClr val="18181D"/>
                </a:solidFill>
                <a:highlight>
                  <a:srgbClr val="FFFFFF"/>
                </a:highlight>
              </a:rPr>
              <a:t>Listening during a disagreement</a:t>
            </a:r>
            <a:endParaRPr sz="1350">
              <a:solidFill>
                <a:srgbClr val="18181D"/>
              </a:solidFill>
              <a:highlight>
                <a:srgbClr val="FFFFFF"/>
              </a:highlight>
            </a:endParaRPr>
          </a:p>
          <a:p>
            <a:pPr indent="-314325" lvl="0" marL="647700" rtl="0" algn="l">
              <a:spcBef>
                <a:spcPts val="0"/>
              </a:spcBef>
              <a:spcAft>
                <a:spcPts val="0"/>
              </a:spcAft>
              <a:buClr>
                <a:srgbClr val="18181D"/>
              </a:buClr>
              <a:buSzPts val="1350"/>
              <a:buChar char="●"/>
            </a:pPr>
            <a:r>
              <a:rPr lang="en" sz="1350">
                <a:solidFill>
                  <a:srgbClr val="18181D"/>
                </a:solidFill>
                <a:highlight>
                  <a:srgbClr val="FFFFFF"/>
                </a:highlight>
              </a:rPr>
              <a:t>Allowing their peers to make their own choices without controlling them</a:t>
            </a:r>
            <a:endParaRPr sz="1350">
              <a:solidFill>
                <a:srgbClr val="18181D"/>
              </a:solidFill>
              <a:highlight>
                <a:srgbClr val="FFFFFF"/>
              </a:highlight>
            </a:endParaRPr>
          </a:p>
          <a:p>
            <a:pPr indent="0" lvl="0" marL="0" rtl="0" algn="l">
              <a:spcBef>
                <a:spcPts val="400"/>
              </a:spcBef>
              <a:spcAft>
                <a:spcPts val="0"/>
              </a:spcAft>
              <a:buNone/>
            </a:pPr>
            <a:r>
              <a:t/>
            </a:r>
            <a:endParaRPr sz="1350">
              <a:solidFill>
                <a:srgbClr val="18181D"/>
              </a:solidFill>
              <a:highlight>
                <a:srgbClr val="FFFFFF"/>
              </a:highlight>
            </a:endParaRPr>
          </a:p>
          <a:p>
            <a:pPr indent="0" lvl="0" marL="0" rtl="0" algn="l">
              <a:spcBef>
                <a:spcPts val="400"/>
              </a:spcBef>
              <a:spcAft>
                <a:spcPts val="0"/>
              </a:spcAft>
              <a:buNone/>
            </a:pPr>
            <a:r>
              <a:rPr lang="en" sz="1350">
                <a:solidFill>
                  <a:srgbClr val="18181D"/>
                </a:solidFill>
                <a:highlight>
                  <a:srgbClr val="FFFFFF"/>
                </a:highlight>
              </a:rPr>
              <a:t>Remember, progress isn’t necessarily a straight line, but it’s important to track how children are learning to be respectful so you can notice any trends or patterns in children’s behaviour over time. Another benefit of respect is that it encourages individuality.</a:t>
            </a:r>
            <a:endParaRPr sz="1350">
              <a:solidFill>
                <a:srgbClr val="18181D"/>
              </a:solidFill>
              <a:highlight>
                <a:srgbClr val="FFFFFF"/>
              </a:highlight>
            </a:endParaRPr>
          </a:p>
        </p:txBody>
      </p:sp>
      <p:sp>
        <p:nvSpPr>
          <p:cNvPr id="120" name="Google Shape;120;p18"/>
          <p:cNvSpPr txBox="1"/>
          <p:nvPr/>
        </p:nvSpPr>
        <p:spPr>
          <a:xfrm>
            <a:off x="311700" y="1192525"/>
            <a:ext cx="8520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rgbClr val="4A4A4C"/>
              </a:solidFill>
              <a:highlight>
                <a:srgbClr val="FFFF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9"/>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4</a:t>
            </a:r>
            <a:endParaRPr/>
          </a:p>
        </p:txBody>
      </p:sp>
      <p:sp>
        <p:nvSpPr>
          <p:cNvPr id="126" name="Google Shape;126;p19"/>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highlight>
                  <a:schemeClr val="lt1"/>
                </a:highlight>
              </a:rPr>
              <a:t>Great achievements are accompanied by great results. Sometimes they’re honored with rewards too. Prizes are given to the top achievers in lots of different fields.</a:t>
            </a:r>
            <a:endParaRPr sz="1800">
              <a:solidFill>
                <a:srgbClr val="000000"/>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Click on this </a:t>
            </a:r>
            <a:r>
              <a:rPr lang="en" sz="1800" u="sng">
                <a:solidFill>
                  <a:schemeClr val="hlink"/>
                </a:solidFill>
                <a:hlinkClick r:id="rId3"/>
              </a:rPr>
              <a:t>link</a:t>
            </a:r>
            <a:r>
              <a:rPr lang="en" sz="1800">
                <a:solidFill>
                  <a:schemeClr val="dk1"/>
                </a:solidFill>
                <a:highlight>
                  <a:schemeClr val="lt1"/>
                </a:highlight>
              </a:rPr>
              <a:t> about the 10 most famous awards.</a:t>
            </a:r>
            <a:endParaRPr sz="1800">
              <a:solidFill>
                <a:schemeClr val="dk1"/>
              </a:solidFill>
              <a:highlight>
                <a:schemeClr val="lt1"/>
              </a:highlight>
            </a:endParaRPr>
          </a:p>
          <a:p>
            <a:pPr indent="0" lvl="0" marL="457200" rtl="0" algn="l">
              <a:lnSpc>
                <a:spcPct val="100000"/>
              </a:lnSpc>
              <a:spcBef>
                <a:spcPts val="0"/>
              </a:spcBef>
              <a:spcAft>
                <a:spcPts val="0"/>
              </a:spcAft>
              <a:buNone/>
            </a:pPr>
            <a:r>
              <a:t/>
            </a:r>
            <a:endParaRPr sz="1800">
              <a:solidFill>
                <a:schemeClr val="dk1"/>
              </a:solidFill>
              <a:highlight>
                <a:schemeClr val="lt1"/>
              </a:highlight>
            </a:endParaRPr>
          </a:p>
          <a:p>
            <a:pPr indent="0" lvl="0" marL="0" rtl="0" algn="l">
              <a:spcBef>
                <a:spcPts val="0"/>
              </a:spcBef>
              <a:spcAft>
                <a:spcPts val="0"/>
              </a:spcAft>
              <a:buNone/>
            </a:pPr>
            <a:r>
              <a:rPr lang="en" sz="1800">
                <a:solidFill>
                  <a:schemeClr val="dk1"/>
                </a:solidFill>
                <a:highlight>
                  <a:schemeClr val="lt1"/>
                </a:highlight>
              </a:rPr>
              <a:t>In your Global Studies book, write the date and the heading “10 Most Famous Awards.” </a:t>
            </a:r>
            <a:endParaRPr sz="1800">
              <a:solidFill>
                <a:schemeClr val="dk1"/>
              </a:solidFill>
              <a:highlight>
                <a:schemeClr val="lt1"/>
              </a:highlight>
            </a:endParaRPr>
          </a:p>
          <a:p>
            <a:pPr indent="0" lvl="0" marL="0" rtl="0" algn="l">
              <a:lnSpc>
                <a:spcPct val="100000"/>
              </a:lnSpc>
              <a:spcBef>
                <a:spcPts val="1200"/>
              </a:spcBef>
              <a:spcAft>
                <a:spcPts val="0"/>
              </a:spcAft>
              <a:buNone/>
            </a:pPr>
            <a:r>
              <a:rPr lang="en" sz="1800">
                <a:solidFill>
                  <a:schemeClr val="dk1"/>
                </a:solidFill>
              </a:rPr>
              <a:t>In small groups, rank the awards from your favourite to least favourite with reasons for why you put them under each ranking and how much mana you think there is for each one.</a:t>
            </a:r>
            <a:endParaRPr sz="1800">
              <a:solidFill>
                <a:schemeClr val="dk1"/>
              </a:solidFill>
              <a:highlight>
                <a:schemeClr val="lt1"/>
              </a:highlight>
            </a:endParaRPr>
          </a:p>
        </p:txBody>
      </p:sp>
      <p:pic>
        <p:nvPicPr>
          <p:cNvPr id="127" name="Google Shape;127;p19"/>
          <p:cNvPicPr preferRelativeResize="0"/>
          <p:nvPr/>
        </p:nvPicPr>
        <p:blipFill>
          <a:blip r:embed="rId4">
            <a:alphaModFix/>
          </a:blip>
          <a:stretch>
            <a:fillRect/>
          </a:stretch>
        </p:blipFill>
        <p:spPr>
          <a:xfrm>
            <a:off x="6631375" y="232125"/>
            <a:ext cx="2299500" cy="1551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10 Most Famous Awards</a:t>
            </a:r>
            <a:endParaRPr/>
          </a:p>
        </p:txBody>
      </p:sp>
      <p:sp>
        <p:nvSpPr>
          <p:cNvPr id="133" name="Google Shape;133;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10909"/>
              </a:lnSpc>
              <a:spcBef>
                <a:spcPts val="3800"/>
              </a:spcBef>
              <a:spcAft>
                <a:spcPts val="0"/>
              </a:spcAft>
              <a:buNone/>
            </a:pPr>
            <a:r>
              <a:rPr lang="en" sz="4150">
                <a:solidFill>
                  <a:srgbClr val="000000"/>
                </a:solidFill>
                <a:highlight>
                  <a:schemeClr val="lt1"/>
                </a:highlight>
              </a:rPr>
              <a:t>1. The Nobel Prize</a:t>
            </a:r>
            <a:endParaRPr sz="4150">
              <a:solidFill>
                <a:srgbClr val="000000"/>
              </a:solidFill>
              <a:highlight>
                <a:schemeClr val="lt1"/>
              </a:highlight>
            </a:endParaRPr>
          </a:p>
          <a:p>
            <a:pPr indent="0" lvl="0" marL="0" rtl="0" algn="l">
              <a:lnSpc>
                <a:spcPct val="177778"/>
              </a:lnSpc>
              <a:spcBef>
                <a:spcPts val="3800"/>
              </a:spcBef>
              <a:spcAft>
                <a:spcPts val="0"/>
              </a:spcAft>
              <a:buClr>
                <a:schemeClr val="dk1"/>
              </a:buClr>
              <a:buSzPts val="1100"/>
              <a:buFont typeface="Arial"/>
              <a:buNone/>
            </a:pPr>
            <a:r>
              <a:rPr lang="en" sz="1350">
                <a:solidFill>
                  <a:srgbClr val="000000"/>
                </a:solidFill>
                <a:highlight>
                  <a:schemeClr val="lt1"/>
                </a:highlight>
              </a:rPr>
              <a:t>This </a:t>
            </a:r>
            <a:r>
              <a:rPr lang="en" sz="1350">
                <a:solidFill>
                  <a:srgbClr val="000000"/>
                </a:solidFill>
                <a:highlight>
                  <a:schemeClr val="lt1"/>
                </a:highlight>
                <a:uFill>
                  <a:noFill/>
                </a:uFill>
                <a:hlinkClick r:id="rId3">
                  <a:extLst>
                    <a:ext uri="{A12FA001-AC4F-418D-AE19-62706E023703}">
                      <ahyp:hlinkClr val="tx"/>
                    </a:ext>
                  </a:extLst>
                </a:hlinkClick>
              </a:rPr>
              <a:t>prestigious trophy</a:t>
            </a:r>
            <a:r>
              <a:rPr lang="en" sz="1350">
                <a:solidFill>
                  <a:srgbClr val="000000"/>
                </a:solidFill>
                <a:highlight>
                  <a:schemeClr val="lt1"/>
                </a:highlight>
              </a:rPr>
              <a:t> is named for Alfred Nobel, who created dynamite. The first Nobel Prize was presented in 1901, and the number of fields in which it is presented has increased to six since. Prizes are awarded in chemistry, physics, literature, medicine, economics and peace. In addition to receiving a diploma and a gold medal, winners in each category also receive a monetary prize. </a:t>
            </a:r>
            <a:r>
              <a:rPr lang="en" sz="1350">
                <a:solidFill>
                  <a:srgbClr val="000000"/>
                </a:solidFill>
                <a:highlight>
                  <a:schemeClr val="lt1"/>
                </a:highlight>
                <a:uFill>
                  <a:noFill/>
                </a:uFill>
                <a:hlinkClick r:id="rId4">
                  <a:extLst>
                    <a:ext uri="{A12FA001-AC4F-418D-AE19-62706E023703}">
                      <ahyp:hlinkClr val="tx"/>
                    </a:ext>
                  </a:extLst>
                </a:hlinkClick>
              </a:rPr>
              <a:t>Custom medals</a:t>
            </a:r>
            <a:r>
              <a:rPr lang="en" sz="1350">
                <a:solidFill>
                  <a:srgbClr val="000000"/>
                </a:solidFill>
                <a:highlight>
                  <a:schemeClr val="lt1"/>
                </a:highlight>
              </a:rPr>
              <a:t> and medallions are a classic type of recognition. Other famous examples include the Olympic medals, military honors, and the </a:t>
            </a:r>
            <a:r>
              <a:rPr lang="en" sz="1350">
                <a:solidFill>
                  <a:srgbClr val="000000"/>
                </a:solidFill>
                <a:highlight>
                  <a:schemeClr val="lt1"/>
                </a:highlight>
                <a:uFill>
                  <a:noFill/>
                </a:uFill>
                <a:hlinkClick r:id="rId5">
                  <a:extLst>
                    <a:ext uri="{A12FA001-AC4F-418D-AE19-62706E023703}">
                      <ahyp:hlinkClr val="tx"/>
                    </a:ext>
                  </a:extLst>
                </a:hlinkClick>
              </a:rPr>
              <a:t>James Beard Awards</a:t>
            </a:r>
            <a:r>
              <a:rPr lang="en" sz="1350">
                <a:solidFill>
                  <a:srgbClr val="000000"/>
                </a:solidFill>
                <a:highlight>
                  <a:schemeClr val="lt1"/>
                </a:highlight>
              </a:rPr>
              <a:t>.</a:t>
            </a:r>
            <a:endParaRPr sz="1350">
              <a:solidFill>
                <a:srgbClr val="000000"/>
              </a:solidFill>
              <a:highlight>
                <a:schemeClr val="lt1"/>
              </a:highlight>
            </a:endParaRPr>
          </a:p>
          <a:p>
            <a:pPr indent="0" lvl="0" marL="0" rtl="0" algn="l">
              <a:spcBef>
                <a:spcPts val="2300"/>
              </a:spcBef>
              <a:spcAft>
                <a:spcPts val="0"/>
              </a:spcAft>
              <a:buNone/>
            </a:pPr>
            <a:r>
              <a:t/>
            </a:r>
            <a:endParaRPr sz="1350">
              <a:solidFill>
                <a:srgbClr val="18181D"/>
              </a:solidFill>
              <a:highlight>
                <a:srgbClr val="FFFFFF"/>
              </a:highlight>
            </a:endParaRPr>
          </a:p>
        </p:txBody>
      </p:sp>
      <p:sp>
        <p:nvSpPr>
          <p:cNvPr id="134" name="Google Shape;134;p20"/>
          <p:cNvSpPr txBox="1"/>
          <p:nvPr/>
        </p:nvSpPr>
        <p:spPr>
          <a:xfrm>
            <a:off x="311700" y="1192525"/>
            <a:ext cx="85206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500">
              <a:solidFill>
                <a:srgbClr val="4A4A4C"/>
              </a:solidFill>
              <a:highlight>
                <a:srgbClr val="FFFFFF"/>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Flipgrid Video For Tasks</a:t>
            </a:r>
            <a:endParaRPr/>
          </a:p>
        </p:txBody>
      </p:sp>
      <p:sp>
        <p:nvSpPr>
          <p:cNvPr id="140" name="Google Shape;140;p2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