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6858000" cx="9144000"/>
  <p:notesSz cx="6858000" cy="9144000"/>
  <p:embeddedFontLst>
    <p:embeddedFont>
      <p:font typeface="Roboto"/>
      <p:regular r:id="rId17"/>
      <p:bold r:id="rId18"/>
      <p:italic r:id="rId19"/>
      <p:boldItalic r:id="rId20"/>
    </p:embeddedFont>
    <p:embeddedFont>
      <p:font typeface="Open Sans"/>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340"/>
        <p:guide pos="3974" orient="horz"/>
        <p:guide pos="5420"/>
        <p:guide pos="346" orient="horz"/>
        <p:guide pos="476"/>
        <p:guide pos="482" orient="horz"/>
        <p:guide pos="3838" orient="horz"/>
        <p:guide pos="5284"/>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boldItalic.fntdata"/><Relationship Id="rId11" Type="http://schemas.openxmlformats.org/officeDocument/2006/relationships/slide" Target="slides/slide6.xml"/><Relationship Id="rId22" Type="http://schemas.openxmlformats.org/officeDocument/2006/relationships/font" Target="fonts/OpenSans-bold.fntdata"/><Relationship Id="rId10" Type="http://schemas.openxmlformats.org/officeDocument/2006/relationships/slide" Target="slides/slide5.xml"/><Relationship Id="rId21" Type="http://schemas.openxmlformats.org/officeDocument/2006/relationships/font" Target="fonts/OpenSans-regular.fntdata"/><Relationship Id="rId13" Type="http://schemas.openxmlformats.org/officeDocument/2006/relationships/slide" Target="slides/slide8.xml"/><Relationship Id="rId24" Type="http://schemas.openxmlformats.org/officeDocument/2006/relationships/font" Target="fonts/OpenSans-boldItalic.fntdata"/><Relationship Id="rId12" Type="http://schemas.openxmlformats.org/officeDocument/2006/relationships/slide" Target="slides/slide7.xml"/><Relationship Id="rId23" Type="http://schemas.openxmlformats.org/officeDocument/2006/relationships/font" Target="fonts/OpenSans-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Roboto-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Roboto-italic.fntdata"/><Relationship Id="rId6" Type="http://schemas.openxmlformats.org/officeDocument/2006/relationships/slide" Target="slides/slide1.xml"/><Relationship Id="rId18" Type="http://schemas.openxmlformats.org/officeDocument/2006/relationships/font" Target="fonts/Roboto-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 name="Google Shape;3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 name="Google Shape;3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 name="Google Shape;12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df105194de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df105194d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g2df105194de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 name="Google Shape;4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 name="Google Shape;4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 name="Google Shape;57;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 name="Google Shape;6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 name="Google Shape;6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dc6b92abc2_0_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2" name="Google Shape;72;g2dc6b92abc2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 name="Google Shape;73;g2dc6b92abc2_0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 name="Google Shape;7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 name="Google Shape;8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ded74256f4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6" name="Google Shape;96;g2ded74256f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g2ded74256f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 name="Google Shape;10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 name="Google Shape;11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7.jpg"/><Relationship Id="rId4" Type="http://schemas.openxmlformats.org/officeDocument/2006/relationships/image" Target="../media/image6.png"/><Relationship Id="rId5"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hyperlink" Target="https://www.twinkl.co.uk/"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2">
            <a:hlinkClick r:id="rId3"/>
          </p:cNvPr>
          <p:cNvSpPr/>
          <p:nvPr/>
        </p:nvSpPr>
        <p:spPr>
          <a:xfrm>
            <a:off x="4137660" y="3152488"/>
            <a:ext cx="868680" cy="55302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4" name="Shape 14"/>
        <p:cNvGrpSpPr/>
        <p:nvPr/>
      </p:nvGrpSpPr>
      <p:grpSpPr>
        <a:xfrm>
          <a:off x="0" y="0"/>
          <a:ext cx="0" cy="0"/>
          <a:chOff x="0" y="0"/>
          <a:chExt cx="0" cy="0"/>
        </a:xfrm>
      </p:grpSpPr>
      <p:pic>
        <p:nvPicPr>
          <p:cNvPr descr="A person sitting on a hill overlooking a city&#10;&#10;Description automatically generated with low confidence" id="15" name="Google Shape;15;p3"/>
          <p:cNvPicPr preferRelativeResize="0"/>
          <p:nvPr/>
        </p:nvPicPr>
        <p:blipFill rotWithShape="1">
          <a:blip r:embed="rId2">
            <a:alphaModFix/>
          </a:blip>
          <a:srcRect b="38133" l="0" r="0" t="0"/>
          <a:stretch/>
        </p:blipFill>
        <p:spPr>
          <a:xfrm>
            <a:off x="4567235" y="-61025"/>
            <a:ext cx="8953693" cy="6939027"/>
          </a:xfrm>
          <a:prstGeom prst="rect">
            <a:avLst/>
          </a:prstGeom>
          <a:noFill/>
          <a:ln>
            <a:noFill/>
          </a:ln>
        </p:spPr>
      </p:pic>
      <p:pic>
        <p:nvPicPr>
          <p:cNvPr descr="A group of palm trees&#10;&#10;Description automatically generated with medium confidence" id="16" name="Google Shape;16;p3"/>
          <p:cNvPicPr preferRelativeResize="0"/>
          <p:nvPr/>
        </p:nvPicPr>
        <p:blipFill rotWithShape="1">
          <a:blip r:embed="rId3">
            <a:alphaModFix/>
          </a:blip>
          <a:srcRect b="0" l="24730" r="0" t="0"/>
          <a:stretch/>
        </p:blipFill>
        <p:spPr>
          <a:xfrm flipH="1">
            <a:off x="-3218688" y="-114327"/>
            <a:ext cx="7883458" cy="6982356"/>
          </a:xfrm>
          <a:prstGeom prst="rect">
            <a:avLst/>
          </a:prstGeom>
          <a:noFill/>
          <a:ln>
            <a:noFill/>
          </a:ln>
        </p:spPr>
      </p:pic>
      <p:sp>
        <p:nvSpPr>
          <p:cNvPr id="17" name="Google Shape;17;p3"/>
          <p:cNvSpPr/>
          <p:nvPr/>
        </p:nvSpPr>
        <p:spPr>
          <a:xfrm>
            <a:off x="457198" y="438151"/>
            <a:ext cx="8220075" cy="5957887"/>
          </a:xfrm>
          <a:prstGeom prst="roundRect">
            <a:avLst>
              <a:gd fmla="val 2649" name="adj"/>
            </a:avLst>
          </a:prstGeom>
          <a:solidFill>
            <a:schemeClr val="lt1"/>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GB"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8" name="Google Shape;18;p3"/>
          <p:cNvSpPr/>
          <p:nvPr>
            <p:ph type="title"/>
          </p:nvPr>
        </p:nvSpPr>
        <p:spPr>
          <a:xfrm>
            <a:off x="457198" y="438151"/>
            <a:ext cx="8220075" cy="994306"/>
          </a:xfrm>
          <a:prstGeom prst="roundRect">
            <a:avLst>
              <a:gd fmla="val 9641" name="adj"/>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Shape&#10;&#10;Description automatically generated with low confidence" id="19" name="Google Shape;19;p3"/>
          <p:cNvPicPr preferRelativeResize="0"/>
          <p:nvPr/>
        </p:nvPicPr>
        <p:blipFill rotWithShape="1">
          <a:blip r:embed="rId4">
            <a:alphaModFix/>
          </a:blip>
          <a:srcRect b="0" l="0" r="0" t="0"/>
          <a:stretch/>
        </p:blipFill>
        <p:spPr>
          <a:xfrm>
            <a:off x="92770" y="0"/>
            <a:ext cx="9144000" cy="6858000"/>
          </a:xfrm>
          <a:prstGeom prst="rect">
            <a:avLst/>
          </a:prstGeom>
          <a:noFill/>
          <a:ln>
            <a:noFill/>
          </a:ln>
        </p:spPr>
      </p:pic>
      <p:pic>
        <p:nvPicPr>
          <p:cNvPr descr="A picture containing shape&#10;&#10;Description automatically generated" id="20" name="Google Shape;20;p3"/>
          <p:cNvPicPr preferRelativeResize="0"/>
          <p:nvPr/>
        </p:nvPicPr>
        <p:blipFill rotWithShape="1">
          <a:blip r:embed="rId5">
            <a:alphaModFix/>
          </a:blip>
          <a:srcRect b="0" l="0" r="0" t="0"/>
          <a:stretch/>
        </p:blipFill>
        <p:spPr>
          <a:xfrm>
            <a:off x="0" y="0"/>
            <a:ext cx="9144000"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21" name="Shape 21"/>
        <p:cNvGrpSpPr/>
        <p:nvPr/>
      </p:nvGrpSpPr>
      <p:grpSpPr>
        <a:xfrm>
          <a:off x="0" y="0"/>
          <a:ext cx="0" cy="0"/>
          <a:chOff x="0" y="0"/>
          <a:chExt cx="0" cy="0"/>
        </a:xfrm>
      </p:grpSpPr>
      <p:sp>
        <p:nvSpPr>
          <p:cNvPr id="22" name="Google Shape;22;p4">
            <a:hlinkClick r:id="rId3"/>
          </p:cNvPr>
          <p:cNvSpPr/>
          <p:nvPr/>
        </p:nvSpPr>
        <p:spPr>
          <a:xfrm>
            <a:off x="4137660" y="3152488"/>
            <a:ext cx="868680" cy="55302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23" name="Shape 23"/>
        <p:cNvGrpSpPr/>
        <p:nvPr/>
      </p:nvGrpSpPr>
      <p:grpSpPr>
        <a:xfrm>
          <a:off x="0" y="0"/>
          <a:ext cx="0" cy="0"/>
          <a:chOff x="0" y="0"/>
          <a:chExt cx="0" cy="0"/>
        </a:xfrm>
      </p:grpSpPr>
      <p:sp>
        <p:nvSpPr>
          <p:cNvPr id="24" name="Google Shape;24;p5"/>
          <p:cNvSpPr/>
          <p:nvPr/>
        </p:nvSpPr>
        <p:spPr>
          <a:xfrm>
            <a:off x="503239" y="2930434"/>
            <a:ext cx="8137524" cy="3414803"/>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GB"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5" name="Google Shape;25;p5"/>
          <p:cNvSpPr/>
          <p:nvPr/>
        </p:nvSpPr>
        <p:spPr>
          <a:xfrm>
            <a:off x="503239" y="512763"/>
            <a:ext cx="8137524" cy="2193019"/>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GB"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6" name="Google Shape;26;p5"/>
          <p:cNvSpPr/>
          <p:nvPr>
            <p:ph idx="1" type="body"/>
          </p:nvPr>
        </p:nvSpPr>
        <p:spPr>
          <a:xfrm>
            <a:off x="755651" y="1037017"/>
            <a:ext cx="7632699" cy="1469216"/>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algn="l">
              <a:lnSpc>
                <a:spcPct val="90000"/>
              </a:lnSpc>
              <a:spcBef>
                <a:spcPts val="1000"/>
              </a:spcBef>
              <a:spcAft>
                <a:spcPts val="0"/>
              </a:spcAft>
              <a:buClr>
                <a:srgbClr val="1C1C1C"/>
              </a:buClr>
              <a:buSzPts val="1800"/>
              <a:buChar char="•"/>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5"/>
          <p:cNvSpPr/>
          <p:nvPr>
            <p:ph idx="2" type="body"/>
          </p:nvPr>
        </p:nvSpPr>
        <p:spPr>
          <a:xfrm>
            <a:off x="755651" y="3445623"/>
            <a:ext cx="7632699" cy="1469216"/>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algn="l">
              <a:lnSpc>
                <a:spcPct val="90000"/>
              </a:lnSpc>
              <a:spcBef>
                <a:spcPts val="1000"/>
              </a:spcBef>
              <a:spcAft>
                <a:spcPts val="0"/>
              </a:spcAft>
              <a:buClr>
                <a:srgbClr val="1C1C1C"/>
              </a:buClr>
              <a:buSzPts val="1800"/>
              <a:buChar char="•"/>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5"/>
          <p:cNvSpPr/>
          <p:nvPr>
            <p:ph idx="3" type="body"/>
          </p:nvPr>
        </p:nvSpPr>
        <p:spPr>
          <a:xfrm>
            <a:off x="755650" y="512763"/>
            <a:ext cx="7632700" cy="503237"/>
          </a:xfrm>
          <a:prstGeom prst="roundRect">
            <a:avLst>
              <a:gd fmla="val 2585" name="adj"/>
            </a:avLst>
          </a:prstGeom>
          <a:noFill/>
          <a:ln>
            <a:noFill/>
          </a:ln>
        </p:spPr>
        <p:txBody>
          <a:bodyPr anchorCtr="0" anchor="ctr" bIns="0" lIns="0" spcFirstLastPara="1" rIns="0" wrap="square" tIns="252000">
            <a:noAutofit/>
          </a:bodyPr>
          <a:lstStyle>
            <a:lvl1pPr indent="-228600" lvl="0" marL="457200" algn="ctr">
              <a:lnSpc>
                <a:spcPct val="90000"/>
              </a:lnSpc>
              <a:spcBef>
                <a:spcPts val="1000"/>
              </a:spcBef>
              <a:spcAft>
                <a:spcPts val="0"/>
              </a:spcAft>
              <a:buClr>
                <a:srgbClr val="1C1C1C"/>
              </a:buClr>
              <a:buSzPts val="4000"/>
              <a:buNone/>
              <a:defRPr b="1" sz="4000"/>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5"/>
          <p:cNvSpPr/>
          <p:nvPr>
            <p:ph idx="4" type="body"/>
          </p:nvPr>
        </p:nvSpPr>
        <p:spPr>
          <a:xfrm>
            <a:off x="755649" y="2930434"/>
            <a:ext cx="7632700" cy="503237"/>
          </a:xfrm>
          <a:prstGeom prst="roundRect">
            <a:avLst>
              <a:gd fmla="val 2585" name="adj"/>
            </a:avLst>
          </a:prstGeom>
          <a:noFill/>
          <a:ln>
            <a:noFill/>
          </a:ln>
        </p:spPr>
        <p:txBody>
          <a:bodyPr anchorCtr="0" anchor="ctr" bIns="0" lIns="0" spcFirstLastPara="1" rIns="0" wrap="square" tIns="252000">
            <a:noAutofit/>
          </a:bodyPr>
          <a:lstStyle>
            <a:lvl1pPr indent="-228600" lvl="0" marL="457200" algn="ctr">
              <a:lnSpc>
                <a:spcPct val="90000"/>
              </a:lnSpc>
              <a:spcBef>
                <a:spcPts val="1000"/>
              </a:spcBef>
              <a:spcAft>
                <a:spcPts val="0"/>
              </a:spcAft>
              <a:buClr>
                <a:srgbClr val="1C1C1C"/>
              </a:buClr>
              <a:buSzPts val="4000"/>
              <a:buNone/>
              <a:defRPr b="1" sz="4000"/>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640">
          <p15:clr>
            <a:srgbClr val="F26B43"/>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A0DB"/>
        </a:solidFill>
      </p:bgPr>
    </p:bg>
    <p:spTree>
      <p:nvGrpSpPr>
        <p:cNvPr id="9" name="Shape 9"/>
        <p:cNvGrpSpPr/>
        <p:nvPr/>
      </p:nvGrpSpPr>
      <p:grpSpPr>
        <a:xfrm>
          <a:off x="0" y="0"/>
          <a:ext cx="0" cy="0"/>
          <a:chOff x="0" y="0"/>
          <a:chExt cx="0" cy="0"/>
        </a:xfrm>
      </p:grpSpPr>
      <p:sp>
        <p:nvSpPr>
          <p:cNvPr id="10" name="Google Shape;10;p1"/>
          <p:cNvSpPr/>
          <p:nvPr>
            <p:ph type="title"/>
          </p:nvPr>
        </p:nvSpPr>
        <p:spPr>
          <a:xfrm>
            <a:off x="489745" y="695325"/>
            <a:ext cx="8164510" cy="1150938"/>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4000"/>
              <a:buFont typeface="Arial"/>
              <a:buNone/>
              <a:defRPr b="1" i="0" sz="40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p:nvPr>
            <p:ph idx="1" type="body"/>
          </p:nvPr>
        </p:nvSpPr>
        <p:spPr>
          <a:xfrm>
            <a:off x="489745" y="1957386"/>
            <a:ext cx="8164510" cy="4387851"/>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 name="Shape 34"/>
        <p:cNvGrpSpPr/>
        <p:nvPr/>
      </p:nvGrpSpPr>
      <p:grpSpPr>
        <a:xfrm>
          <a:off x="0" y="0"/>
          <a:ext cx="0" cy="0"/>
          <a:chOff x="0" y="0"/>
          <a:chExt cx="0" cy="0"/>
        </a:xfrm>
      </p:grpSpPr>
      <p:sp>
        <p:nvSpPr>
          <p:cNvPr id="35" name="Google Shape;35;p6"/>
          <p:cNvSpPr/>
          <p:nvPr>
            <p:ph type="title"/>
          </p:nvPr>
        </p:nvSpPr>
        <p:spPr>
          <a:xfrm>
            <a:off x="457198" y="438151"/>
            <a:ext cx="8220075" cy="994306"/>
          </a:xfrm>
          <a:prstGeom prst="roundRect">
            <a:avLst>
              <a:gd fmla="val 9641" name="adj"/>
            </a:avLst>
          </a:prstGeom>
          <a:noFill/>
          <a:ln cap="flat" cmpd="sng" w="9525">
            <a:solidFill>
              <a:srgbClr val="1C1C1C"/>
            </a:solidFill>
            <a:prstDash val="solid"/>
            <a:round/>
            <a:headEnd len="sm" w="sm" type="none"/>
            <a:tailEnd len="sm" w="sm" type="none"/>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The Dawn Raids</a:t>
            </a:r>
            <a:endParaRPr sz="3200">
              <a:latin typeface="Open Sans"/>
              <a:ea typeface="Open Sans"/>
              <a:cs typeface="Open Sans"/>
              <a:sym typeface="Open Sans"/>
            </a:endParaRPr>
          </a:p>
        </p:txBody>
      </p:sp>
      <p:sp>
        <p:nvSpPr>
          <p:cNvPr id="36" name="Google Shape;36;p6"/>
          <p:cNvSpPr txBox="1"/>
          <p:nvPr/>
        </p:nvSpPr>
        <p:spPr>
          <a:xfrm>
            <a:off x="639143" y="1536229"/>
            <a:ext cx="6938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GB" sz="2400">
                <a:solidFill>
                  <a:schemeClr val="dk1"/>
                </a:solidFill>
                <a:latin typeface="Open Sans"/>
                <a:ea typeface="Open Sans"/>
                <a:cs typeface="Open Sans"/>
                <a:sym typeface="Open Sans"/>
              </a:rPr>
              <a:t>T</a:t>
            </a:r>
            <a:r>
              <a:rPr b="0" i="0" lang="en-GB" sz="2400" u="none" cap="none" strike="noStrike">
                <a:solidFill>
                  <a:schemeClr val="dk1"/>
                </a:solidFill>
                <a:latin typeface="Open Sans"/>
                <a:ea typeface="Open Sans"/>
                <a:cs typeface="Open Sans"/>
                <a:sym typeface="Open Sans"/>
              </a:rPr>
              <a:t>hey were called </a:t>
            </a:r>
            <a:r>
              <a:rPr b="1" i="0" lang="en-GB" sz="2400" u="none" cap="none" strike="noStrike">
                <a:solidFill>
                  <a:schemeClr val="dk1"/>
                </a:solidFill>
                <a:latin typeface="Open Sans"/>
                <a:ea typeface="Open Sans"/>
                <a:cs typeface="Open Sans"/>
                <a:sym typeface="Open Sans"/>
              </a:rPr>
              <a:t>Dawn Raids</a:t>
            </a:r>
            <a:r>
              <a:rPr b="0" i="0" lang="en-GB" sz="2400" u="none" cap="none" strike="noStrike">
                <a:solidFill>
                  <a:schemeClr val="dk1"/>
                </a:solidFill>
                <a:latin typeface="Open Sans"/>
                <a:ea typeface="Open Sans"/>
                <a:cs typeface="Open Sans"/>
                <a:sym typeface="Open Sans"/>
              </a:rPr>
              <a:t> because they generally followed a similar pattern.</a:t>
            </a:r>
            <a:r>
              <a:rPr b="0" i="0" lang="en-GB" sz="1800" u="none" cap="none" strike="noStrike">
                <a:solidFill>
                  <a:schemeClr val="dk1"/>
                </a:solidFill>
                <a:latin typeface="Open Sans"/>
                <a:ea typeface="Open Sans"/>
                <a:cs typeface="Open Sans"/>
                <a:sym typeface="Open Sans"/>
              </a:rPr>
              <a:t> </a:t>
            </a:r>
            <a:endParaRPr b="0" i="0" u="none" cap="none" strike="noStrike">
              <a:solidFill>
                <a:srgbClr val="000000"/>
              </a:solidFill>
              <a:latin typeface="Arial"/>
              <a:ea typeface="Arial"/>
              <a:cs typeface="Arial"/>
              <a:sym typeface="Arial"/>
            </a:endParaRPr>
          </a:p>
        </p:txBody>
      </p:sp>
      <p:pic>
        <p:nvPicPr>
          <p:cNvPr descr="A picture containing person, group, people&#10;&#10;Description automatically generated" id="37" name="Google Shape;37;p6"/>
          <p:cNvPicPr preferRelativeResize="0"/>
          <p:nvPr/>
        </p:nvPicPr>
        <p:blipFill rotWithShape="1">
          <a:blip r:embed="rId3">
            <a:alphaModFix/>
          </a:blip>
          <a:srcRect b="0" l="0" r="0" t="0"/>
          <a:stretch/>
        </p:blipFill>
        <p:spPr>
          <a:xfrm>
            <a:off x="5618921" y="3140823"/>
            <a:ext cx="3084856" cy="2180948"/>
          </a:xfrm>
          <a:prstGeom prst="rect">
            <a:avLst/>
          </a:prstGeom>
          <a:noFill/>
          <a:ln>
            <a:noFill/>
          </a:ln>
        </p:spPr>
      </p:pic>
      <p:sp>
        <p:nvSpPr>
          <p:cNvPr id="38" name="Google Shape;38;p6"/>
          <p:cNvSpPr/>
          <p:nvPr/>
        </p:nvSpPr>
        <p:spPr>
          <a:xfrm rot="5400000">
            <a:off x="2265192" y="1532859"/>
            <a:ext cx="863255" cy="5393636"/>
          </a:xfrm>
          <a:prstGeom prst="round2SameRect">
            <a:avLst>
              <a:gd fmla="val 16667" name="adj1"/>
              <a:gd fmla="val 0" name="adj2"/>
            </a:avLst>
          </a:prstGeom>
          <a:solidFill>
            <a:srgbClr val="84BE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6"/>
          <p:cNvSpPr txBox="1"/>
          <p:nvPr/>
        </p:nvSpPr>
        <p:spPr>
          <a:xfrm>
            <a:off x="-25" y="4314147"/>
            <a:ext cx="5351400" cy="305100"/>
          </a:xfrm>
          <a:prstGeom prst="rect">
            <a:avLst/>
          </a:prstGeom>
          <a:noFill/>
          <a:ln>
            <a:noFill/>
          </a:ln>
        </p:spPr>
        <p:txBody>
          <a:bodyPr anchorCtr="0" anchor="ctr" bIns="503975" lIns="108000" spcFirstLastPara="1" rIns="72000"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GB" sz="1600">
                <a:solidFill>
                  <a:schemeClr val="lt1"/>
                </a:solidFill>
              </a:rPr>
              <a:t>H</a:t>
            </a:r>
            <a:r>
              <a:rPr b="0" i="0" lang="en-GB" sz="1600" u="none" cap="none" strike="noStrike">
                <a:solidFill>
                  <a:schemeClr val="lt1"/>
                </a:solidFill>
                <a:latin typeface="Arial"/>
                <a:ea typeface="Arial"/>
                <a:cs typeface="Arial"/>
                <a:sym typeface="Arial"/>
              </a:rPr>
              <a:t>olding official arrest warrants for specific Pacific Island people</a:t>
            </a:r>
            <a:r>
              <a:rPr lang="en-GB" sz="1600">
                <a:solidFill>
                  <a:schemeClr val="lt1"/>
                </a:solidFill>
              </a:rPr>
              <a:t>. These warrants were sometimes only issued minutes before.</a:t>
            </a:r>
            <a:endParaRPr b="0" i="0" sz="1600" u="none" cap="none" strike="noStrike">
              <a:solidFill>
                <a:schemeClr val="lt1"/>
              </a:solidFill>
              <a:latin typeface="Open Sans"/>
              <a:ea typeface="Open Sans"/>
              <a:cs typeface="Open Sans"/>
              <a:sym typeface="Open Sans"/>
            </a:endParaRPr>
          </a:p>
        </p:txBody>
      </p:sp>
      <p:sp>
        <p:nvSpPr>
          <p:cNvPr id="40" name="Google Shape;40;p6"/>
          <p:cNvSpPr/>
          <p:nvPr/>
        </p:nvSpPr>
        <p:spPr>
          <a:xfrm rot="5400000">
            <a:off x="2253795" y="3054727"/>
            <a:ext cx="1098080" cy="5632172"/>
          </a:xfrm>
          <a:prstGeom prst="round2SameRect">
            <a:avLst>
              <a:gd fmla="val 16667" name="adj1"/>
              <a:gd fmla="val 0" name="adj2"/>
            </a:avLst>
          </a:prstGeom>
          <a:solidFill>
            <a:srgbClr val="84BE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6"/>
          <p:cNvSpPr txBox="1"/>
          <p:nvPr/>
        </p:nvSpPr>
        <p:spPr>
          <a:xfrm>
            <a:off x="-13271" y="5375375"/>
            <a:ext cx="5578568" cy="990872"/>
          </a:xfrm>
          <a:prstGeom prst="rect">
            <a:avLst/>
          </a:prstGeom>
          <a:noFill/>
          <a:ln>
            <a:noFill/>
          </a:ln>
        </p:spPr>
        <p:txBody>
          <a:bodyPr anchorCtr="0" anchor="ctr" bIns="503975" lIns="108000" spcFirstLastPara="1" rIns="72000" wrap="square" tIns="45700">
            <a:noAutofit/>
          </a:bodyPr>
          <a:lstStyle/>
          <a:p>
            <a:pPr indent="0" lvl="0" marL="0" marR="0" rtl="0" algn="l">
              <a:lnSpc>
                <a:spcPct val="100000"/>
              </a:lnSpc>
              <a:spcBef>
                <a:spcPts val="0"/>
              </a:spcBef>
              <a:spcAft>
                <a:spcPts val="0"/>
              </a:spcAft>
              <a:buClr>
                <a:srgbClr val="000000"/>
              </a:buClr>
              <a:buSzPts val="1800"/>
              <a:buFont typeface="Arial"/>
              <a:buNone/>
            </a:pPr>
            <a:br>
              <a:rPr lang="en-GB" sz="1800">
                <a:solidFill>
                  <a:schemeClr val="lt1"/>
                </a:solidFill>
              </a:rPr>
            </a:br>
            <a:r>
              <a:rPr b="0" i="0" lang="en-GB" sz="1700" u="none" cap="none" strike="noStrike">
                <a:solidFill>
                  <a:schemeClr val="lt1"/>
                </a:solidFill>
                <a:latin typeface="Arial"/>
                <a:ea typeface="Arial"/>
                <a:cs typeface="Arial"/>
                <a:sym typeface="Arial"/>
              </a:rPr>
              <a:t>demanding to see paperwork, permits, visas or passports that proved they had the legal right to be in New Zealand. Stuff that was often not easily available</a:t>
            </a:r>
            <a:r>
              <a:rPr lang="en-GB" sz="1700">
                <a:solidFill>
                  <a:schemeClr val="lt1"/>
                </a:solidFill>
              </a:rPr>
              <a:t>, or kept with their employer (by choice or by force).</a:t>
            </a:r>
            <a:endParaRPr b="0" i="0" sz="1700" u="none" cap="none" strike="noStrike">
              <a:solidFill>
                <a:schemeClr val="lt1"/>
              </a:solidFill>
              <a:latin typeface="Open Sans"/>
              <a:ea typeface="Open Sans"/>
              <a:cs typeface="Open Sans"/>
              <a:sym typeface="Open Sans"/>
            </a:endParaRPr>
          </a:p>
        </p:txBody>
      </p:sp>
      <p:sp>
        <p:nvSpPr>
          <p:cNvPr id="42" name="Google Shape;42;p6"/>
          <p:cNvSpPr/>
          <p:nvPr/>
        </p:nvSpPr>
        <p:spPr>
          <a:xfrm rot="5400000">
            <a:off x="2291175" y="687473"/>
            <a:ext cx="811200" cy="5393700"/>
          </a:xfrm>
          <a:prstGeom prst="round2SameRect">
            <a:avLst>
              <a:gd fmla="val 16667" name="adj1"/>
              <a:gd fmla="val 0" name="adj2"/>
            </a:avLst>
          </a:prstGeom>
          <a:solidFill>
            <a:schemeClr val="lt1"/>
          </a:solidFill>
          <a:ln cap="flat" cmpd="sng" w="28575">
            <a:solidFill>
              <a:srgbClr val="1C1C1C"/>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6"/>
          <p:cNvSpPr txBox="1"/>
          <p:nvPr/>
        </p:nvSpPr>
        <p:spPr>
          <a:xfrm>
            <a:off x="152400" y="2997625"/>
            <a:ext cx="5084700" cy="811200"/>
          </a:xfrm>
          <a:prstGeom prst="rect">
            <a:avLst/>
          </a:prstGeom>
          <a:noFill/>
          <a:ln>
            <a:noFill/>
          </a:ln>
        </p:spPr>
        <p:txBody>
          <a:bodyPr anchorCtr="0" anchor="ctr" bIns="503975" lIns="108000" spcFirstLastPara="1" rIns="72000" wrap="square" tIns="45700">
            <a:noAutofit/>
          </a:bodyPr>
          <a:lstStyle/>
          <a:p>
            <a:pPr indent="0" lvl="0" marL="0" marR="0" rtl="0" algn="l">
              <a:lnSpc>
                <a:spcPct val="100000"/>
              </a:lnSpc>
              <a:spcBef>
                <a:spcPts val="0"/>
              </a:spcBef>
              <a:spcAft>
                <a:spcPts val="0"/>
              </a:spcAft>
              <a:buClr>
                <a:srgbClr val="000000"/>
              </a:buClr>
              <a:buSzPts val="1800"/>
              <a:buFont typeface="Arial"/>
              <a:buNone/>
            </a:pPr>
            <a:br>
              <a:rPr lang="en-GB" sz="1800">
                <a:solidFill>
                  <a:schemeClr val="dk1"/>
                </a:solidFill>
              </a:rPr>
            </a:br>
            <a:br>
              <a:rPr lang="en-GB" sz="1800">
                <a:solidFill>
                  <a:schemeClr val="dk1"/>
                </a:solidFill>
              </a:rPr>
            </a:br>
            <a:r>
              <a:rPr b="0" i="0" lang="en-GB" sz="1800" u="none" cap="none" strike="noStrike">
                <a:solidFill>
                  <a:schemeClr val="dk1"/>
                </a:solidFill>
                <a:latin typeface="Arial"/>
                <a:ea typeface="Arial"/>
                <a:cs typeface="Arial"/>
                <a:sym typeface="Arial"/>
              </a:rPr>
              <a:t>Very early in the morning (some people reported times as early as 1am),</a:t>
            </a:r>
            <a:endParaRPr b="0" i="0" sz="1800" u="none" cap="none" strike="noStrike">
              <a:solidFill>
                <a:schemeClr val="dk1"/>
              </a:solidFill>
              <a:latin typeface="Open Sans"/>
              <a:ea typeface="Open Sans"/>
              <a:cs typeface="Open Sans"/>
              <a:sym typeface="Open Sans"/>
            </a:endParaRPr>
          </a:p>
        </p:txBody>
      </p:sp>
      <p:sp>
        <p:nvSpPr>
          <p:cNvPr id="44" name="Google Shape;44;p6"/>
          <p:cNvSpPr/>
          <p:nvPr/>
        </p:nvSpPr>
        <p:spPr>
          <a:xfrm rot="5400000">
            <a:off x="2359038" y="2289016"/>
            <a:ext cx="649059" cy="5393636"/>
          </a:xfrm>
          <a:prstGeom prst="round2SameRect">
            <a:avLst>
              <a:gd fmla="val 16667" name="adj1"/>
              <a:gd fmla="val 0" name="adj2"/>
            </a:avLst>
          </a:prstGeom>
          <a:solidFill>
            <a:schemeClr val="lt1"/>
          </a:solidFill>
          <a:ln cap="flat" cmpd="sng" w="28575">
            <a:solidFill>
              <a:srgbClr val="1C1C1C"/>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6"/>
          <p:cNvSpPr txBox="1"/>
          <p:nvPr/>
        </p:nvSpPr>
        <p:spPr>
          <a:xfrm>
            <a:off x="-13275" y="5043050"/>
            <a:ext cx="5361900" cy="235800"/>
          </a:xfrm>
          <a:prstGeom prst="rect">
            <a:avLst/>
          </a:prstGeom>
          <a:noFill/>
          <a:ln>
            <a:noFill/>
          </a:ln>
        </p:spPr>
        <p:txBody>
          <a:bodyPr anchorCtr="0" anchor="ctr" bIns="503975" lIns="108000" spcFirstLastPara="1" rIns="72000"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GB" sz="1700">
                <a:solidFill>
                  <a:schemeClr val="dk1"/>
                </a:solidFill>
              </a:rPr>
              <a:t>P</a:t>
            </a:r>
            <a:r>
              <a:rPr b="0" i="0" lang="en-GB" sz="1700" u="none" cap="none" strike="noStrike">
                <a:solidFill>
                  <a:schemeClr val="dk1"/>
                </a:solidFill>
                <a:latin typeface="Arial"/>
                <a:ea typeface="Arial"/>
                <a:cs typeface="Arial"/>
                <a:sym typeface="Arial"/>
              </a:rPr>
              <a:t>olice and immigration officials would force their way into Pacific people’s homes -</a:t>
            </a:r>
            <a:endParaRPr b="0" i="0" sz="1700" u="none" cap="none" strike="noStrike">
              <a:solidFill>
                <a:schemeClr val="dk1"/>
              </a:solidFill>
              <a:latin typeface="Open Sans"/>
              <a:ea typeface="Open Sans"/>
              <a:cs typeface="Open Sans"/>
              <a:sym typeface="Open Sa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5"/>
          <p:cNvSpPr txBox="1"/>
          <p:nvPr/>
        </p:nvSpPr>
        <p:spPr>
          <a:xfrm>
            <a:off x="795269" y="1712122"/>
            <a:ext cx="788200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The Opposition leader, Bill Rowling, was quoted as saying this:</a:t>
            </a:r>
            <a:endParaRPr b="0" i="0" sz="1400" u="none" cap="none" strike="noStrike">
              <a:solidFill>
                <a:srgbClr val="000000"/>
              </a:solidFill>
              <a:latin typeface="Arial"/>
              <a:ea typeface="Arial"/>
              <a:cs typeface="Arial"/>
              <a:sym typeface="Arial"/>
            </a:endParaRPr>
          </a:p>
        </p:txBody>
      </p:sp>
      <p:sp>
        <p:nvSpPr>
          <p:cNvPr id="125" name="Google Shape;125;p15"/>
          <p:cNvSpPr/>
          <p:nvPr>
            <p:ph type="title"/>
          </p:nvPr>
        </p:nvSpPr>
        <p:spPr>
          <a:xfrm>
            <a:off x="457198" y="438151"/>
            <a:ext cx="8220075" cy="994306"/>
          </a:xfrm>
          <a:prstGeom prst="roundRect">
            <a:avLst>
              <a:gd fmla="val 9641" name="adj"/>
            </a:avLst>
          </a:prstGeom>
          <a:noFill/>
          <a:ln cap="flat" cmpd="sng" w="9525">
            <a:solidFill>
              <a:srgbClr val="1C1C1C"/>
            </a:solidFill>
            <a:prstDash val="solid"/>
            <a:round/>
            <a:headEnd len="sm" w="sm" type="none"/>
            <a:tailEnd len="sm" w="sm" type="none"/>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Opposition to the Blitzes</a:t>
            </a:r>
            <a:endParaRPr sz="2800">
              <a:latin typeface="Open Sans"/>
              <a:ea typeface="Open Sans"/>
              <a:cs typeface="Open Sans"/>
              <a:sym typeface="Open Sans"/>
            </a:endParaRPr>
          </a:p>
        </p:txBody>
      </p:sp>
      <p:pic>
        <p:nvPicPr>
          <p:cNvPr descr="A person in a suit sitting on a couch&#10;&#10;Description automatically generated with medium confidence" id="126" name="Google Shape;126;p15"/>
          <p:cNvPicPr preferRelativeResize="0"/>
          <p:nvPr/>
        </p:nvPicPr>
        <p:blipFill rotWithShape="1">
          <a:blip r:embed="rId3">
            <a:alphaModFix/>
          </a:blip>
          <a:srcRect b="0" l="0" r="0" t="0"/>
          <a:stretch/>
        </p:blipFill>
        <p:spPr>
          <a:xfrm>
            <a:off x="5972752" y="2361119"/>
            <a:ext cx="2435514" cy="3484658"/>
          </a:xfrm>
          <a:prstGeom prst="rect">
            <a:avLst/>
          </a:prstGeom>
          <a:noFill/>
          <a:ln>
            <a:noFill/>
          </a:ln>
        </p:spPr>
      </p:pic>
      <p:sp>
        <p:nvSpPr>
          <p:cNvPr id="127" name="Google Shape;127;p15"/>
          <p:cNvSpPr txBox="1"/>
          <p:nvPr/>
        </p:nvSpPr>
        <p:spPr>
          <a:xfrm>
            <a:off x="795269" y="2361119"/>
            <a:ext cx="4983600" cy="369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“When the Chief Superintendent of Police advises that anyone who does not look like a New Zealander or who speaks with a foreign accent should carry a passport, we have come to very sad state of affairs indeed.”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GB" sz="1800" u="none" cap="none" strike="noStrike">
                <a:solidFill>
                  <a:schemeClr val="dk1"/>
                </a:solidFill>
                <a:latin typeface="Open Sans"/>
                <a:ea typeface="Open Sans"/>
                <a:cs typeface="Open Sans"/>
                <a:sym typeface="Open Sans"/>
              </a:rPr>
            </a:br>
            <a:r>
              <a:rPr b="0" i="0" lang="en-GB" sz="1800" u="none" cap="none" strike="noStrike">
                <a:solidFill>
                  <a:schemeClr val="dk1"/>
                </a:solidFill>
                <a:latin typeface="Open Sans"/>
                <a:ea typeface="Open Sans"/>
                <a:cs typeface="Open Sans"/>
                <a:sym typeface="Open Sans"/>
              </a:rPr>
              <a:t>Police would often stop people for no reason other than having brown skin. Sometimes Māori were caught up in the blitzes as well as Niueans, Tokelauans and Cook Islanders. Remember, they were New Zealand citizens and so should never have been asked to prove their immigration status.</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6"/>
          <p:cNvSpPr/>
          <p:nvPr>
            <p:ph type="title"/>
          </p:nvPr>
        </p:nvSpPr>
        <p:spPr>
          <a:xfrm>
            <a:off x="457198" y="438151"/>
            <a:ext cx="8220000" cy="994200"/>
          </a:xfrm>
          <a:prstGeom prst="roundRect">
            <a:avLst>
              <a:gd fmla="val 16667" name="adj"/>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GB"/>
              <a:t>Questions</a:t>
            </a:r>
            <a:endParaRPr/>
          </a:p>
        </p:txBody>
      </p:sp>
      <p:sp>
        <p:nvSpPr>
          <p:cNvPr id="134" name="Google Shape;134;p16"/>
          <p:cNvSpPr txBox="1"/>
          <p:nvPr/>
        </p:nvSpPr>
        <p:spPr>
          <a:xfrm>
            <a:off x="806825" y="1711025"/>
            <a:ext cx="7706700" cy="4284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C1C1C"/>
              </a:buClr>
              <a:buSzPts val="1800"/>
              <a:buAutoNum type="arabicPeriod"/>
            </a:pPr>
            <a:r>
              <a:rPr b="1" lang="en-GB" sz="1800">
                <a:solidFill>
                  <a:srgbClr val="1C1C1C"/>
                </a:solidFill>
              </a:rPr>
              <a:t>Why do you think the government were denying that the raids were even happening, despite wide public knowledge (and approval) of them?</a:t>
            </a:r>
            <a:br>
              <a:rPr lang="en-GB" sz="1800">
                <a:solidFill>
                  <a:srgbClr val="1C1C1C"/>
                </a:solidFill>
              </a:rPr>
            </a:br>
            <a:br>
              <a:rPr lang="en-GB" sz="1800">
                <a:solidFill>
                  <a:srgbClr val="1C1C1C"/>
                </a:solidFill>
              </a:rPr>
            </a:br>
            <a:r>
              <a:rPr lang="en-GB" sz="1800">
                <a:solidFill>
                  <a:srgbClr val="1C1C1C"/>
                </a:solidFill>
              </a:rPr>
              <a:t>Answer here: </a:t>
            </a:r>
            <a:br>
              <a:rPr lang="en-GB" sz="1800">
                <a:solidFill>
                  <a:srgbClr val="1C1C1C"/>
                </a:solidFill>
              </a:rPr>
            </a:br>
            <a:endParaRPr sz="1800">
              <a:solidFill>
                <a:srgbClr val="1C1C1C"/>
              </a:solidFill>
            </a:endParaRPr>
          </a:p>
          <a:p>
            <a:pPr indent="-342900" lvl="0" marL="457200" rtl="0" algn="l">
              <a:spcBef>
                <a:spcPts val="0"/>
              </a:spcBef>
              <a:spcAft>
                <a:spcPts val="0"/>
              </a:spcAft>
              <a:buClr>
                <a:srgbClr val="1C1C1C"/>
              </a:buClr>
              <a:buSzPts val="1800"/>
              <a:buAutoNum type="arabicPeriod"/>
            </a:pPr>
            <a:r>
              <a:rPr b="1" lang="en-GB" sz="1800">
                <a:solidFill>
                  <a:srgbClr val="1C1C1C"/>
                </a:solidFill>
              </a:rPr>
              <a:t>Do you think the police were intentionally being racist? Or just doing their jobs?</a:t>
            </a:r>
            <a:br>
              <a:rPr lang="en-GB" sz="1800">
                <a:solidFill>
                  <a:srgbClr val="1C1C1C"/>
                </a:solidFill>
              </a:rPr>
            </a:br>
            <a:br>
              <a:rPr lang="en-GB" sz="1800">
                <a:solidFill>
                  <a:srgbClr val="1C1C1C"/>
                </a:solidFill>
              </a:rPr>
            </a:br>
            <a:r>
              <a:rPr lang="en-GB" sz="1800">
                <a:solidFill>
                  <a:srgbClr val="1C1C1C"/>
                </a:solidFill>
              </a:rPr>
              <a:t>Answer here: </a:t>
            </a:r>
            <a:endParaRPr sz="1800">
              <a:solidFill>
                <a:srgbClr val="1C1C1C"/>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7"/>
          <p:cNvSpPr/>
          <p:nvPr>
            <p:ph type="title"/>
          </p:nvPr>
        </p:nvSpPr>
        <p:spPr>
          <a:xfrm>
            <a:off x="457198" y="438151"/>
            <a:ext cx="8220075" cy="994306"/>
          </a:xfrm>
          <a:prstGeom prst="roundRect">
            <a:avLst>
              <a:gd fmla="val 9641" name="adj"/>
            </a:avLst>
          </a:prstGeom>
          <a:noFill/>
          <a:ln cap="flat" cmpd="sng" w="9525">
            <a:solidFill>
              <a:srgbClr val="1C1C1C"/>
            </a:solidFill>
            <a:prstDash val="solid"/>
            <a:round/>
            <a:headEnd len="sm" w="sm" type="none"/>
            <a:tailEnd len="sm" w="sm" type="none"/>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Trauma and Deportation</a:t>
            </a:r>
            <a:endParaRPr sz="3200">
              <a:latin typeface="Open Sans"/>
              <a:ea typeface="Open Sans"/>
              <a:cs typeface="Open Sans"/>
              <a:sym typeface="Open Sans"/>
            </a:endParaRPr>
          </a:p>
        </p:txBody>
      </p:sp>
      <p:sp>
        <p:nvSpPr>
          <p:cNvPr id="52" name="Google Shape;52;p7"/>
          <p:cNvSpPr txBox="1"/>
          <p:nvPr/>
        </p:nvSpPr>
        <p:spPr>
          <a:xfrm>
            <a:off x="586135" y="1628995"/>
            <a:ext cx="4913400" cy="4802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During the first week of Dawn Raids, about eighty people were arrested. The raids were often severe with harsh verbal and physical treatment of the Pacific Islanders</a:t>
            </a:r>
            <a:r>
              <a:rPr lang="en-GB" sz="1800">
                <a:solidFill>
                  <a:schemeClr val="dk1"/>
                </a:solidFill>
                <a:latin typeface="Open Sans"/>
                <a:ea typeface="Open Sans"/>
                <a:cs typeface="Open Sans"/>
                <a:sym typeface="Open Sans"/>
              </a:rPr>
              <a:t> - the police felt like they had every right to use whatever tactics possible to get results.</a:t>
            </a:r>
            <a:endParaRPr sz="18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Most people were taken from their homes with only the clothes they were wearing</a:t>
            </a:r>
            <a:r>
              <a:rPr lang="en-GB" sz="1800">
                <a:solidFill>
                  <a:schemeClr val="dk1"/>
                </a:solidFill>
                <a:latin typeface="Open Sans"/>
                <a:ea typeface="Open Sans"/>
                <a:cs typeface="Open Sans"/>
                <a:sym typeface="Open Sans"/>
              </a:rPr>
              <a:t>, bruised and battered.</a:t>
            </a:r>
            <a:r>
              <a:rPr b="0" i="0" lang="en-GB" sz="1800" u="none" cap="none" strike="noStrike">
                <a:solidFill>
                  <a:schemeClr val="dk1"/>
                </a:solidFill>
                <a:latin typeface="Open Sans"/>
                <a:ea typeface="Open Sans"/>
                <a:cs typeface="Open Sans"/>
                <a:sym typeface="Open Sans"/>
              </a:rPr>
              <a:t> They were held in custody by the police until they could prove their right to be in Aotearoa New Zealand.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GB" sz="1800" u="none" cap="none" strike="noStrike">
                <a:solidFill>
                  <a:schemeClr val="dk1"/>
                </a:solidFill>
                <a:latin typeface="Open Sans"/>
                <a:ea typeface="Open Sans"/>
                <a:cs typeface="Open Sans"/>
                <a:sym typeface="Open Sans"/>
              </a:rPr>
            </a:br>
            <a:r>
              <a:rPr b="0" i="0" lang="en-GB" sz="1800" u="none" cap="none" strike="noStrike">
                <a:solidFill>
                  <a:schemeClr val="dk1"/>
                </a:solidFill>
                <a:latin typeface="Open Sans"/>
                <a:ea typeface="Open Sans"/>
                <a:cs typeface="Open Sans"/>
                <a:sym typeface="Open Sans"/>
              </a:rPr>
              <a:t>If the arrested people could not prove their legal status, they were either kept in custody or had to report to the police every day until being deported.</a:t>
            </a:r>
            <a:endParaRPr b="0" i="0" sz="1400" u="none" cap="none" strike="noStrike">
              <a:solidFill>
                <a:srgbClr val="000000"/>
              </a:solidFill>
              <a:latin typeface="Arial"/>
              <a:ea typeface="Arial"/>
              <a:cs typeface="Arial"/>
              <a:sym typeface="Arial"/>
            </a:endParaRPr>
          </a:p>
        </p:txBody>
      </p:sp>
      <p:pic>
        <p:nvPicPr>
          <p:cNvPr descr="A picture containing person, group, people&#10;&#10;Description automatically generated" id="53" name="Google Shape;53;p7"/>
          <p:cNvPicPr preferRelativeResize="0"/>
          <p:nvPr/>
        </p:nvPicPr>
        <p:blipFill rotWithShape="1">
          <a:blip r:embed="rId3">
            <a:alphaModFix/>
          </a:blip>
          <a:srcRect b="0" l="0" r="0" t="0"/>
          <a:stretch/>
        </p:blipFill>
        <p:spPr>
          <a:xfrm>
            <a:off x="5609256" y="1628995"/>
            <a:ext cx="2948609" cy="2084623"/>
          </a:xfrm>
          <a:prstGeom prst="rect">
            <a:avLst/>
          </a:prstGeom>
          <a:noFill/>
          <a:ln>
            <a:noFill/>
          </a:ln>
        </p:spPr>
      </p:pic>
      <p:sp>
        <p:nvSpPr>
          <p:cNvPr id="54" name="Google Shape;54;p7"/>
          <p:cNvSpPr txBox="1"/>
          <p:nvPr/>
        </p:nvSpPr>
        <p:spPr>
          <a:xfrm>
            <a:off x="5708075" y="3948550"/>
            <a:ext cx="2784900" cy="21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1C1C1C"/>
                </a:solidFill>
              </a:rPr>
              <a:t>This technique was used almost exclusively for Pacific Islanders, even though statistics have shown two-thirds of overstayers were actually from Europe and North America.</a:t>
            </a:r>
            <a:endParaRPr sz="1800">
              <a:solidFill>
                <a:srgbClr val="1C1C1C"/>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8"/>
          <p:cNvSpPr/>
          <p:nvPr>
            <p:ph type="title"/>
          </p:nvPr>
        </p:nvSpPr>
        <p:spPr>
          <a:xfrm>
            <a:off x="457198" y="438151"/>
            <a:ext cx="8220075" cy="994306"/>
          </a:xfrm>
          <a:prstGeom prst="roundRect">
            <a:avLst>
              <a:gd fmla="val 9641" name="adj"/>
            </a:avLst>
          </a:prstGeom>
          <a:noFill/>
          <a:ln cap="flat" cmpd="sng" w="9525">
            <a:solidFill>
              <a:srgbClr val="1C1C1C"/>
            </a:solidFill>
            <a:prstDash val="solid"/>
            <a:round/>
            <a:headEnd len="sm" w="sm" type="none"/>
            <a:tailEnd len="sm" w="sm" type="none"/>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Government Legislation</a:t>
            </a:r>
            <a:endParaRPr sz="3200">
              <a:latin typeface="Open Sans"/>
              <a:ea typeface="Open Sans"/>
              <a:cs typeface="Open Sans"/>
              <a:sym typeface="Open Sans"/>
            </a:endParaRPr>
          </a:p>
        </p:txBody>
      </p:sp>
      <p:sp>
        <p:nvSpPr>
          <p:cNvPr id="60" name="Google Shape;60;p8"/>
          <p:cNvSpPr txBox="1"/>
          <p:nvPr/>
        </p:nvSpPr>
        <p:spPr>
          <a:xfrm>
            <a:off x="549416" y="1620299"/>
            <a:ext cx="8035500" cy="314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The legislation controlling entry into Aotearoa New Zealand during the 1970s was the Immigration Act of 1964. This gave the immigration minister: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The absolute power to refuse or permit entry to any person who was not a New Zealand citizen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The power to extend permits that had already been granted</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The ability to pardon or exempt people from having the Act applied to them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These criteria were derived from the discriminatory immigration policies of the past, favouring those races that authorities considered were most able to assimilate into New Zealand society.</a:t>
            </a:r>
            <a:endParaRPr b="0" i="0" sz="1400" u="none" cap="none" strike="noStrike">
              <a:solidFill>
                <a:srgbClr val="000000"/>
              </a:solidFill>
              <a:latin typeface="Arial"/>
              <a:ea typeface="Arial"/>
              <a:cs typeface="Arial"/>
              <a:sym typeface="Arial"/>
            </a:endParaRPr>
          </a:p>
        </p:txBody>
      </p:sp>
      <p:pic>
        <p:nvPicPr>
          <p:cNvPr descr="A book on a table&#10;&#10;Description automatically generated with medium confidence" id="61" name="Google Shape;61;p8"/>
          <p:cNvPicPr preferRelativeResize="0"/>
          <p:nvPr/>
        </p:nvPicPr>
        <p:blipFill rotWithShape="1">
          <a:blip r:embed="rId3">
            <a:alphaModFix/>
          </a:blip>
          <a:srcRect b="0" l="0" r="0" t="0"/>
          <a:stretch/>
        </p:blipFill>
        <p:spPr>
          <a:xfrm>
            <a:off x="5883965" y="4546775"/>
            <a:ext cx="2806559" cy="1873073"/>
          </a:xfrm>
          <a:prstGeom prst="rect">
            <a:avLst/>
          </a:prstGeom>
          <a:noFill/>
          <a:ln>
            <a:noFill/>
          </a:ln>
        </p:spPr>
      </p:pic>
      <p:sp>
        <p:nvSpPr>
          <p:cNvPr id="62" name="Google Shape;62;p8"/>
          <p:cNvSpPr/>
          <p:nvPr/>
        </p:nvSpPr>
        <p:spPr>
          <a:xfrm>
            <a:off x="443945" y="4947462"/>
            <a:ext cx="5334549" cy="1985556"/>
          </a:xfrm>
          <a:prstGeom prst="round2SameRect">
            <a:avLst>
              <a:gd fmla="val 16667" name="adj1"/>
              <a:gd fmla="val 0" name="adj2"/>
            </a:avLst>
          </a:prstGeom>
          <a:solidFill>
            <a:srgbClr val="84BE32"/>
          </a:solidFill>
          <a:ln>
            <a:noFill/>
          </a:ln>
        </p:spPr>
        <p:txBody>
          <a:bodyPr anchorCtr="0" anchor="ctr" bIns="432000" lIns="288000" spcFirstLastPara="1" rIns="21600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Open Sans"/>
                <a:ea typeface="Open Sans"/>
                <a:cs typeface="Open Sans"/>
                <a:sym typeface="Open Sans"/>
              </a:rPr>
              <a:t>Th</a:t>
            </a:r>
            <a:r>
              <a:rPr lang="en-GB" sz="1800">
                <a:solidFill>
                  <a:schemeClr val="lt1"/>
                </a:solidFill>
                <a:latin typeface="Open Sans"/>
                <a:ea typeface="Open Sans"/>
                <a:cs typeface="Open Sans"/>
                <a:sym typeface="Open Sans"/>
              </a:rPr>
              <a:t>e Dawn Raids, no matter how violent or traumatic, were backed up by the law because of this Act.</a:t>
            </a:r>
            <a:endParaRPr b="0" i="0" sz="1600" u="none" cap="none" strike="noStrike">
              <a:solidFill>
                <a:schemeClr val="lt1"/>
              </a:solidFill>
              <a:latin typeface="Open Sans"/>
              <a:ea typeface="Open Sans"/>
              <a:cs typeface="Open Sans"/>
              <a:sym typeface="Open Sa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9"/>
          <p:cNvSpPr/>
          <p:nvPr>
            <p:ph type="title"/>
          </p:nvPr>
        </p:nvSpPr>
        <p:spPr>
          <a:xfrm>
            <a:off x="457198" y="438151"/>
            <a:ext cx="8220075" cy="994306"/>
          </a:xfrm>
          <a:prstGeom prst="roundRect">
            <a:avLst>
              <a:gd fmla="val 9641" name="adj"/>
            </a:avLst>
          </a:prstGeom>
          <a:noFill/>
          <a:ln cap="flat" cmpd="sng" w="9525">
            <a:solidFill>
              <a:srgbClr val="1C1C1C"/>
            </a:solidFill>
            <a:prstDash val="solid"/>
            <a:round/>
            <a:headEnd len="sm" w="sm" type="none"/>
            <a:tailEnd len="sm" w="sm" type="none"/>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Community Responses</a:t>
            </a:r>
            <a:endParaRPr sz="3200">
              <a:latin typeface="Open Sans"/>
              <a:ea typeface="Open Sans"/>
              <a:cs typeface="Open Sans"/>
              <a:sym typeface="Open Sans"/>
            </a:endParaRPr>
          </a:p>
        </p:txBody>
      </p:sp>
      <p:sp>
        <p:nvSpPr>
          <p:cNvPr id="69" name="Google Shape;69;p9"/>
          <p:cNvSpPr txBox="1"/>
          <p:nvPr/>
        </p:nvSpPr>
        <p:spPr>
          <a:xfrm>
            <a:off x="586135" y="1628995"/>
            <a:ext cx="7881900" cy="341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Some New Zealanders asserted that the law had to be followed without perhaps fully understanding that the law was not being enforced fairly</a:t>
            </a:r>
            <a:r>
              <a:rPr lang="en-GB" sz="1800">
                <a:solidFill>
                  <a:schemeClr val="dk1"/>
                </a:solidFill>
                <a:latin typeface="Open Sans"/>
                <a:ea typeface="Open Sans"/>
                <a:cs typeface="Open Sans"/>
                <a:sym typeface="Open Sans"/>
              </a:rPr>
              <a:t> - many media outlets took an explicitly dim (dismissive) view of Pasifika people, while protecting White Europeans. </a:t>
            </a:r>
            <a:r>
              <a:rPr b="0" i="0" lang="en-GB" sz="1800" u="none" cap="none" strike="noStrike">
                <a:solidFill>
                  <a:schemeClr val="dk1"/>
                </a:solidFill>
                <a:latin typeface="Open Sans"/>
                <a:ea typeface="Open Sans"/>
                <a:cs typeface="Open Sans"/>
                <a:sym typeface="Open Sans"/>
              </a:rPr>
              <a:t>Two-thirds of overstayers were from Europe or North America, but two-thirds of the prosecutions were Pacific Islanders.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GB" sz="1800" u="none" cap="none" strike="noStrike">
                <a:solidFill>
                  <a:schemeClr val="dk1"/>
                </a:solidFill>
                <a:latin typeface="Open Sans"/>
                <a:ea typeface="Open Sans"/>
                <a:cs typeface="Open Sans"/>
                <a:sym typeface="Open Sans"/>
              </a:rPr>
            </a:br>
            <a:r>
              <a:rPr b="0" i="0" lang="en-GB" sz="1800" u="none" cap="none" strike="noStrike">
                <a:solidFill>
                  <a:schemeClr val="dk1"/>
                </a:solidFill>
                <a:latin typeface="Open Sans"/>
                <a:ea typeface="Open Sans"/>
                <a:cs typeface="Open Sans"/>
                <a:sym typeface="Open Sans"/>
              </a:rPr>
              <a:t>There was also a public outcry from other New Zealanders who believed that even though some of the Pacific Islanders arrested did have expired visas, they were being unfairly targeted. In their view, the Dawn Raids were causing damage to the Pacific people’s sense of belonging and harming the future of race relations in Aotearoa New Zealand.</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0"/>
          <p:cNvSpPr/>
          <p:nvPr>
            <p:ph type="title"/>
          </p:nvPr>
        </p:nvSpPr>
        <p:spPr>
          <a:xfrm>
            <a:off x="457198" y="438151"/>
            <a:ext cx="8220000" cy="994200"/>
          </a:xfrm>
          <a:prstGeom prst="roundRect">
            <a:avLst>
              <a:gd fmla="val 16667" name="adj"/>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GB"/>
              <a:t>Question</a:t>
            </a:r>
            <a:endParaRPr/>
          </a:p>
        </p:txBody>
      </p:sp>
      <p:sp>
        <p:nvSpPr>
          <p:cNvPr id="76" name="Google Shape;76;p10"/>
          <p:cNvSpPr txBox="1"/>
          <p:nvPr/>
        </p:nvSpPr>
        <p:spPr>
          <a:xfrm>
            <a:off x="554175" y="1551700"/>
            <a:ext cx="7834200" cy="4627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C1C1C"/>
              </a:buClr>
              <a:buSzPts val="1800"/>
              <a:buAutoNum type="arabicPeriod"/>
            </a:pPr>
            <a:r>
              <a:rPr b="1" lang="en-GB" sz="1800">
                <a:solidFill>
                  <a:srgbClr val="1C1C1C"/>
                </a:solidFill>
              </a:rPr>
              <a:t>How do you think Pasifika people felt when the Dawn Raids were taking place? How would you think police might have felt?</a:t>
            </a:r>
            <a:br>
              <a:rPr lang="en-GB" sz="1800">
                <a:solidFill>
                  <a:srgbClr val="1C1C1C"/>
                </a:solidFill>
              </a:rPr>
            </a:br>
            <a:br>
              <a:rPr lang="en-GB" sz="1800">
                <a:solidFill>
                  <a:srgbClr val="1C1C1C"/>
                </a:solidFill>
              </a:rPr>
            </a:br>
            <a:r>
              <a:rPr lang="en-GB" sz="1800">
                <a:solidFill>
                  <a:srgbClr val="1C1C1C"/>
                </a:solidFill>
              </a:rPr>
              <a:t>Answer here:</a:t>
            </a:r>
            <a:endParaRPr sz="1800">
              <a:solidFill>
                <a:srgbClr val="1C1C1C"/>
              </a:solidFill>
            </a:endParaRPr>
          </a:p>
          <a:p>
            <a:pPr indent="0" lvl="0" marL="0" rtl="0" algn="l">
              <a:spcBef>
                <a:spcPts val="0"/>
              </a:spcBef>
              <a:spcAft>
                <a:spcPts val="0"/>
              </a:spcAft>
              <a:buNone/>
            </a:pPr>
            <a:r>
              <a:t/>
            </a:r>
            <a:endParaRPr sz="1800">
              <a:solidFill>
                <a:srgbClr val="1C1C1C"/>
              </a:solidFill>
            </a:endParaRPr>
          </a:p>
          <a:p>
            <a:pPr indent="-342900" lvl="0" marL="457200" rtl="0" algn="l">
              <a:spcBef>
                <a:spcPts val="0"/>
              </a:spcBef>
              <a:spcAft>
                <a:spcPts val="0"/>
              </a:spcAft>
              <a:buClr>
                <a:srgbClr val="1C1C1C"/>
              </a:buClr>
              <a:buSzPts val="1800"/>
              <a:buAutoNum type="arabicPeriod"/>
            </a:pPr>
            <a:r>
              <a:rPr b="1" lang="en-GB" sz="1800">
                <a:solidFill>
                  <a:srgbClr val="1C1C1C"/>
                </a:solidFill>
              </a:rPr>
              <a:t>Why do you think white overstayers weren’t targeted by the Dawn Raids/immigration laws?</a:t>
            </a:r>
            <a:br>
              <a:rPr lang="en-GB" sz="1800">
                <a:solidFill>
                  <a:srgbClr val="1C1C1C"/>
                </a:solidFill>
              </a:rPr>
            </a:br>
            <a:br>
              <a:rPr lang="en-GB" sz="1800">
                <a:solidFill>
                  <a:srgbClr val="1C1C1C"/>
                </a:solidFill>
              </a:rPr>
            </a:br>
            <a:r>
              <a:rPr lang="en-GB" sz="1800">
                <a:solidFill>
                  <a:srgbClr val="1C1C1C"/>
                </a:solidFill>
              </a:rPr>
              <a:t>Answer here:</a:t>
            </a:r>
            <a:endParaRPr sz="1800">
              <a:solidFill>
                <a:srgbClr val="1C1C1C"/>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1"/>
          <p:cNvSpPr/>
          <p:nvPr>
            <p:ph type="title"/>
          </p:nvPr>
        </p:nvSpPr>
        <p:spPr>
          <a:xfrm>
            <a:off x="457198" y="438151"/>
            <a:ext cx="8220075" cy="994306"/>
          </a:xfrm>
          <a:prstGeom prst="roundRect">
            <a:avLst>
              <a:gd fmla="val 9641" name="adj"/>
            </a:avLst>
          </a:prstGeom>
          <a:noFill/>
          <a:ln cap="flat" cmpd="sng" w="9525">
            <a:solidFill>
              <a:srgbClr val="1C1C1C"/>
            </a:solidFill>
            <a:prstDash val="solid"/>
            <a:round/>
            <a:headEnd len="sm" w="sm" type="none"/>
            <a:tailEnd len="sm" w="sm" type="none"/>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2800"/>
              <a:buFont typeface="Open Sans"/>
              <a:buNone/>
            </a:pPr>
            <a:r>
              <a:rPr lang="en-GB" sz="2800">
                <a:latin typeface="Open Sans"/>
                <a:ea typeface="Open Sans"/>
                <a:cs typeface="Open Sans"/>
                <a:sym typeface="Open Sans"/>
              </a:rPr>
              <a:t>Campaign Advertisements and Headlines</a:t>
            </a:r>
            <a:endParaRPr/>
          </a:p>
        </p:txBody>
      </p:sp>
      <p:sp>
        <p:nvSpPr>
          <p:cNvPr id="83" name="Google Shape;83;p11"/>
          <p:cNvSpPr txBox="1"/>
          <p:nvPr/>
        </p:nvSpPr>
        <p:spPr>
          <a:xfrm>
            <a:off x="586135" y="1628995"/>
            <a:ext cx="78819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During the New Zealand election campaign of 1975, immigration became a central issue. The National Party ran some animated cartoon-style television advertisements, one of which showed people who looked like Pacific Islanders being portrayed taking New Zealanders’ jobs and houses, and posing them as a threat to society.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GB" sz="1800" u="none" cap="none" strike="noStrike">
                <a:solidFill>
                  <a:schemeClr val="dk1"/>
                </a:solidFill>
                <a:latin typeface="Open Sans"/>
                <a:ea typeface="Open Sans"/>
                <a:cs typeface="Open Sans"/>
                <a:sym typeface="Open Sans"/>
              </a:rPr>
            </a:br>
            <a:r>
              <a:rPr b="0" i="0" lang="en-GB" sz="1800" u="none" cap="none" strike="noStrike">
                <a:solidFill>
                  <a:schemeClr val="dk1"/>
                </a:solidFill>
                <a:latin typeface="Open Sans"/>
                <a:ea typeface="Open Sans"/>
                <a:cs typeface="Open Sans"/>
                <a:sym typeface="Open Sans"/>
              </a:rPr>
              <a:t>The newspapers featured articles highlighting the issue and perceived threat.</a:t>
            </a:r>
            <a:endParaRPr b="0" i="0" sz="1400" u="none" cap="none" strike="noStrike">
              <a:solidFill>
                <a:srgbClr val="000000"/>
              </a:solidFill>
              <a:latin typeface="Arial"/>
              <a:ea typeface="Arial"/>
              <a:cs typeface="Arial"/>
              <a:sym typeface="Arial"/>
            </a:endParaRPr>
          </a:p>
        </p:txBody>
      </p:sp>
      <p:sp>
        <p:nvSpPr>
          <p:cNvPr id="84" name="Google Shape;84;p11"/>
          <p:cNvSpPr txBox="1"/>
          <p:nvPr/>
        </p:nvSpPr>
        <p:spPr>
          <a:xfrm>
            <a:off x="586136" y="4027597"/>
            <a:ext cx="6530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Open Sans"/>
                <a:ea typeface="Open Sans"/>
                <a:cs typeface="Open Sans"/>
                <a:sym typeface="Open Sans"/>
              </a:rPr>
              <a:t>What’s your reaction to these actual newspaper headlines from that time?</a:t>
            </a:r>
            <a:endParaRPr b="0" i="0" sz="1400" u="none" cap="none" strike="noStrike">
              <a:solidFill>
                <a:srgbClr val="000000"/>
              </a:solidFill>
              <a:latin typeface="Arial"/>
              <a:ea typeface="Arial"/>
              <a:cs typeface="Arial"/>
              <a:sym typeface="Arial"/>
            </a:endParaRPr>
          </a:p>
        </p:txBody>
      </p:sp>
      <p:grpSp>
        <p:nvGrpSpPr>
          <p:cNvPr id="85" name="Google Shape;85;p11"/>
          <p:cNvGrpSpPr/>
          <p:nvPr/>
        </p:nvGrpSpPr>
        <p:grpSpPr>
          <a:xfrm>
            <a:off x="37486" y="4730246"/>
            <a:ext cx="2891244" cy="2596240"/>
            <a:chOff x="37486" y="4730246"/>
            <a:chExt cx="2891244" cy="2596240"/>
          </a:xfrm>
        </p:grpSpPr>
        <p:pic>
          <p:nvPicPr>
            <p:cNvPr descr="A picture containing text, envelope&#10;&#10;Description automatically generated" id="86" name="Google Shape;86;p11"/>
            <p:cNvPicPr preferRelativeResize="0"/>
            <p:nvPr/>
          </p:nvPicPr>
          <p:blipFill rotWithShape="1">
            <a:blip r:embed="rId3">
              <a:alphaModFix/>
            </a:blip>
            <a:srcRect b="0" l="0" r="0" t="0"/>
            <a:stretch/>
          </p:blipFill>
          <p:spPr>
            <a:xfrm>
              <a:off x="37486" y="4730246"/>
              <a:ext cx="2891244" cy="2596240"/>
            </a:xfrm>
            <a:prstGeom prst="rect">
              <a:avLst/>
            </a:prstGeom>
            <a:noFill/>
            <a:ln>
              <a:noFill/>
            </a:ln>
          </p:spPr>
        </p:pic>
        <p:sp>
          <p:nvSpPr>
            <p:cNvPr id="87" name="Google Shape;87;p11"/>
            <p:cNvSpPr txBox="1"/>
            <p:nvPr/>
          </p:nvSpPr>
          <p:spPr>
            <a:xfrm>
              <a:off x="490153" y="5174467"/>
              <a:ext cx="1994631" cy="64034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Open Sans"/>
                  <a:ea typeface="Open Sans"/>
                  <a:cs typeface="Open Sans"/>
                  <a:sym typeface="Open Sans"/>
                </a:rPr>
                <a:t>Invasion: Fit in or get out!</a:t>
              </a:r>
              <a:endParaRPr b="0" i="0" sz="1400" u="none" cap="none" strike="noStrike">
                <a:solidFill>
                  <a:srgbClr val="000000"/>
                </a:solidFill>
                <a:latin typeface="Arial"/>
                <a:ea typeface="Arial"/>
                <a:cs typeface="Arial"/>
                <a:sym typeface="Arial"/>
              </a:endParaRPr>
            </a:p>
          </p:txBody>
        </p:sp>
      </p:grpSp>
      <p:grpSp>
        <p:nvGrpSpPr>
          <p:cNvPr id="88" name="Google Shape;88;p11"/>
          <p:cNvGrpSpPr/>
          <p:nvPr/>
        </p:nvGrpSpPr>
        <p:grpSpPr>
          <a:xfrm>
            <a:off x="3098738" y="4730246"/>
            <a:ext cx="2891244" cy="2596240"/>
            <a:chOff x="3098738" y="4730246"/>
            <a:chExt cx="2891244" cy="2596240"/>
          </a:xfrm>
        </p:grpSpPr>
        <p:pic>
          <p:nvPicPr>
            <p:cNvPr descr="A picture containing text, envelope&#10;&#10;Description automatically generated" id="89" name="Google Shape;89;p11"/>
            <p:cNvPicPr preferRelativeResize="0"/>
            <p:nvPr/>
          </p:nvPicPr>
          <p:blipFill rotWithShape="1">
            <a:blip r:embed="rId3">
              <a:alphaModFix/>
            </a:blip>
            <a:srcRect b="0" l="0" r="0" t="0"/>
            <a:stretch/>
          </p:blipFill>
          <p:spPr>
            <a:xfrm>
              <a:off x="3098738" y="4730246"/>
              <a:ext cx="2891244" cy="2596240"/>
            </a:xfrm>
            <a:prstGeom prst="rect">
              <a:avLst/>
            </a:prstGeom>
            <a:noFill/>
            <a:ln>
              <a:noFill/>
            </a:ln>
          </p:spPr>
        </p:pic>
        <p:sp>
          <p:nvSpPr>
            <p:cNvPr id="90" name="Google Shape;90;p11"/>
            <p:cNvSpPr txBox="1"/>
            <p:nvPr/>
          </p:nvSpPr>
          <p:spPr>
            <a:xfrm>
              <a:off x="3566929" y="5174467"/>
              <a:ext cx="2290531"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Open Sans"/>
                  <a:ea typeface="Open Sans"/>
                  <a:cs typeface="Open Sans"/>
                  <a:sym typeface="Open Sans"/>
                </a:rPr>
                <a:t>Kiwis must come first. Send illegals back home.</a:t>
              </a:r>
              <a:endParaRPr b="0" i="0" sz="1400" u="none" cap="none" strike="noStrike">
                <a:solidFill>
                  <a:srgbClr val="000000"/>
                </a:solidFill>
                <a:latin typeface="Arial"/>
                <a:ea typeface="Arial"/>
                <a:cs typeface="Arial"/>
                <a:sym typeface="Arial"/>
              </a:endParaRPr>
            </a:p>
          </p:txBody>
        </p:sp>
      </p:grpSp>
      <p:grpSp>
        <p:nvGrpSpPr>
          <p:cNvPr id="91" name="Google Shape;91;p11"/>
          <p:cNvGrpSpPr/>
          <p:nvPr/>
        </p:nvGrpSpPr>
        <p:grpSpPr>
          <a:xfrm>
            <a:off x="6159991" y="4730246"/>
            <a:ext cx="3204763" cy="2596240"/>
            <a:chOff x="6159991" y="4730246"/>
            <a:chExt cx="3204763" cy="2596240"/>
          </a:xfrm>
        </p:grpSpPr>
        <p:pic>
          <p:nvPicPr>
            <p:cNvPr descr="A picture containing text, envelope&#10;&#10;Description automatically generated" id="92" name="Google Shape;92;p11"/>
            <p:cNvPicPr preferRelativeResize="0"/>
            <p:nvPr/>
          </p:nvPicPr>
          <p:blipFill rotWithShape="1">
            <a:blip r:embed="rId3">
              <a:alphaModFix/>
            </a:blip>
            <a:srcRect b="0" l="0" r="0" t="0"/>
            <a:stretch/>
          </p:blipFill>
          <p:spPr>
            <a:xfrm>
              <a:off x="6159991" y="4730246"/>
              <a:ext cx="2891244" cy="2596240"/>
            </a:xfrm>
            <a:prstGeom prst="rect">
              <a:avLst/>
            </a:prstGeom>
            <a:noFill/>
            <a:ln>
              <a:noFill/>
            </a:ln>
          </p:spPr>
        </p:pic>
        <p:sp>
          <p:nvSpPr>
            <p:cNvPr id="93" name="Google Shape;93;p11"/>
            <p:cNvSpPr txBox="1"/>
            <p:nvPr/>
          </p:nvSpPr>
          <p:spPr>
            <a:xfrm>
              <a:off x="6473510" y="5174467"/>
              <a:ext cx="289124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Open Sans"/>
                  <a:ea typeface="Open Sans"/>
                  <a:cs typeface="Open Sans"/>
                  <a:sym typeface="Open Sans"/>
                </a:rPr>
                <a:t>Skinned: Brown’s out - White’s all right.</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2"/>
          <p:cNvSpPr/>
          <p:nvPr>
            <p:ph type="title"/>
          </p:nvPr>
        </p:nvSpPr>
        <p:spPr>
          <a:xfrm>
            <a:off x="457198" y="438151"/>
            <a:ext cx="8220000" cy="994200"/>
          </a:xfrm>
          <a:prstGeom prst="roundRect">
            <a:avLst>
              <a:gd fmla="val 16667" name="adj"/>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GB"/>
              <a:t>Questions</a:t>
            </a:r>
            <a:endParaRPr/>
          </a:p>
        </p:txBody>
      </p:sp>
      <p:sp>
        <p:nvSpPr>
          <p:cNvPr id="100" name="Google Shape;100;p12"/>
          <p:cNvSpPr txBox="1"/>
          <p:nvPr/>
        </p:nvSpPr>
        <p:spPr>
          <a:xfrm>
            <a:off x="681625" y="1446725"/>
            <a:ext cx="7706700" cy="4646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C1C1C"/>
              </a:buClr>
              <a:buSzPts val="1800"/>
              <a:buAutoNum type="arabicPeriod"/>
            </a:pPr>
            <a:r>
              <a:rPr b="1" lang="en-GB" sz="2000">
                <a:solidFill>
                  <a:srgbClr val="1C1C1C"/>
                </a:solidFill>
              </a:rPr>
              <a:t>Who were these headlines directed at? And who were these headlines intended to please?</a:t>
            </a:r>
            <a:br>
              <a:rPr lang="en-GB" sz="1800">
                <a:solidFill>
                  <a:srgbClr val="1C1C1C"/>
                </a:solidFill>
              </a:rPr>
            </a:br>
            <a:br>
              <a:rPr lang="en-GB" sz="1800">
                <a:solidFill>
                  <a:srgbClr val="1C1C1C"/>
                </a:solidFill>
              </a:rPr>
            </a:br>
            <a:r>
              <a:rPr lang="en-GB" sz="1800">
                <a:solidFill>
                  <a:srgbClr val="1C1C1C"/>
                </a:solidFill>
              </a:rPr>
              <a:t>Answer here:</a:t>
            </a:r>
            <a:br>
              <a:rPr lang="en-GB" sz="1800">
                <a:solidFill>
                  <a:srgbClr val="1C1C1C"/>
                </a:solidFill>
              </a:rPr>
            </a:br>
            <a:br>
              <a:rPr lang="en-GB" sz="1800">
                <a:solidFill>
                  <a:srgbClr val="1C1C1C"/>
                </a:solidFill>
              </a:rPr>
            </a:br>
            <a:endParaRPr sz="1800">
              <a:solidFill>
                <a:srgbClr val="1C1C1C"/>
              </a:solidFill>
            </a:endParaRPr>
          </a:p>
          <a:p>
            <a:pPr indent="-342900" lvl="0" marL="457200" rtl="0" algn="l">
              <a:spcBef>
                <a:spcPts val="0"/>
              </a:spcBef>
              <a:spcAft>
                <a:spcPts val="0"/>
              </a:spcAft>
              <a:buClr>
                <a:srgbClr val="1C1C1C"/>
              </a:buClr>
              <a:buSzPts val="1800"/>
              <a:buAutoNum type="arabicPeriod"/>
            </a:pPr>
            <a:r>
              <a:rPr b="1" lang="en-GB" sz="1800">
                <a:solidFill>
                  <a:srgbClr val="1C1C1C"/>
                </a:solidFill>
              </a:rPr>
              <a:t>Pick one of the three headlines and decide whether you think it would be acceptable to </a:t>
            </a:r>
            <a:r>
              <a:rPr b="1" lang="en-GB" sz="1800">
                <a:solidFill>
                  <a:srgbClr val="1C1C1C"/>
                </a:solidFill>
              </a:rPr>
              <a:t>publish</a:t>
            </a:r>
            <a:r>
              <a:rPr b="1" lang="en-GB" sz="1800">
                <a:solidFill>
                  <a:srgbClr val="1C1C1C"/>
                </a:solidFill>
              </a:rPr>
              <a:t> that headline today. Not what you PERSONALLY think, but whether a newspaper would be able to publish it without causing major offense/uproar.</a:t>
            </a:r>
            <a:br>
              <a:rPr lang="en-GB" sz="1800">
                <a:solidFill>
                  <a:srgbClr val="1C1C1C"/>
                </a:solidFill>
              </a:rPr>
            </a:br>
            <a:br>
              <a:rPr lang="en-GB" sz="1800">
                <a:solidFill>
                  <a:srgbClr val="1C1C1C"/>
                </a:solidFill>
              </a:rPr>
            </a:br>
            <a:r>
              <a:rPr lang="en-GB" sz="1800">
                <a:solidFill>
                  <a:srgbClr val="1C1C1C"/>
                </a:solidFill>
              </a:rPr>
              <a:t>Answer here:</a:t>
            </a:r>
            <a:endParaRPr sz="1800">
              <a:solidFill>
                <a:srgbClr val="1C1C1C"/>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3"/>
          <p:cNvSpPr txBox="1"/>
          <p:nvPr/>
        </p:nvSpPr>
        <p:spPr>
          <a:xfrm>
            <a:off x="586134" y="1628995"/>
            <a:ext cx="78819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The new government implemented their stated policy - to find and deport overstayers. Police and immigration officials joined forces to crack down on them. Pacific Islanders were the primary target even though there were far fewer of them than overstayers from other countries.</a:t>
            </a:r>
            <a:endParaRPr b="0" i="0" sz="1400" u="none" cap="none" strike="noStrike">
              <a:solidFill>
                <a:srgbClr val="000000"/>
              </a:solidFill>
              <a:latin typeface="Arial"/>
              <a:ea typeface="Arial"/>
              <a:cs typeface="Arial"/>
              <a:sym typeface="Arial"/>
            </a:endParaRPr>
          </a:p>
        </p:txBody>
      </p:sp>
      <p:sp>
        <p:nvSpPr>
          <p:cNvPr id="107" name="Google Shape;107;p13"/>
          <p:cNvSpPr/>
          <p:nvPr>
            <p:ph type="title"/>
          </p:nvPr>
        </p:nvSpPr>
        <p:spPr>
          <a:xfrm>
            <a:off x="457198" y="438151"/>
            <a:ext cx="8220075" cy="994306"/>
          </a:xfrm>
          <a:prstGeom prst="roundRect">
            <a:avLst>
              <a:gd fmla="val 9641" name="adj"/>
            </a:avLst>
          </a:prstGeom>
          <a:noFill/>
          <a:ln cap="flat" cmpd="sng" w="9525">
            <a:solidFill>
              <a:srgbClr val="1C1C1C"/>
            </a:solidFill>
            <a:prstDash val="solid"/>
            <a:round/>
            <a:headEnd len="sm" w="sm" type="none"/>
            <a:tailEnd len="sm" w="sm" type="none"/>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Politics and Blitzes</a:t>
            </a:r>
            <a:endParaRPr sz="2800">
              <a:latin typeface="Open Sans"/>
              <a:ea typeface="Open Sans"/>
              <a:cs typeface="Open Sans"/>
              <a:sym typeface="Open Sans"/>
            </a:endParaRPr>
          </a:p>
        </p:txBody>
      </p:sp>
      <p:sp>
        <p:nvSpPr>
          <p:cNvPr id="108" name="Google Shape;108;p13"/>
          <p:cNvSpPr txBox="1"/>
          <p:nvPr/>
        </p:nvSpPr>
        <p:spPr>
          <a:xfrm>
            <a:off x="539750" y="3222275"/>
            <a:ext cx="42261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The National Party won the election with the largest majority in New Zealand history and became the new government, led by Prime Minister Robert Muldoon.</a:t>
            </a:r>
            <a:endParaRPr b="0" i="0" sz="1400" u="none" cap="none" strike="noStrike">
              <a:solidFill>
                <a:srgbClr val="000000"/>
              </a:solidFill>
              <a:latin typeface="Arial"/>
              <a:ea typeface="Arial"/>
              <a:cs typeface="Arial"/>
              <a:sym typeface="Arial"/>
            </a:endParaRPr>
          </a:p>
        </p:txBody>
      </p:sp>
      <p:pic>
        <p:nvPicPr>
          <p:cNvPr descr="A group of people posing for a photo&#10;&#10;Description automatically generated" id="109" name="Google Shape;109;p13"/>
          <p:cNvPicPr preferRelativeResize="0"/>
          <p:nvPr/>
        </p:nvPicPr>
        <p:blipFill rotWithShape="1">
          <a:blip r:embed="rId3">
            <a:alphaModFix/>
          </a:blip>
          <a:srcRect b="0" l="0" r="0" t="0"/>
          <a:stretch/>
        </p:blipFill>
        <p:spPr>
          <a:xfrm>
            <a:off x="4896590" y="3106502"/>
            <a:ext cx="3707669" cy="2896615"/>
          </a:xfrm>
          <a:prstGeom prst="rect">
            <a:avLst/>
          </a:prstGeom>
          <a:noFill/>
          <a:ln>
            <a:noFill/>
          </a:ln>
        </p:spPr>
      </p:pic>
      <p:sp>
        <p:nvSpPr>
          <p:cNvPr id="110" name="Google Shape;110;p13"/>
          <p:cNvSpPr txBox="1"/>
          <p:nvPr/>
        </p:nvSpPr>
        <p:spPr>
          <a:xfrm>
            <a:off x="5460513" y="6154839"/>
            <a:ext cx="31437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chemeClr val="dk1"/>
                </a:solidFill>
                <a:latin typeface="Roboto"/>
                <a:ea typeface="Roboto"/>
                <a:cs typeface="Roboto"/>
                <a:sym typeface="Roboto"/>
              </a:rPr>
              <a:t>“</a:t>
            </a:r>
            <a:r>
              <a:rPr b="0" i="0" lang="en-GB" sz="700" u="none" cap="none" strike="noStrike">
                <a:solidFill>
                  <a:schemeClr val="dk1"/>
                </a:solidFill>
                <a:latin typeface="Open Sans"/>
                <a:ea typeface="Open Sans"/>
                <a:cs typeface="Open Sans"/>
                <a:sym typeface="Open Sans"/>
              </a:rPr>
              <a:t>Celebrating on election night, November 29 1975</a:t>
            </a:r>
            <a:r>
              <a:rPr b="0" i="0" lang="en-GB" sz="700" u="none" cap="none" strike="noStrike">
                <a:solidFill>
                  <a:schemeClr val="dk1"/>
                </a:solidFill>
                <a:latin typeface="Roboto"/>
                <a:ea typeface="Roboto"/>
                <a:cs typeface="Roboto"/>
                <a:sym typeface="Roboto"/>
              </a:rPr>
              <a:t>”, by Archives New Zealand, CC BY 2.0.</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4"/>
          <p:cNvSpPr txBox="1"/>
          <p:nvPr/>
        </p:nvSpPr>
        <p:spPr>
          <a:xfrm>
            <a:off x="568234" y="3719052"/>
            <a:ext cx="8007600" cy="258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As well as continuing the home raids, Pacific Island people now had to endure</a:t>
            </a:r>
            <a:r>
              <a:rPr b="1" i="0" lang="en-GB" sz="1800" u="none" cap="none" strike="noStrike">
                <a:solidFill>
                  <a:schemeClr val="dk1"/>
                </a:solidFill>
                <a:latin typeface="Open Sans"/>
                <a:ea typeface="Open Sans"/>
                <a:cs typeface="Open Sans"/>
                <a:sym typeface="Open Sans"/>
              </a:rPr>
              <a:t> blitzes,</a:t>
            </a:r>
            <a:r>
              <a:rPr b="0" i="0" lang="en-GB" sz="1800" u="none" cap="none" strike="noStrike">
                <a:solidFill>
                  <a:schemeClr val="dk1"/>
                </a:solidFill>
                <a:latin typeface="Open Sans"/>
                <a:ea typeface="Open Sans"/>
                <a:cs typeface="Open Sans"/>
                <a:sym typeface="Open Sans"/>
              </a:rPr>
              <a:t> which were random immigration checks in public places. The police named this </a:t>
            </a:r>
            <a:r>
              <a:rPr b="1" i="0" lang="en-GB" sz="1800" u="none" cap="none" strike="noStrike">
                <a:solidFill>
                  <a:schemeClr val="dk1"/>
                </a:solidFill>
                <a:latin typeface="Open Sans"/>
                <a:ea typeface="Open Sans"/>
                <a:cs typeface="Open Sans"/>
                <a:sym typeface="Open Sans"/>
              </a:rPr>
              <a:t>Operation Pot Black</a:t>
            </a:r>
            <a:r>
              <a:rPr b="0" i="0" lang="en-GB" sz="1800" u="none" cap="none" strike="noStrike">
                <a:solidFill>
                  <a:schemeClr val="dk1"/>
                </a:solidFill>
                <a:latin typeface="Open Sans"/>
                <a:ea typeface="Open Sans"/>
                <a:cs typeface="Open Sans"/>
                <a:sym typeface="Open Sans"/>
              </a:rPr>
              <a:t>. They could stop anyone and require documentation to prove they were legal residents of the country.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GB" sz="1800" u="none" cap="none" strike="noStrike">
                <a:solidFill>
                  <a:schemeClr val="dk1"/>
                </a:solidFill>
                <a:latin typeface="Open Sans"/>
                <a:ea typeface="Open Sans"/>
                <a:cs typeface="Open Sans"/>
                <a:sym typeface="Open Sans"/>
              </a:rPr>
            </a:br>
            <a:r>
              <a:rPr b="0" i="0" lang="en-GB" sz="1800" u="none" cap="none" strike="noStrike">
                <a:solidFill>
                  <a:schemeClr val="dk1"/>
                </a:solidFill>
                <a:latin typeface="Open Sans"/>
                <a:ea typeface="Open Sans"/>
                <a:cs typeface="Open Sans"/>
                <a:sym typeface="Open Sans"/>
              </a:rPr>
              <a:t>This caused immense humiliation and shame to Pacific people, as they were treated like criminals in front of family, friends and neighbours. The government tried to deny the raids and blitzes were even happening despite some people speaking up about them.</a:t>
            </a:r>
            <a:endParaRPr b="0" i="0" sz="1400" u="none" cap="none" strike="noStrike">
              <a:solidFill>
                <a:srgbClr val="000000"/>
              </a:solidFill>
              <a:latin typeface="Arial"/>
              <a:ea typeface="Arial"/>
              <a:cs typeface="Arial"/>
              <a:sym typeface="Arial"/>
            </a:endParaRPr>
          </a:p>
        </p:txBody>
      </p:sp>
      <p:sp>
        <p:nvSpPr>
          <p:cNvPr id="117" name="Google Shape;117;p14"/>
          <p:cNvSpPr/>
          <p:nvPr>
            <p:ph type="title"/>
          </p:nvPr>
        </p:nvSpPr>
        <p:spPr>
          <a:xfrm>
            <a:off x="457198" y="438151"/>
            <a:ext cx="8220075" cy="994306"/>
          </a:xfrm>
          <a:prstGeom prst="roundRect">
            <a:avLst>
              <a:gd fmla="val 9641" name="adj"/>
            </a:avLst>
          </a:prstGeom>
          <a:noFill/>
          <a:ln cap="flat" cmpd="sng" w="9525">
            <a:solidFill>
              <a:srgbClr val="1C1C1C"/>
            </a:solidFill>
            <a:prstDash val="solid"/>
            <a:round/>
            <a:headEnd len="sm" w="sm" type="none"/>
            <a:tailEnd len="sm" w="sm" type="none"/>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Politics and Blitzes</a:t>
            </a:r>
            <a:endParaRPr sz="2800">
              <a:latin typeface="Open Sans"/>
              <a:ea typeface="Open Sans"/>
              <a:cs typeface="Open Sans"/>
              <a:sym typeface="Open Sans"/>
            </a:endParaRPr>
          </a:p>
        </p:txBody>
      </p:sp>
      <p:pic>
        <p:nvPicPr>
          <p:cNvPr descr="A picture containing person, people&#10;&#10;Description automatically generated" id="118" name="Google Shape;118;p14"/>
          <p:cNvPicPr preferRelativeResize="0"/>
          <p:nvPr/>
        </p:nvPicPr>
        <p:blipFill rotWithShape="1">
          <a:blip r:embed="rId3">
            <a:alphaModFix/>
          </a:blip>
          <a:srcRect b="0" l="0" r="0" t="0"/>
          <a:stretch/>
        </p:blipFill>
        <p:spPr>
          <a:xfrm>
            <a:off x="3165360" y="1577212"/>
            <a:ext cx="2813279" cy="198894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