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  <p:sldMasterId id="2147483675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embeddedFontLst>
    <p:embeddedFont>
      <p:font typeface="Raleway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  <p:embeddedFont>
      <p:font typeface="Comfortaa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22" Type="http://schemas.openxmlformats.org/officeDocument/2006/relationships/font" Target="fonts/Lato-italic.fntdata"/><Relationship Id="rId21" Type="http://schemas.openxmlformats.org/officeDocument/2006/relationships/font" Target="fonts/Lato-bold.fntdata"/><Relationship Id="rId24" Type="http://schemas.openxmlformats.org/officeDocument/2006/relationships/font" Target="fonts/Comfortaa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5" Type="http://schemas.openxmlformats.org/officeDocument/2006/relationships/font" Target="fonts/Comfortaa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Raleway-bold.fntdata"/><Relationship Id="rId16" Type="http://schemas.openxmlformats.org/officeDocument/2006/relationships/font" Target="fonts/Raleway-regular.fntdata"/><Relationship Id="rId19" Type="http://schemas.openxmlformats.org/officeDocument/2006/relationships/font" Target="fonts/Raleway-boldItalic.fntdata"/><Relationship Id="rId18" Type="http://schemas.openxmlformats.org/officeDocument/2006/relationships/font" Target="fonts/Raleway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ea952b4a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ea952b4a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ea952b4ad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ea952b4ad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83fd4eaf9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783fd4eaf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83fd4eaf9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783fd4eaf9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783fd4eaf9_0_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783fd4eaf9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g2783fd4eaf9_0_2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a952b4ad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ea952b4ad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a952b4ad1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a952b4ad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a952b4ad1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ea952b4ad1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Relationship Id="rId3" Type="http://schemas.openxmlformats.org/officeDocument/2006/relationships/hyperlink" Target="https://www.twinkl.co.uk/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hyperlink" Target="https://www.twinkl.co.uk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/>
          <p:nvPr/>
        </p:nvSpPr>
        <p:spPr>
          <a:xfrm>
            <a:off x="457198" y="328613"/>
            <a:ext cx="8220000" cy="4468500"/>
          </a:xfrm>
          <a:prstGeom prst="rect">
            <a:avLst/>
          </a:prstGeom>
          <a:solidFill>
            <a:schemeClr val="lt1"/>
          </a:solidFill>
          <a:ln cap="rnd" cmpd="sng" w="25400">
            <a:solidFill>
              <a:srgbClr val="DE1E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7"/>
          <p:cNvSpPr txBox="1"/>
          <p:nvPr>
            <p:ph type="title"/>
          </p:nvPr>
        </p:nvSpPr>
        <p:spPr>
          <a:xfrm>
            <a:off x="457198" y="328613"/>
            <a:ext cx="8220000" cy="745800"/>
          </a:xfrm>
          <a:prstGeom prst="rect">
            <a:avLst/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ims Slide">
  <p:cSld name="Aims Slide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/>
          <p:nvPr/>
        </p:nvSpPr>
        <p:spPr>
          <a:xfrm>
            <a:off x="503239" y="2197826"/>
            <a:ext cx="8137500" cy="25611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503239" y="384572"/>
            <a:ext cx="8137500" cy="1644900"/>
          </a:xfrm>
          <a:prstGeom prst="roundRect">
            <a:avLst>
              <a:gd fmla="val 6409" name="adj"/>
            </a:avLst>
          </a:prstGeom>
          <a:solidFill>
            <a:srgbClr val="FFF9E7"/>
          </a:solidFill>
          <a:ln cap="rnd" cmpd="sng" w="25400">
            <a:solidFill>
              <a:srgbClr val="FEFBD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8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28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8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3600"/>
              <a:buNone/>
              <a:defRPr b="1" sz="3600"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80">
          <p15:clr>
            <a:srgbClr val="F26B43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>
            <a:hlinkClick r:id="rId3"/>
          </p:cNvPr>
          <p:cNvSpPr/>
          <p:nvPr/>
        </p:nvSpPr>
        <p:spPr>
          <a:xfrm>
            <a:off x="4137660" y="2364366"/>
            <a:ext cx="8688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/>
          <p:nvPr>
            <p:ph type="title"/>
          </p:nvPr>
        </p:nvSpPr>
        <p:spPr>
          <a:xfrm>
            <a:off x="489745" y="521494"/>
            <a:ext cx="8164500" cy="863100"/>
          </a:xfrm>
          <a:prstGeom prst="roundRect">
            <a:avLst>
              <a:gd fmla="val 9641" name="adj"/>
            </a:avLst>
          </a:prstGeom>
          <a:noFill/>
          <a:ln>
            <a:noFill/>
          </a:ln>
        </p:spPr>
        <p:txBody>
          <a:bodyPr anchorCtr="1" anchor="ctr" bIns="252000" lIns="252000" spcFirstLastPara="1" rIns="252000" wrap="square" tIns="2520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5"/>
          <p:cNvSpPr/>
          <p:nvPr>
            <p:ph idx="1" type="body"/>
          </p:nvPr>
        </p:nvSpPr>
        <p:spPr>
          <a:xfrm>
            <a:off x="489745" y="1468040"/>
            <a:ext cx="8164500" cy="3290700"/>
          </a:xfrm>
          <a:prstGeom prst="roundRect">
            <a:avLst>
              <a:gd fmla="val 2585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2"/>
    <p:sldLayoutId id="2147483671" r:id="rId3"/>
    <p:sldLayoutId id="2147483672" r:id="rId4"/>
    <p:sldLayoutId id="214748367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wBA2n4hjbtQ" TargetMode="External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lip.com/82a2801e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11" Type="http://schemas.openxmlformats.org/officeDocument/2006/relationships/image" Target="../media/image3.jpg"/><Relationship Id="rId10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.jpg"/><Relationship Id="rId9" Type="http://schemas.openxmlformats.org/officeDocument/2006/relationships/image" Target="../media/image1.jpg"/><Relationship Id="rId15" Type="http://schemas.openxmlformats.org/officeDocument/2006/relationships/image" Target="../media/image19.png"/><Relationship Id="rId14" Type="http://schemas.openxmlformats.org/officeDocument/2006/relationships/image" Target="../media/image9.jpg"/><Relationship Id="rId17" Type="http://schemas.openxmlformats.org/officeDocument/2006/relationships/image" Target="../media/image27.png"/><Relationship Id="rId16" Type="http://schemas.openxmlformats.org/officeDocument/2006/relationships/image" Target="../media/image20.jpg"/><Relationship Id="rId5" Type="http://schemas.openxmlformats.org/officeDocument/2006/relationships/image" Target="../media/image7.jpg"/><Relationship Id="rId19" Type="http://schemas.openxmlformats.org/officeDocument/2006/relationships/image" Target="../media/image24.png"/><Relationship Id="rId6" Type="http://schemas.openxmlformats.org/officeDocument/2006/relationships/image" Target="../media/image4.jpg"/><Relationship Id="rId18" Type="http://schemas.openxmlformats.org/officeDocument/2006/relationships/image" Target="../media/image16.jpg"/><Relationship Id="rId7" Type="http://schemas.openxmlformats.org/officeDocument/2006/relationships/image" Target="../media/image13.jpg"/><Relationship Id="rId8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wwf.org.uk/what-we-do/valuing-nature#:~:text=Our%20forests%2C%20rivers%2C%20oceans%20and,our%20health%2C%20happiness%20and%20prosperity." TargetMode="External"/><Relationship Id="rId4" Type="http://schemas.openxmlformats.org/officeDocument/2006/relationships/hyperlink" Target="https://www.mentalhealth.org.uk/our-work/research/nature-how-connecting-nature-benefits-our-mental-health" TargetMode="External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newzealand.com/nz/destinations/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 txBox="1"/>
          <p:nvPr/>
        </p:nvSpPr>
        <p:spPr>
          <a:xfrm>
            <a:off x="3162950" y="315275"/>
            <a:ext cx="4079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Importance of </a:t>
            </a:r>
            <a:r>
              <a:rPr lang="en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 taiao to Maori well-being.</a:t>
            </a:r>
            <a:endParaRPr sz="3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Lesson 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9" name="Google Shape;1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0250"/>
            <a:ext cx="2655825" cy="300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0625" y="2499575"/>
            <a:ext cx="2852901" cy="24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5926" y="2499575"/>
            <a:ext cx="3025674" cy="245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Program</a:t>
            </a:r>
            <a:endParaRPr/>
          </a:p>
        </p:txBody>
      </p:sp>
      <p:sp>
        <p:nvSpPr>
          <p:cNvPr id="157" name="Google Shape;157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Watch the following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video</a:t>
            </a:r>
            <a:r>
              <a:rPr lang="en"/>
              <a:t> about a summer program set to help protect the region.</a:t>
            </a:r>
            <a:endParaRPr/>
          </a:p>
        </p:txBody>
      </p:sp>
      <p:pic>
        <p:nvPicPr>
          <p:cNvPr id="158" name="Google Shape;1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1525" y="1311300"/>
            <a:ext cx="4000499" cy="24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Everyone should be able to complete the MILD task, if you finish it you can do the MEDIUM task and if that’s done you can do the SPICY task.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Flipgrid Video For Tasks</a:t>
            </a:r>
            <a:endParaRPr/>
          </a:p>
        </p:txBody>
      </p:sp>
      <p:sp>
        <p:nvSpPr>
          <p:cNvPr id="169" name="Google Shape;169;p3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video using </a:t>
            </a:r>
            <a:r>
              <a:rPr lang="en" u="sng">
                <a:solidFill>
                  <a:schemeClr val="hlink"/>
                </a:solidFill>
                <a:hlinkClick r:id="rId3"/>
              </a:rPr>
              <a:t>Flipgrid</a:t>
            </a:r>
            <a:r>
              <a:rPr lang="en"/>
              <a:t> to record the tasks that you did to help the others.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/>
          <p:nvPr>
            <p:ph idx="1" type="body"/>
          </p:nvPr>
        </p:nvSpPr>
        <p:spPr>
          <a:xfrm>
            <a:off x="755651" y="777763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The Maori people had a strong physical and spiritual connection to Te Taiao</a:t>
            </a:r>
            <a:r>
              <a:rPr lang="en"/>
              <a:t>.</a:t>
            </a:r>
            <a:endParaRPr/>
          </a:p>
        </p:txBody>
      </p:sp>
      <p:sp>
        <p:nvSpPr>
          <p:cNvPr id="176" name="Google Shape;176;p34"/>
          <p:cNvSpPr/>
          <p:nvPr>
            <p:ph idx="2" type="body"/>
          </p:nvPr>
        </p:nvSpPr>
        <p:spPr>
          <a:xfrm>
            <a:off x="755651" y="2584217"/>
            <a:ext cx="7632600" cy="110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252000" lIns="252000" spcFirstLastPara="1" rIns="252000" wrap="square" tIns="252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"/>
              <a:t>Everything within nature is important to the Maori people.</a:t>
            </a:r>
            <a:endParaRPr/>
          </a:p>
        </p:txBody>
      </p:sp>
      <p:sp>
        <p:nvSpPr>
          <p:cNvPr id="177" name="Google Shape;177;p34"/>
          <p:cNvSpPr/>
          <p:nvPr>
            <p:ph idx="3" type="body"/>
          </p:nvPr>
        </p:nvSpPr>
        <p:spPr>
          <a:xfrm>
            <a:off x="755650" y="384572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1</a:t>
            </a:r>
            <a:endParaRPr/>
          </a:p>
        </p:txBody>
      </p:sp>
      <p:sp>
        <p:nvSpPr>
          <p:cNvPr id="178" name="Google Shape;178;p34"/>
          <p:cNvSpPr/>
          <p:nvPr>
            <p:ph idx="4" type="body"/>
          </p:nvPr>
        </p:nvSpPr>
        <p:spPr>
          <a:xfrm>
            <a:off x="755649" y="2197826"/>
            <a:ext cx="7632600" cy="37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0" lIns="0" spcFirstLastPara="1" rIns="0" wrap="square" tIns="2520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"/>
              <a:t>Summarised Point 2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/>
        </p:nvSpPr>
        <p:spPr>
          <a:xfrm>
            <a:off x="0" y="0"/>
            <a:ext cx="300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Aspects Of Nature</a:t>
            </a:r>
            <a:endParaRPr b="1"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 Taiao (or the natural world in English) was very important to the Maori.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 had a strong connection to it physically and spiritually and felt they had to protect it.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TASK 1 (MILD)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Choose 3 aspects of nature (right) which you think are the most important to you.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35" title="Soil Texture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400" y="152400"/>
            <a:ext cx="1246776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3455850" y="768550"/>
            <a:ext cx="6603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Soil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6" name="Google Shape;186;p35" title="File:Top of Atmosphere.jpg - Wikiped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1246774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5"/>
          <p:cNvSpPr txBox="1"/>
          <p:nvPr/>
        </p:nvSpPr>
        <p:spPr>
          <a:xfrm>
            <a:off x="4478388" y="768550"/>
            <a:ext cx="1434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Atmosphere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8" name="Google Shape;188;p35" title="Late Afternoon Sun | The sun, just before sunset this evenin… | Flick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1600" y="152400"/>
            <a:ext cx="1246776" cy="7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/>
          <p:nvPr/>
        </p:nvSpPr>
        <p:spPr>
          <a:xfrm>
            <a:off x="6274650" y="768550"/>
            <a:ext cx="6603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Sun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0" name="Google Shape;190;p35" title="Water Texture | water texture | Heath Alseike | Flick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8200" y="152400"/>
            <a:ext cx="1246774" cy="7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/>
        </p:nvSpPr>
        <p:spPr>
          <a:xfrm>
            <a:off x="7682687" y="768550"/>
            <a:ext cx="817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Water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2" name="Google Shape;192;p35" title="File:African Animals (cropped).jpg - Wikimedia Common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2400" y="1157450"/>
            <a:ext cx="1246774" cy="73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/>
          <p:nvPr/>
        </p:nvSpPr>
        <p:spPr>
          <a:xfrm>
            <a:off x="3251650" y="1788050"/>
            <a:ext cx="1024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Animals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35"/>
          <p:cNvSpPr txBox="1"/>
          <p:nvPr/>
        </p:nvSpPr>
        <p:spPr>
          <a:xfrm>
            <a:off x="4707575" y="1788050"/>
            <a:ext cx="1111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Forests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5" name="Google Shape;195;p35" title="Mountains - Lake Clark National Park &amp; Preserve (U.S. National ...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91600" y="1159075"/>
            <a:ext cx="1246776" cy="7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5"/>
          <p:cNvSpPr txBox="1"/>
          <p:nvPr/>
        </p:nvSpPr>
        <p:spPr>
          <a:xfrm>
            <a:off x="5971175" y="1788050"/>
            <a:ext cx="1434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Mountains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7" name="Google Shape;197;p35" title="The Moon from my balcony | The moon shot from my balchony in… | Flickr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68200" y="1159075"/>
            <a:ext cx="1246774" cy="7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>
            <a:off x="7682687" y="1788050"/>
            <a:ext cx="817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9" name="Google Shape;199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52400" y="2162500"/>
            <a:ext cx="1246775" cy="6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/>
          <p:nvPr/>
        </p:nvSpPr>
        <p:spPr>
          <a:xfrm>
            <a:off x="3386950" y="2718850"/>
            <a:ext cx="754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Wind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1" name="Google Shape;201;p35" title="Fire Images | Free HD Backgrounds, PNGs, Vectors &amp; Templates ...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51575" y="2162500"/>
            <a:ext cx="1267200" cy="64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5"/>
          <p:cNvSpPr txBox="1"/>
          <p:nvPr/>
        </p:nvSpPr>
        <p:spPr>
          <a:xfrm>
            <a:off x="4867175" y="2718850"/>
            <a:ext cx="754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Fire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3" name="Google Shape;203;p35" title="Dark Background Images | Free Photos, PNG Stickers, Wallpapers ...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71175" y="2165750"/>
            <a:ext cx="1267200" cy="64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6227675" y="2718850"/>
            <a:ext cx="754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Dark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81025" y="2165750"/>
            <a:ext cx="1246775" cy="6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/>
        </p:nvSpPr>
        <p:spPr>
          <a:xfrm>
            <a:off x="7695525" y="2718850"/>
            <a:ext cx="817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Light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7" name="Google Shape;207;p35" title="Lightning kills, stay safe &gt; Goodfellow Air Force Base &gt; Display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52400" y="3157025"/>
            <a:ext cx="1246775" cy="6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5"/>
          <p:cNvSpPr txBox="1"/>
          <p:nvPr/>
        </p:nvSpPr>
        <p:spPr>
          <a:xfrm>
            <a:off x="3152388" y="3689075"/>
            <a:ext cx="14340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Lightning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51575" y="3172425"/>
            <a:ext cx="1267200" cy="64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/>
          <p:nvPr/>
        </p:nvSpPr>
        <p:spPr>
          <a:xfrm>
            <a:off x="4586400" y="3689075"/>
            <a:ext cx="1111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Thunder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1" name="Google Shape;211;p35" title="Why is the Ice Blue? In Glacier Bay (U.S. National Park Service)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71175" y="3172425"/>
            <a:ext cx="1267200" cy="6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5"/>
          <p:cNvSpPr txBox="1"/>
          <p:nvPr/>
        </p:nvSpPr>
        <p:spPr>
          <a:xfrm>
            <a:off x="6311075" y="3689075"/>
            <a:ext cx="754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Ice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481025" y="3157025"/>
            <a:ext cx="1246776" cy="6457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 txBox="1"/>
          <p:nvPr/>
        </p:nvSpPr>
        <p:spPr>
          <a:xfrm>
            <a:off x="7678750" y="3649650"/>
            <a:ext cx="1111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Crop</a:t>
            </a:r>
            <a:r>
              <a:rPr lang="en" sz="1800">
                <a:solidFill>
                  <a:schemeClr val="dk2"/>
                </a:solidFill>
              </a:rPr>
              <a:t>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5" name="Google Shape;215;p35" title="Managing Resilient Forests. A Regional Initiative (U.S. National ...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572000" y="1159075"/>
            <a:ext cx="1246774" cy="7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551575" y="4113500"/>
            <a:ext cx="1267200" cy="645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4776287" y="4659300"/>
            <a:ext cx="8178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Land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8" name="Google Shape;218;p35" title="Rocks and Minerals - Organ Pipe Cactus National Monument (U.S. ...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971175" y="4113500"/>
            <a:ext cx="1267200" cy="64572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5"/>
          <p:cNvSpPr txBox="1"/>
          <p:nvPr/>
        </p:nvSpPr>
        <p:spPr>
          <a:xfrm>
            <a:off x="6148550" y="4659300"/>
            <a:ext cx="865200" cy="1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Rocks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(MEDIUM)</a:t>
            </a:r>
            <a:endParaRPr/>
          </a:p>
        </p:txBody>
      </p:sp>
      <p:sp>
        <p:nvSpPr>
          <p:cNvPr id="225" name="Google Shape;225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this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link</a:t>
            </a:r>
            <a:r>
              <a:rPr lang="en" sz="1800"/>
              <a:t> and this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site</a:t>
            </a:r>
            <a:r>
              <a:rPr lang="en" sz="1800"/>
              <a:t> to write about why the 3 aspects of nature you chose are the most important to you.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Also, draw how those aspects of nature show their importance to you.</a:t>
            </a:r>
            <a:endParaRPr sz="1800"/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475" y="1389600"/>
            <a:ext cx="3872400" cy="241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(SPICY)</a:t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Look at this 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website</a:t>
            </a:r>
            <a:r>
              <a:rPr lang="en" sz="1800"/>
              <a:t> and choose a place within New Zealand.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Then list which aspects of nature you see there.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Afterwards, write about how Maori would view it as essential to the natural world.</a:t>
            </a:r>
            <a:endParaRPr sz="1800"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1311300"/>
            <a:ext cx="4168001" cy="26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 Layouts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