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5"/>
    <p:sldMasterId id="214748366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5143500" cx="9144000"/>
  <p:notesSz cx="6858000" cy="9144000"/>
  <p:embeddedFontLst>
    <p:embeddedFont>
      <p:font typeface="Raleway"/>
      <p:regular r:id="rId21"/>
      <p:bold r:id="rId22"/>
      <p:italic r:id="rId23"/>
      <p:boldItalic r:id="rId24"/>
    </p:embeddedFont>
    <p:embeddedFont>
      <p:font typeface="La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33AEED9-0FF6-4E55-94C2-B254BBD00F0F}">
  <a:tblStyle styleId="{533AEED9-0FF6-4E55-94C2-B254BBD00F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font" Target="fonts/Raleway-bold.fntdata"/><Relationship Id="rId21" Type="http://schemas.openxmlformats.org/officeDocument/2006/relationships/font" Target="fonts/Raleway-regular.fntdata"/><Relationship Id="rId24" Type="http://schemas.openxmlformats.org/officeDocument/2006/relationships/font" Target="fonts/Raleway-boldItalic.fntdata"/><Relationship Id="rId23" Type="http://schemas.openxmlformats.org/officeDocument/2006/relationships/font" Target="fonts/Raleway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73ad7a949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73ad7a949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73ad7a949e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73ad7a949e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73ad7a949e_0_7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73ad7a949e_0_7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73ad7a949e_0_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73ad7a949e_0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73ad7a949e_0_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73ad7a949e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73ad7a949e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73ad7a949e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73ad7a949e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73ad7a949e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73ad7a949e_0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g273ad7a949e_0_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g273ad7a949e_0_2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73ad7a949e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73ad7a949e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73ad7a949e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73ad7a949e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73ad7a949e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73ad7a949e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73ad7a949e_0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73ad7a949e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73ad7a949e_0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73ad7a949e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hyperlink" Target="https://www.twinkl.co.uk/" TargetMode="Externa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>
            <a:hlinkClick r:id="rId3"/>
          </p:cNvPr>
          <p:cNvSpPr/>
          <p:nvPr/>
        </p:nvSpPr>
        <p:spPr>
          <a:xfrm>
            <a:off x="4137660" y="2364366"/>
            <a:ext cx="8688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/>
          <p:nvPr/>
        </p:nvSpPr>
        <p:spPr>
          <a:xfrm>
            <a:off x="457198" y="328613"/>
            <a:ext cx="8220000" cy="4468500"/>
          </a:xfrm>
          <a:prstGeom prst="rect">
            <a:avLst/>
          </a:prstGeom>
          <a:solidFill>
            <a:schemeClr val="lt1"/>
          </a:solidFill>
          <a:ln cap="rnd" cmpd="sng" w="25400">
            <a:solidFill>
              <a:srgbClr val="DE1E5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5"/>
          <p:cNvSpPr txBox="1"/>
          <p:nvPr>
            <p:ph type="title"/>
          </p:nvPr>
        </p:nvSpPr>
        <p:spPr>
          <a:xfrm>
            <a:off x="457198" y="328613"/>
            <a:ext cx="8220000" cy="745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ims Slide">
  <p:cSld name="Aims Slid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503239" y="2197826"/>
            <a:ext cx="8137500" cy="2561100"/>
          </a:xfrm>
          <a:prstGeom prst="roundRect">
            <a:avLst>
              <a:gd fmla="val 6409" name="adj"/>
            </a:avLst>
          </a:prstGeom>
          <a:solidFill>
            <a:srgbClr val="FFF9E7"/>
          </a:solidFill>
          <a:ln cap="rnd" cmpd="sng" w="25400">
            <a:solidFill>
              <a:srgbClr val="FEFBD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6"/>
          <p:cNvSpPr/>
          <p:nvPr/>
        </p:nvSpPr>
        <p:spPr>
          <a:xfrm>
            <a:off x="503239" y="384572"/>
            <a:ext cx="8137500" cy="1644900"/>
          </a:xfrm>
          <a:prstGeom prst="roundRect">
            <a:avLst>
              <a:gd fmla="val 6409" name="adj"/>
            </a:avLst>
          </a:prstGeom>
          <a:solidFill>
            <a:srgbClr val="FFF9E7"/>
          </a:solidFill>
          <a:ln cap="rnd" cmpd="sng" w="25400">
            <a:solidFill>
              <a:srgbClr val="FEFBD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6"/>
          <p:cNvSpPr/>
          <p:nvPr>
            <p:ph idx="1" type="body"/>
          </p:nvPr>
        </p:nvSpPr>
        <p:spPr>
          <a:xfrm>
            <a:off x="755651" y="777763"/>
            <a:ext cx="7632600" cy="11019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6"/>
          <p:cNvSpPr/>
          <p:nvPr>
            <p:ph idx="2" type="body"/>
          </p:nvPr>
        </p:nvSpPr>
        <p:spPr>
          <a:xfrm>
            <a:off x="755651" y="2584217"/>
            <a:ext cx="7632600" cy="11019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6"/>
          <p:cNvSpPr/>
          <p:nvPr>
            <p:ph idx="3" type="body"/>
          </p:nvPr>
        </p:nvSpPr>
        <p:spPr>
          <a:xfrm>
            <a:off x="755650" y="384572"/>
            <a:ext cx="7632600" cy="3774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3600"/>
              <a:buNone/>
              <a:defRPr b="1" sz="36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6"/>
          <p:cNvSpPr/>
          <p:nvPr>
            <p:ph idx="4" type="body"/>
          </p:nvPr>
        </p:nvSpPr>
        <p:spPr>
          <a:xfrm>
            <a:off x="755649" y="2197826"/>
            <a:ext cx="7632600" cy="3774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3600"/>
              <a:buNone/>
              <a:defRPr b="1" sz="36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80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>
            <a:hlinkClick r:id="rId3"/>
          </p:cNvPr>
          <p:cNvSpPr/>
          <p:nvPr/>
        </p:nvSpPr>
        <p:spPr>
          <a:xfrm>
            <a:off x="4137660" y="2364366"/>
            <a:ext cx="8688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/>
          <p:nvPr>
            <p:ph type="title"/>
          </p:nvPr>
        </p:nvSpPr>
        <p:spPr>
          <a:xfrm>
            <a:off x="489745" y="521494"/>
            <a:ext cx="8164500" cy="863100"/>
          </a:xfrm>
          <a:prstGeom prst="roundRect">
            <a:avLst>
              <a:gd fmla="val 9641" name="adj"/>
            </a:avLst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3"/>
          <p:cNvSpPr/>
          <p:nvPr>
            <p:ph idx="1" type="body"/>
          </p:nvPr>
        </p:nvSpPr>
        <p:spPr>
          <a:xfrm>
            <a:off x="489745" y="1468040"/>
            <a:ext cx="8164500" cy="32907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7" Type="http://schemas.openxmlformats.org/officeDocument/2006/relationships/image" Target="../media/image21.png"/><Relationship Id="rId8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spiritanimal.info/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youtube.com/watch?v=e5nse4RH2rw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22.png"/><Relationship Id="rId5" Type="http://schemas.openxmlformats.org/officeDocument/2006/relationships/image" Target="../media/image15.png"/><Relationship Id="rId6" Type="http://schemas.openxmlformats.org/officeDocument/2006/relationships/image" Target="../media/image19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 Connections Slideshow 1</a:t>
            </a:r>
            <a:endParaRPr/>
          </a:p>
        </p:txBody>
      </p:sp>
      <p:sp>
        <p:nvSpPr>
          <p:cNvPr id="90" name="Google Shape;90;p18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L.I: We are </a:t>
            </a:r>
            <a:r>
              <a:rPr lang="en" sz="1400">
                <a:solidFill>
                  <a:srgbClr val="1C1C1C"/>
                </a:solidFill>
                <a:latin typeface="Trebuchet MS"/>
                <a:ea typeface="Trebuchet MS"/>
                <a:cs typeface="Trebuchet MS"/>
                <a:sym typeface="Trebuchet MS"/>
              </a:rPr>
              <a:t>EXPLORING</a:t>
            </a:r>
            <a:r>
              <a:rPr lang="en"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relationships by </a:t>
            </a:r>
            <a:r>
              <a:rPr lang="en" sz="1400">
                <a:solidFill>
                  <a:srgbClr val="1C1C1C"/>
                </a:solidFill>
                <a:latin typeface="Trebuchet MS"/>
                <a:ea typeface="Trebuchet MS"/>
                <a:cs typeface="Trebuchet MS"/>
                <a:sym typeface="Trebuchet MS"/>
              </a:rPr>
              <a:t>discovering</a:t>
            </a:r>
            <a:r>
              <a:rPr i="1" lang="en" sz="1400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the various connections and uses people and communities have to animals.</a:t>
            </a:r>
            <a:endParaRPr sz="1400"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525" y="676550"/>
            <a:ext cx="2102050" cy="37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" name="Google Shape;156;p27"/>
          <p:cNvGraphicFramePr/>
          <p:nvPr/>
        </p:nvGraphicFramePr>
        <p:xfrm>
          <a:off x="75550" y="88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{533AEED9-0FF6-4E55-94C2-B254BBD00F0F}</a:tableStyleId>
              </a:tblPr>
              <a:tblGrid>
                <a:gridCol w="2107525"/>
                <a:gridCol w="382850"/>
                <a:gridCol w="21965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/>
                        <a:t>+</a:t>
                      </a:r>
                      <a:endParaRPr b="1" sz="3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/>
                        <a:t>Encourages to adjust to changes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solidFill>
                            <a:srgbClr val="000000"/>
                          </a:solidFill>
                        </a:rPr>
                        <a:t>+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/>
                        <a:t>Embodies the Fire element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solidFill>
                            <a:srgbClr val="000000"/>
                          </a:solidFill>
                        </a:rPr>
                        <a:t>+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Means removal of something in life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solidFill>
                            <a:srgbClr val="000000"/>
                          </a:solidFill>
                        </a:rPr>
                        <a:t>+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Shows awareness &amp; perception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solidFill>
                            <a:srgbClr val="000000"/>
                          </a:solidFill>
                        </a:rPr>
                        <a:t>+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Shows appreciation of your blessings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solidFill>
                            <a:srgbClr val="000000"/>
                          </a:solidFill>
                        </a:rPr>
                        <a:t>+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Encourages us to choose what to do</a:t>
                      </a:r>
                      <a:endParaRPr sz="18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57" name="Google Shape;157;p27"/>
          <p:cNvSpPr txBox="1"/>
          <p:nvPr/>
        </p:nvSpPr>
        <p:spPr>
          <a:xfrm>
            <a:off x="4822925" y="1778225"/>
            <a:ext cx="39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600">
                <a:solidFill>
                  <a:srgbClr val="000000"/>
                </a:solidFill>
              </a:rPr>
              <a:t>=</a:t>
            </a:r>
            <a:endParaRPr/>
          </a:p>
        </p:txBody>
      </p:sp>
      <p:sp>
        <p:nvSpPr>
          <p:cNvPr id="158" name="Google Shape;158;p27"/>
          <p:cNvSpPr txBox="1"/>
          <p:nvPr/>
        </p:nvSpPr>
        <p:spPr>
          <a:xfrm>
            <a:off x="5219875" y="1889825"/>
            <a:ext cx="1914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9" name="Google Shape;159;p27"/>
          <p:cNvSpPr txBox="1"/>
          <p:nvPr/>
        </p:nvSpPr>
        <p:spPr>
          <a:xfrm>
            <a:off x="4822925" y="995625"/>
            <a:ext cx="39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600">
                <a:solidFill>
                  <a:srgbClr val="000000"/>
                </a:solidFill>
              </a:rPr>
              <a:t>=</a:t>
            </a:r>
            <a:endParaRPr/>
          </a:p>
        </p:txBody>
      </p:sp>
      <p:sp>
        <p:nvSpPr>
          <p:cNvPr id="160" name="Google Shape;160;p27"/>
          <p:cNvSpPr txBox="1"/>
          <p:nvPr/>
        </p:nvSpPr>
        <p:spPr>
          <a:xfrm>
            <a:off x="5280250" y="1107225"/>
            <a:ext cx="172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61" name="Google Shape;161;p27"/>
          <p:cNvSpPr txBox="1"/>
          <p:nvPr/>
        </p:nvSpPr>
        <p:spPr>
          <a:xfrm>
            <a:off x="5280250" y="282450"/>
            <a:ext cx="1914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62" name="Google Shape;162;p27"/>
          <p:cNvSpPr txBox="1"/>
          <p:nvPr/>
        </p:nvSpPr>
        <p:spPr>
          <a:xfrm>
            <a:off x="4822925" y="93675"/>
            <a:ext cx="39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600">
                <a:solidFill>
                  <a:srgbClr val="000000"/>
                </a:solidFill>
              </a:rPr>
              <a:t>=</a:t>
            </a:r>
            <a:endParaRPr/>
          </a:p>
        </p:txBody>
      </p:sp>
      <p:sp>
        <p:nvSpPr>
          <p:cNvPr id="163" name="Google Shape;163;p27"/>
          <p:cNvSpPr txBox="1"/>
          <p:nvPr/>
        </p:nvSpPr>
        <p:spPr>
          <a:xfrm>
            <a:off x="4822925" y="2596450"/>
            <a:ext cx="39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600">
                <a:solidFill>
                  <a:srgbClr val="000000"/>
                </a:solidFill>
              </a:rPr>
              <a:t>=</a:t>
            </a:r>
            <a:endParaRPr/>
          </a:p>
        </p:txBody>
      </p:sp>
      <p:sp>
        <p:nvSpPr>
          <p:cNvPr id="164" name="Google Shape;164;p27"/>
          <p:cNvSpPr txBox="1"/>
          <p:nvPr/>
        </p:nvSpPr>
        <p:spPr>
          <a:xfrm>
            <a:off x="5280250" y="2594200"/>
            <a:ext cx="1914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65" name="Google Shape;165;p27"/>
          <p:cNvSpPr txBox="1"/>
          <p:nvPr/>
        </p:nvSpPr>
        <p:spPr>
          <a:xfrm>
            <a:off x="4822925" y="3462775"/>
            <a:ext cx="39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600">
                <a:solidFill>
                  <a:srgbClr val="000000"/>
                </a:solidFill>
              </a:rPr>
              <a:t>=</a:t>
            </a:r>
            <a:endParaRPr/>
          </a:p>
        </p:txBody>
      </p:sp>
      <p:sp>
        <p:nvSpPr>
          <p:cNvPr id="166" name="Google Shape;166;p27"/>
          <p:cNvSpPr txBox="1"/>
          <p:nvPr/>
        </p:nvSpPr>
        <p:spPr>
          <a:xfrm>
            <a:off x="5280250" y="3493275"/>
            <a:ext cx="172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67" name="Google Shape;167;p27"/>
          <p:cNvSpPr txBox="1"/>
          <p:nvPr/>
        </p:nvSpPr>
        <p:spPr>
          <a:xfrm>
            <a:off x="4822925" y="4246950"/>
            <a:ext cx="39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600">
                <a:solidFill>
                  <a:srgbClr val="000000"/>
                </a:solidFill>
              </a:rPr>
              <a:t>=</a:t>
            </a:r>
            <a:endParaRPr/>
          </a:p>
        </p:txBody>
      </p:sp>
      <p:sp>
        <p:nvSpPr>
          <p:cNvPr id="168" name="Google Shape;168;p27"/>
          <p:cNvSpPr txBox="1"/>
          <p:nvPr/>
        </p:nvSpPr>
        <p:spPr>
          <a:xfrm>
            <a:off x="5280250" y="4275875"/>
            <a:ext cx="172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0674" y="125663"/>
            <a:ext cx="1675100" cy="6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0675" y="4278950"/>
            <a:ext cx="1675100" cy="67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0675" y="3462775"/>
            <a:ext cx="1675101" cy="67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0675" y="2646600"/>
            <a:ext cx="1675102" cy="67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0676" y="1830425"/>
            <a:ext cx="1675100" cy="67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50675" y="995625"/>
            <a:ext cx="1675100" cy="67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/>
          <p:nvPr/>
        </p:nvSpPr>
        <p:spPr>
          <a:xfrm>
            <a:off x="5280250" y="116775"/>
            <a:ext cx="1914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eans you should remove yourself from people who take advantage of your generosity</a:t>
            </a:r>
            <a:endParaRPr sz="1000"/>
          </a:p>
        </p:txBody>
      </p:sp>
      <p:sp>
        <p:nvSpPr>
          <p:cNvPr id="176" name="Google Shape;176;p27"/>
          <p:cNvSpPr txBox="1"/>
          <p:nvPr/>
        </p:nvSpPr>
        <p:spPr>
          <a:xfrm>
            <a:off x="5280250" y="1091788"/>
            <a:ext cx="16752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eans you need to supervise and assist others</a:t>
            </a:r>
            <a:endParaRPr sz="1000"/>
          </a:p>
        </p:txBody>
      </p:sp>
      <p:sp>
        <p:nvSpPr>
          <p:cNvPr id="177" name="Google Shape;177;p27"/>
          <p:cNvSpPr txBox="1"/>
          <p:nvPr/>
        </p:nvSpPr>
        <p:spPr>
          <a:xfrm>
            <a:off x="5283775" y="1893525"/>
            <a:ext cx="1545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ssociated with rebirth and purification</a:t>
            </a:r>
            <a:endParaRPr sz="1000"/>
          </a:p>
        </p:txBody>
      </p:sp>
      <p:sp>
        <p:nvSpPr>
          <p:cNvPr id="178" name="Google Shape;178;p27"/>
          <p:cNvSpPr txBox="1"/>
          <p:nvPr/>
        </p:nvSpPr>
        <p:spPr>
          <a:xfrm>
            <a:off x="5280250" y="2633800"/>
            <a:ext cx="1914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n" sz="1000">
                <a:solidFill>
                  <a:schemeClr val="dk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he rabbit spirit animal is quick to recognize moments that can get you closer to your goals</a:t>
            </a:r>
            <a:endParaRPr sz="1000"/>
          </a:p>
        </p:txBody>
      </p:sp>
      <p:sp>
        <p:nvSpPr>
          <p:cNvPr id="179" name="Google Shape;179;p27"/>
          <p:cNvSpPr txBox="1"/>
          <p:nvPr/>
        </p:nvSpPr>
        <p:spPr>
          <a:xfrm>
            <a:off x="5280250" y="3454838"/>
            <a:ext cx="1914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ids you to concentrate less on materialistic possessions that won’t provide lasting pleasure</a:t>
            </a:r>
            <a:endParaRPr sz="1000"/>
          </a:p>
        </p:txBody>
      </p:sp>
      <p:sp>
        <p:nvSpPr>
          <p:cNvPr id="180" name="Google Shape;180;p27"/>
          <p:cNvSpPr txBox="1"/>
          <p:nvPr/>
        </p:nvSpPr>
        <p:spPr>
          <a:xfrm>
            <a:off x="5280250" y="4352800"/>
            <a:ext cx="18537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oaxes us to be independent and purposeful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812200" y="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2 (Medium)</a:t>
            </a:r>
            <a:endParaRPr/>
          </a:p>
        </p:txBody>
      </p:sp>
      <p:sp>
        <p:nvSpPr>
          <p:cNvPr id="186" name="Google Shape;186;p28"/>
          <p:cNvSpPr txBox="1"/>
          <p:nvPr>
            <p:ph idx="1" type="body"/>
          </p:nvPr>
        </p:nvSpPr>
        <p:spPr>
          <a:xfrm>
            <a:off x="226625" y="972325"/>
            <a:ext cx="4522800" cy="33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Choose a spirit animal from this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link</a:t>
            </a:r>
            <a:r>
              <a:rPr lang="en" sz="1800"/>
              <a:t> which best matches you and your personality/lifestyle.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Then write about how you feel connected to it; physically, emotionally, spiritually, and so on like the template on the next slide.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800"/>
              <a:t>Also, draw a picture of the animal in your global studies book to </a:t>
            </a:r>
            <a:r>
              <a:rPr b="1" lang="en" sz="1800" u="sng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AT LEAST A YEAR SEVEN STANDARD.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87" name="Google Shape;18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2025" y="1162700"/>
            <a:ext cx="3241800" cy="286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" name="Google Shape;192;p29"/>
          <p:cNvGraphicFramePr/>
          <p:nvPr/>
        </p:nvGraphicFramePr>
        <p:xfrm>
          <a:off x="913075" y="128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{533AEED9-0FF6-4E55-94C2-B254BBD00F0F}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Name of spirit animal: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Description of spirit </a:t>
                      </a:r>
                      <a:r>
                        <a:rPr lang="en"/>
                        <a:t>animal/connection: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Drawing of spirit animal: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/>
          <p:nvPr>
            <p:ph type="title"/>
          </p:nvPr>
        </p:nvSpPr>
        <p:spPr>
          <a:xfrm>
            <a:off x="812200" y="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3 (Spicy)</a:t>
            </a:r>
            <a:endParaRPr/>
          </a:p>
        </p:txBody>
      </p:sp>
      <p:sp>
        <p:nvSpPr>
          <p:cNvPr id="198" name="Google Shape;198;p30"/>
          <p:cNvSpPr txBox="1"/>
          <p:nvPr>
            <p:ph idx="1" type="body"/>
          </p:nvPr>
        </p:nvSpPr>
        <p:spPr>
          <a:xfrm>
            <a:off x="226625" y="972325"/>
            <a:ext cx="4522800" cy="33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Today, we will be creating a story about animals.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As a class or in groups you will all write a story about animals you have a connection with.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Each person will have a minute to write a sentence of a story about an animal on paper.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Then you will pass that sheet of paper to the next person in your group and they will write the next sentence of the story.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It will end once everyone has written a sentence.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075" y="1202125"/>
            <a:ext cx="3448725" cy="271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 Spirits</a:t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Watch the following </a:t>
            </a:r>
            <a:r>
              <a:rPr lang="en" u="sng">
                <a:solidFill>
                  <a:schemeClr val="hlink"/>
                </a:solidFill>
                <a:hlinkClick r:id="rId3"/>
              </a:rPr>
              <a:t>video</a:t>
            </a:r>
            <a:r>
              <a:rPr lang="en"/>
              <a:t> about connecting with spirit animals.</a:t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4450" y="1229050"/>
            <a:ext cx="4562150" cy="26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solidFill>
                  <a:srgbClr val="7A91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Ruru Is A Powerful Figure In Maori Mythology And Tradition</a:t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115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rPr>
              <a:t>Being said to originate from the underworld, the morepork</a:t>
            </a:r>
            <a:r>
              <a:rPr lang="en" sz="115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rPr>
              <a:t> (ruru) is strongly associated with the spirit world in Māori mythology. For example, it is believed that if a morepork sits conspicuously nearby or enters a house there will be a death in the family and in times gone by these strong beliefs led to some Taranaki Māori eating morepork, believing that it would prolong their lives.</a:t>
            </a:r>
            <a:endParaRPr sz="1150">
              <a:solidFill>
                <a:srgbClr val="5151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115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rPr>
              <a:t>The ancestral spirit of a family group can take the form of a ruru</a:t>
            </a:r>
            <a:r>
              <a:rPr lang="en" sz="115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rPr>
              <a:t> in some Māori tradition. This spirit is known as Hine-ruru, the 'owl woman'. It is believed that these owl spirits can act as kaitiaki or guardians and have the power to protect, warn and advise.</a:t>
            </a:r>
            <a:endParaRPr sz="1150">
              <a:solidFill>
                <a:srgbClr val="5151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rPr>
              <a:t>While its high piercing </a:t>
            </a:r>
            <a:r>
              <a:rPr i="1" lang="en" sz="115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rPr>
              <a:t>‘quee’</a:t>
            </a:r>
            <a:r>
              <a:rPr lang="en" sz="115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rPr>
              <a:t> call spells bad news, its normal </a:t>
            </a:r>
            <a:r>
              <a:rPr i="1" lang="en" sz="115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rPr>
              <a:t>‘more-pork’</a:t>
            </a:r>
            <a:r>
              <a:rPr lang="en" sz="115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rPr>
              <a:t> call means that good news is on its way.</a:t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475" y="1369625"/>
            <a:ext cx="1714500" cy="250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/>
          <p:nvPr>
            <p:ph idx="1" type="body"/>
          </p:nvPr>
        </p:nvSpPr>
        <p:spPr>
          <a:xfrm>
            <a:off x="755651" y="777763"/>
            <a:ext cx="7632600" cy="110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"/>
              <a:t>Maori had very important connections to animals spiritually.</a:t>
            </a:r>
            <a:endParaRPr/>
          </a:p>
        </p:txBody>
      </p:sp>
      <p:sp>
        <p:nvSpPr>
          <p:cNvPr id="112" name="Google Shape;112;p21"/>
          <p:cNvSpPr/>
          <p:nvPr>
            <p:ph idx="2" type="body"/>
          </p:nvPr>
        </p:nvSpPr>
        <p:spPr>
          <a:xfrm>
            <a:off x="755651" y="2584217"/>
            <a:ext cx="7632600" cy="110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"/>
              <a:t>Animals can have essential relations with us in many ways.</a:t>
            </a:r>
            <a:endParaRPr/>
          </a:p>
        </p:txBody>
      </p:sp>
      <p:sp>
        <p:nvSpPr>
          <p:cNvPr id="113" name="Google Shape;113;p21"/>
          <p:cNvSpPr/>
          <p:nvPr>
            <p:ph idx="3" type="body"/>
          </p:nvPr>
        </p:nvSpPr>
        <p:spPr>
          <a:xfrm>
            <a:off x="755650" y="384572"/>
            <a:ext cx="7632600" cy="37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en"/>
              <a:t>Summarised Point 1</a:t>
            </a:r>
            <a:endParaRPr/>
          </a:p>
        </p:txBody>
      </p:sp>
      <p:sp>
        <p:nvSpPr>
          <p:cNvPr id="114" name="Google Shape;114;p21"/>
          <p:cNvSpPr/>
          <p:nvPr>
            <p:ph idx="4" type="body"/>
          </p:nvPr>
        </p:nvSpPr>
        <p:spPr>
          <a:xfrm>
            <a:off x="755649" y="2197826"/>
            <a:ext cx="7632600" cy="37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en"/>
              <a:t>Summarised Point 2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 (Mild A)</a:t>
            </a:r>
            <a:endParaRPr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On the next slide you will see a list of spirit animals which symbolise different values.</a:t>
            </a:r>
            <a:endParaRPr sz="16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Then on the next slide you will need to drag the pictures into the boxes alongside the correct names.</a:t>
            </a:r>
            <a:endParaRPr sz="1600"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3725" y="857250"/>
            <a:ext cx="437492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 Spirits Part 1</a:t>
            </a:r>
            <a:endParaRPr/>
          </a:p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WOLF</a:t>
            </a:r>
            <a:r>
              <a:rPr b="1" lang="en"/>
              <a:t>: </a:t>
            </a:r>
            <a:r>
              <a:rPr lang="en"/>
              <a:t>(Freedom)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ELEPHANT:</a:t>
            </a:r>
            <a:r>
              <a:rPr lang="en"/>
              <a:t> (Wisdom)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EAGLE:</a:t>
            </a:r>
            <a:r>
              <a:rPr lang="en"/>
              <a:t> (Vision)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BEAR:</a:t>
            </a:r>
            <a:r>
              <a:rPr lang="en"/>
              <a:t> (Courage)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LION:</a:t>
            </a:r>
            <a:r>
              <a:rPr lang="en"/>
              <a:t> (Power)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DEER:</a:t>
            </a:r>
            <a:r>
              <a:rPr lang="en"/>
              <a:t> (Gentleness)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" name="Google Shape;132;p24"/>
          <p:cNvGraphicFramePr/>
          <p:nvPr/>
        </p:nvGraphicFramePr>
        <p:xfrm>
          <a:off x="64050" y="102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{533AEED9-0FF6-4E55-94C2-B254BBD00F0F}</a:tableStyleId>
              </a:tblPr>
              <a:tblGrid>
                <a:gridCol w="2649625"/>
                <a:gridCol w="29636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Wolf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Elephant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Eagle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Bear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Lion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5500" y="1034600"/>
            <a:ext cx="1769025" cy="6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5500" y="1837325"/>
            <a:ext cx="1769027" cy="6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5500" y="3448675"/>
            <a:ext cx="1769025" cy="6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5499" y="2643000"/>
            <a:ext cx="1769024" cy="6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5500" y="177350"/>
            <a:ext cx="1769025" cy="6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25500" y="4254350"/>
            <a:ext cx="1769024" cy="67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2 (Mild B)</a:t>
            </a:r>
            <a:endParaRPr/>
          </a:p>
        </p:txBody>
      </p:sp>
      <p:sp>
        <p:nvSpPr>
          <p:cNvPr id="144" name="Google Shape;144;p25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On the next slide you will see a list of spirit animals which symbolise different values.</a:t>
            </a:r>
            <a:endParaRPr sz="16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Then on the next slide you will need to drag the pictures into the boxes alongside the correct names.</a:t>
            </a:r>
            <a:endParaRPr sz="1600"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3725" y="857250"/>
            <a:ext cx="437492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Animals Playing Important Parts 2</a:t>
            </a:r>
            <a:endParaRPr/>
          </a:p>
        </p:txBody>
      </p:sp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WOODPECKER: </a:t>
            </a:r>
            <a:r>
              <a:rPr lang="en"/>
              <a:t>(means you should remove yourself from people who take advantage of your generosity)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SNAKE</a:t>
            </a:r>
            <a:r>
              <a:rPr b="1" lang="en"/>
              <a:t>:</a:t>
            </a:r>
            <a:r>
              <a:rPr lang="en"/>
              <a:t> (means you need to supervise and assist others)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VULTURE:</a:t>
            </a:r>
            <a:r>
              <a:rPr lang="en"/>
              <a:t> (associated with rebirth and purification)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RABBIT</a:t>
            </a:r>
            <a:r>
              <a:rPr b="1" lang="en"/>
              <a:t>: </a:t>
            </a:r>
            <a:r>
              <a:rPr lang="en"/>
              <a:t>(</a:t>
            </a:r>
            <a:r>
              <a:rPr lang="en">
                <a:highlight>
                  <a:srgbClr val="FFFFFF"/>
                </a:highlight>
              </a:rPr>
              <a:t>the rabbit spirit animal is quick to recognize moments that can get you closer to your goals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TURKEY: </a:t>
            </a:r>
            <a:r>
              <a:rPr lang="en"/>
              <a:t>(bids you to concentrate less on materialistic possessions that won’t provide lasting pleasure)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TIGER: </a:t>
            </a:r>
            <a:r>
              <a:rPr lang="en"/>
              <a:t>(coaxes us to be independent and purposeful)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ide Layouts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