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</p:sldIdLst>
  <p:sldSz cy="5143500" cx="9144000"/>
  <p:notesSz cx="6858000" cy="9144000"/>
  <p:embeddedFontLst>
    <p:embeddedFont>
      <p:font typeface="Proxima Nova"/>
      <p:regular r:id="rId12"/>
      <p:bold r:id="rId13"/>
      <p:italic r:id="rId14"/>
      <p:boldItalic r:id="rId15"/>
    </p:embeddedFont>
    <p:embeddedFont>
      <p:font typeface="Mali"/>
      <p:regular r:id="rId16"/>
      <p:bold r:id="rId17"/>
      <p:italic r:id="rId18"/>
      <p:boldItalic r:id="rId19"/>
    </p:embeddedFont>
    <p:embeddedFont>
      <p:font typeface="Caveat Brush"/>
      <p:regular r:id="rId20"/>
    </p:embeddedFont>
    <p:embeddedFont>
      <p:font typeface="Alfa Slab One"/>
      <p:regular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5BA62A9-3FBA-48FD-A783-EC5AF0F714C9}">
  <a:tblStyle styleId="{25BA62A9-3FBA-48FD-A783-EC5AF0F714C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aveatBrush-regular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21" Type="http://schemas.openxmlformats.org/officeDocument/2006/relationships/font" Target="fonts/AlfaSlabOne-regular.fntdata"/><Relationship Id="rId13" Type="http://schemas.openxmlformats.org/officeDocument/2006/relationships/font" Target="fonts/ProximaNova-bold.fntdata"/><Relationship Id="rId12" Type="http://schemas.openxmlformats.org/officeDocument/2006/relationships/font" Target="fonts/ProximaNova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ProximaNova-boldItalic.fntdata"/><Relationship Id="rId14" Type="http://schemas.openxmlformats.org/officeDocument/2006/relationships/font" Target="fonts/ProximaNova-italic.fntdata"/><Relationship Id="rId17" Type="http://schemas.openxmlformats.org/officeDocument/2006/relationships/font" Target="fonts/Mali-bold.fntdata"/><Relationship Id="rId16" Type="http://schemas.openxmlformats.org/officeDocument/2006/relationships/font" Target="fonts/Mali-regular.fntdata"/><Relationship Id="rId5" Type="http://schemas.openxmlformats.org/officeDocument/2006/relationships/slideMaster" Target="slideMasters/slideMaster1.xml"/><Relationship Id="rId19" Type="http://schemas.openxmlformats.org/officeDocument/2006/relationships/font" Target="fonts/Mali-boldItalic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Mali-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05990c8ced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205990c8ced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05990c8ced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05990c8ced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05990c8ced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05990c8ced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05990c8ced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05990c8ced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4278300" y="2751163"/>
            <a:ext cx="587400" cy="0"/>
          </a:xfrm>
          <a:prstGeom prst="straightConnector1">
            <a:avLst/>
          </a:prstGeom>
          <a:noFill/>
          <a:ln cap="flat" cmpd="sng" w="762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595975"/>
            <a:ext cx="8520600" cy="195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167925"/>
            <a:ext cx="8520600" cy="198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0"/>
              <a:buNone/>
              <a:defRPr sz="110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2242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480550"/>
            <a:ext cx="8114400" cy="2445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800"/>
              <a:buNone/>
              <a:defRPr sz="6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6318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490875"/>
            <a:ext cx="2808000" cy="307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83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375599"/>
            <a:ext cx="4045200" cy="1551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981125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lfa Slab One"/>
              <a:buNone/>
              <a:defRPr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ame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Alfa Slab One"/>
              <a:buNone/>
              <a:defRPr sz="3000">
                <a:solidFill>
                  <a:schemeClr val="accent3"/>
                </a:solidFill>
                <a:latin typeface="Alfa Slab One"/>
                <a:ea typeface="Alfa Slab One"/>
                <a:cs typeface="Alfa Slab One"/>
                <a:sym typeface="Alfa Slab On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roxima Nova"/>
              <a:buChar char="●"/>
              <a:defRPr sz="1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●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○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roxima Nova"/>
              <a:buChar char="■"/>
              <a:defRPr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3.jpg"/><Relationship Id="rId5" Type="http://schemas.openxmlformats.org/officeDocument/2006/relationships/image" Target="../media/image7.jpg"/><Relationship Id="rId6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Relationship Id="rId4" Type="http://schemas.openxmlformats.org/officeDocument/2006/relationships/image" Target="../media/image1.png"/><Relationship Id="rId5" Type="http://schemas.openxmlformats.org/officeDocument/2006/relationships/image" Target="../media/image9.jpg"/><Relationship Id="rId6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407850" y="295500"/>
            <a:ext cx="8520600" cy="786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veat Brush"/>
                <a:ea typeface="Caveat Brush"/>
                <a:cs typeface="Caveat Brush"/>
                <a:sym typeface="Caveat Brush"/>
              </a:rPr>
              <a:t>Food Technology </a:t>
            </a:r>
            <a:endParaRPr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311700" y="3165823"/>
            <a:ext cx="8520600" cy="73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veat Brush"/>
                <a:ea typeface="Caveat Brush"/>
                <a:cs typeface="Caveat Brush"/>
                <a:sym typeface="Caveat Brush"/>
              </a:rPr>
              <a:t>Mrs. Roodt </a:t>
            </a:r>
            <a:endParaRPr>
              <a:latin typeface="Caveat Brush"/>
              <a:ea typeface="Caveat Brush"/>
              <a:cs typeface="Caveat Brush"/>
              <a:sym typeface="Caveat Brush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veat Brush"/>
                <a:ea typeface="Caveat Brush"/>
                <a:cs typeface="Caveat Brush"/>
                <a:sym typeface="Caveat Brush"/>
              </a:rPr>
              <a:t>Takutai/Coast </a:t>
            </a:r>
            <a:endParaRPr>
              <a:latin typeface="Caveat Brush"/>
              <a:ea typeface="Caveat Brush"/>
              <a:cs typeface="Caveat Brush"/>
              <a:sym typeface="Caveat Brush"/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0" y="1233875"/>
            <a:ext cx="3048000" cy="100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00">
                <a:latin typeface="Caveat Brush"/>
                <a:ea typeface="Caveat Brush"/>
                <a:cs typeface="Caveat Brush"/>
                <a:sym typeface="Caveat Brush"/>
              </a:rPr>
              <a:t>What is food technology? </a:t>
            </a:r>
            <a:endParaRPr sz="4000"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371800" y="15250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2100"/>
              <a:buFont typeface="Times New Roman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The use of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practical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 and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intellectual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 resources to develop food products </a:t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2100"/>
              <a:buFont typeface="Mali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Practical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hands on 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experiences</a:t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2100"/>
              <a:buFont typeface="Mali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Produce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quality 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food products</a:t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2100"/>
              <a:buFont typeface="Mali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Involving critical and creative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thinking</a:t>
            </a:r>
            <a:endParaRPr b="1"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2100"/>
              <a:buFont typeface="Mali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Develop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concepts 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and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prototypes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 to address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stakeholders’ needs.</a:t>
            </a:r>
            <a:endParaRPr b="1"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ts val="2100"/>
              <a:buFont typeface="Mali"/>
              <a:buChar char="●"/>
            </a:pP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Food technology vs hospitality </a:t>
            </a:r>
            <a:endParaRPr b="1"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7180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00">
                <a:latin typeface="Caveat Brush"/>
                <a:ea typeface="Caveat Brush"/>
                <a:cs typeface="Caveat Brush"/>
                <a:sym typeface="Caveat Brush"/>
              </a:rPr>
              <a:t>Year 9 Food Technology </a:t>
            </a:r>
            <a:endParaRPr sz="4000">
              <a:latin typeface="Caveat Brush"/>
              <a:ea typeface="Caveat Brush"/>
              <a:cs typeface="Caveat Brush"/>
              <a:sym typeface="Caveat Brush"/>
            </a:endParaRPr>
          </a:p>
        </p:txBody>
      </p:sp>
      <p:graphicFrame>
        <p:nvGraphicFramePr>
          <p:cNvPr id="70" name="Google Shape;70;p15"/>
          <p:cNvGraphicFramePr/>
          <p:nvPr/>
        </p:nvGraphicFramePr>
        <p:xfrm>
          <a:off x="688125" y="92648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{25BA62A9-3FBA-48FD-A783-EC5AF0F714C9}</a:tableStyleId>
              </a:tblPr>
              <a:tblGrid>
                <a:gridCol w="3619500"/>
                <a:gridCol w="3619500"/>
              </a:tblGrid>
              <a:tr h="1270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latin typeface="Mali"/>
                          <a:ea typeface="Mali"/>
                          <a:cs typeface="Mali"/>
                          <a:sym typeface="Mali"/>
                        </a:rPr>
                        <a:t>Term 1: </a:t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Rice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Assessment 1: Researched based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</a:tr>
              <a:tr h="869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latin typeface="Mali"/>
                          <a:ea typeface="Mali"/>
                          <a:cs typeface="Mali"/>
                          <a:sym typeface="Mali"/>
                        </a:rPr>
                        <a:t>Term 2: </a:t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Pancakes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</a:tr>
              <a:tr h="9788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latin typeface="Mali"/>
                          <a:ea typeface="Mali"/>
                          <a:cs typeface="Mali"/>
                          <a:sym typeface="Mali"/>
                        </a:rPr>
                        <a:t>Term 3: </a:t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Gourmet burgers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Assessment 2: Design brief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</a:tr>
              <a:tr h="869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latin typeface="Mali"/>
                          <a:ea typeface="Mali"/>
                          <a:cs typeface="Mali"/>
                          <a:sym typeface="Mali"/>
                        </a:rPr>
                        <a:t>Term 4: </a:t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Baking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0675" y="1040616"/>
            <a:ext cx="1168575" cy="104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50675" y="2253113"/>
            <a:ext cx="1588551" cy="81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12275" y="3134900"/>
            <a:ext cx="1588550" cy="1028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86128" y="4232148"/>
            <a:ext cx="1221497" cy="81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371800" y="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00">
                <a:latin typeface="Caveat Brush"/>
                <a:ea typeface="Caveat Brush"/>
                <a:cs typeface="Caveat Brush"/>
                <a:sym typeface="Caveat Brush"/>
              </a:rPr>
              <a:t>Year 10 Food Technology </a:t>
            </a:r>
            <a:endParaRPr sz="4000">
              <a:latin typeface="Caveat Brush"/>
              <a:ea typeface="Caveat Brush"/>
              <a:cs typeface="Caveat Brush"/>
              <a:sym typeface="Caveat Brush"/>
            </a:endParaRPr>
          </a:p>
        </p:txBody>
      </p:sp>
      <p:graphicFrame>
        <p:nvGraphicFramePr>
          <p:cNvPr id="80" name="Google Shape;80;p16"/>
          <p:cNvGraphicFramePr/>
          <p:nvPr/>
        </p:nvGraphicFramePr>
        <p:xfrm>
          <a:off x="688125" y="92648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{25BA62A9-3FBA-48FD-A783-EC5AF0F714C9}</a:tableStyleId>
              </a:tblPr>
              <a:tblGrid>
                <a:gridCol w="3619500"/>
                <a:gridCol w="3619500"/>
              </a:tblGrid>
              <a:tr h="1270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latin typeface="Mali"/>
                          <a:ea typeface="Mali"/>
                          <a:cs typeface="Mali"/>
                          <a:sym typeface="Mali"/>
                        </a:rPr>
                        <a:t>Term 1: </a:t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Kiwi Classics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Assessment 1: Outcome evaluation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</a:tr>
              <a:tr h="869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latin typeface="Mali"/>
                          <a:ea typeface="Mali"/>
                          <a:cs typeface="Mali"/>
                          <a:sym typeface="Mali"/>
                        </a:rPr>
                        <a:t>Term 2: </a:t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International Foods </a:t>
                      </a: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</a:tr>
              <a:tr h="9788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latin typeface="Mali"/>
                          <a:ea typeface="Mali"/>
                          <a:cs typeface="Mali"/>
                          <a:sym typeface="Mali"/>
                        </a:rPr>
                        <a:t>Term 3: </a:t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Pizzas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Assessment 2: Planning for Practice 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</a:tr>
              <a:tr h="869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>
                          <a:latin typeface="Mali"/>
                          <a:ea typeface="Mali"/>
                          <a:cs typeface="Mali"/>
                          <a:sym typeface="Mali"/>
                        </a:rPr>
                        <a:t>Term 4: </a:t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1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556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2000"/>
                        <a:buFont typeface="Mali"/>
                        <a:buChar char="●"/>
                      </a:pPr>
                      <a:r>
                        <a:rPr lang="en" sz="2000">
                          <a:latin typeface="Mali"/>
                          <a:ea typeface="Mali"/>
                          <a:cs typeface="Mali"/>
                          <a:sym typeface="Mali"/>
                        </a:rPr>
                        <a:t>Milkshakes/Ice cream</a:t>
                      </a:r>
                      <a:endParaRPr sz="2000">
                        <a:latin typeface="Mali"/>
                        <a:ea typeface="Mali"/>
                        <a:cs typeface="Mali"/>
                        <a:sym typeface="Mali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81" name="Google Shape;8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71322" y="1097725"/>
            <a:ext cx="1240300" cy="93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40925" y="1951600"/>
            <a:ext cx="1240301" cy="1240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25053" y="3240405"/>
            <a:ext cx="1240304" cy="82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76448" y="4247950"/>
            <a:ext cx="1088899" cy="726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000">
                <a:latin typeface="Caveat Brush"/>
                <a:ea typeface="Caveat Brush"/>
                <a:cs typeface="Caveat Brush"/>
                <a:sym typeface="Caveat Brush"/>
              </a:rPr>
              <a:t>Important: </a:t>
            </a:r>
            <a:r>
              <a:rPr lang="en" sz="4000">
                <a:latin typeface="Caveat Brush"/>
                <a:ea typeface="Caveat Brush"/>
                <a:cs typeface="Caveat Brush"/>
                <a:sym typeface="Caveat Brush"/>
              </a:rPr>
              <a:t> </a:t>
            </a:r>
            <a:endParaRPr sz="4000"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90" name="Google Shape;90;p17"/>
          <p:cNvSpPr txBox="1"/>
          <p:nvPr>
            <p:ph idx="1" type="body"/>
          </p:nvPr>
        </p:nvSpPr>
        <p:spPr>
          <a:xfrm>
            <a:off x="371800" y="15250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51948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ct val="100000"/>
              <a:buFont typeface="Times New Roman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1 x theory &amp; 1 x practical lesson per week </a:t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51948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ct val="100000"/>
              <a:buFont typeface="Mali"/>
              <a:buChar char="●"/>
            </a:pPr>
            <a:r>
              <a:rPr lang="en" sz="2100" u="sng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Practicals: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 Tuesdays for year 9s and 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Wednesdays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 for year 10s </a:t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51948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ct val="100000"/>
              <a:buFont typeface="Mali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Cooking groups (4 - 5 members per group) - take dietary requirements in consideration  </a:t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51948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ct val="100000"/>
              <a:buFont typeface="Mali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Stay up to date with 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theory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 work </a:t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-351948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E3E3E"/>
              </a:buClr>
              <a:buSzPct val="100000"/>
              <a:buFont typeface="Mali"/>
              <a:buChar char="●"/>
            </a:pP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All assessments are </a:t>
            </a:r>
            <a:r>
              <a:rPr b="1"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individual work (</a:t>
            </a:r>
            <a:r>
              <a:rPr lang="en" sz="2100">
                <a:solidFill>
                  <a:srgbClr val="3E3E3E"/>
                </a:solidFill>
                <a:highlight>
                  <a:srgbClr val="FFFFFF"/>
                </a:highlight>
                <a:latin typeface="Mali"/>
                <a:ea typeface="Mali"/>
                <a:cs typeface="Mali"/>
                <a:sym typeface="Mali"/>
              </a:rPr>
              <a:t>NOT group work!) </a:t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b="1" sz="2100">
              <a:solidFill>
                <a:srgbClr val="3E3E3E"/>
              </a:solidFill>
              <a:highlight>
                <a:srgbClr val="FFFFFF"/>
              </a:highlight>
              <a:latin typeface="Mali"/>
              <a:ea typeface="Mali"/>
              <a:cs typeface="Mali"/>
              <a:sym typeface="Mal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ameday">
  <a:themeElements>
    <a:clrScheme name="Gameday">
      <a:dk1>
        <a:srgbClr val="4285F4"/>
      </a:dk1>
      <a:lt1>
        <a:srgbClr val="FFFFFF"/>
      </a:lt1>
      <a:dk2>
        <a:srgbClr val="666666"/>
      </a:dk2>
      <a:lt2>
        <a:srgbClr val="D9D9D9"/>
      </a:lt2>
      <a:accent1>
        <a:srgbClr val="455A64"/>
      </a:accent1>
      <a:accent2>
        <a:srgbClr val="607D8B"/>
      </a:accent2>
      <a:accent3>
        <a:srgbClr val="FF5722"/>
      </a:accent3>
      <a:accent4>
        <a:srgbClr val="D84315"/>
      </a:accent4>
      <a:accent5>
        <a:srgbClr val="1C3AA9"/>
      </a:accent5>
      <a:accent6>
        <a:srgbClr val="FFAB40"/>
      </a:accent6>
      <a:hlink>
        <a:srgbClr val="1C3AA9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