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Mali"/>
      <p:regular r:id="rId16"/>
      <p:bold r:id="rId17"/>
      <p:italic r:id="rId18"/>
      <p:boldItalic r:id="rId19"/>
    </p:embeddedFont>
    <p:embeddedFont>
      <p:font typeface="Caveat Brush"/>
      <p:regular r:id="rId20"/>
    </p:embeddedFont>
    <p:embeddedFont>
      <p:font typeface="Alfa Slab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BA62A9-3FBA-48FD-A783-EC5AF0F714C9}">
  <a:tblStyle styleId="{25BA62A9-3FBA-48FD-A783-EC5AF0F714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Brush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AlfaSlabOne-regular.fntdata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Mali-bold.fntdata"/><Relationship Id="rId16" Type="http://schemas.openxmlformats.org/officeDocument/2006/relationships/font" Target="fonts/Mali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ali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ali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5990c8ce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05990c8ce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5990c8ce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5990c8ce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5990c8ce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5990c8ce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5990c8ce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5990c8c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9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407850" y="295500"/>
            <a:ext cx="8520600" cy="7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Food Technology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Mrs. Roodt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 Brush"/>
                <a:ea typeface="Caveat Brush"/>
                <a:cs typeface="Caveat Brush"/>
                <a:sym typeface="Caveat Brush"/>
              </a:rPr>
              <a:t>Takutai/Coast </a:t>
            </a:r>
            <a:endParaRPr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233875"/>
            <a:ext cx="304800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What is food technology?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71800" y="152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The use of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and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intellectual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resources to develop food products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hands on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experiences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Produce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quality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food products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Involving critical and creative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thinking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Develop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concepts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and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prototypes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to address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stakeholders’ needs.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2100"/>
              <a:buFont typeface="Mali"/>
              <a:buChar char="●"/>
            </a:pP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Food technology vs hospitality </a:t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71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Year 9 Food Technology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688125" y="926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{25BA62A9-3FBA-48FD-A783-EC5AF0F714C9}</a:tableStyleId>
              </a:tblPr>
              <a:tblGrid>
                <a:gridCol w="3619500"/>
                <a:gridCol w="3619500"/>
              </a:tblGrid>
              <a:tr h="127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1: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Rice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1: Researched based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2: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Pancakes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97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3: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Gourmet burgers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2: Design brief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4: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Baking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675" y="1040616"/>
            <a:ext cx="1168575" cy="10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675" y="2253113"/>
            <a:ext cx="1588551" cy="8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2275" y="3134900"/>
            <a:ext cx="1588550" cy="102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6128" y="4232148"/>
            <a:ext cx="1221497" cy="8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718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Year 10 Food Technology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aphicFrame>
        <p:nvGraphicFramePr>
          <p:cNvPr id="80" name="Google Shape;80;p16"/>
          <p:cNvGraphicFramePr/>
          <p:nvPr/>
        </p:nvGraphicFramePr>
        <p:xfrm>
          <a:off x="688125" y="926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{25BA62A9-3FBA-48FD-A783-EC5AF0F714C9}</a:tableStyleId>
              </a:tblPr>
              <a:tblGrid>
                <a:gridCol w="3619500"/>
                <a:gridCol w="3619500"/>
              </a:tblGrid>
              <a:tr h="127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1: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Kiwi Classics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1: Outcome evaluation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2: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International Foods </a:t>
                      </a: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978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3: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Pizzas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Assessment 2: Planning for Practice 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  <a:tr h="86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Mali"/>
                          <a:ea typeface="Mali"/>
                          <a:cs typeface="Mali"/>
                          <a:sym typeface="Mali"/>
                        </a:rPr>
                        <a:t>Term 4: </a:t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Mali"/>
                        <a:buChar char="●"/>
                      </a:pPr>
                      <a:r>
                        <a:rPr lang="en" sz="2000">
                          <a:latin typeface="Mali"/>
                          <a:ea typeface="Mali"/>
                          <a:cs typeface="Mali"/>
                          <a:sym typeface="Mali"/>
                        </a:rPr>
                        <a:t>Milkshakes/Ice cream</a:t>
                      </a:r>
                      <a:endParaRPr sz="2000">
                        <a:latin typeface="Mali"/>
                        <a:ea typeface="Mali"/>
                        <a:cs typeface="Mali"/>
                        <a:sym typeface="Mal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322" y="1097725"/>
            <a:ext cx="1240300" cy="9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0925" y="1951600"/>
            <a:ext cx="1240301" cy="124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5053" y="3240405"/>
            <a:ext cx="1240304" cy="8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6448" y="4247950"/>
            <a:ext cx="1088899" cy="72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Important: </a:t>
            </a:r>
            <a:r>
              <a:rPr lang="en" sz="4000">
                <a:latin typeface="Caveat Brush"/>
                <a:ea typeface="Caveat Brush"/>
                <a:cs typeface="Caveat Brush"/>
                <a:sym typeface="Caveat Brush"/>
              </a:rPr>
              <a:t> </a:t>
            </a:r>
            <a:endParaRPr sz="4000"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71800" y="152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Times New Roman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1 x theory &amp; 1 x practical lesson per week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 u="sng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Practicals: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Tuesdays for year 9s and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Wednesdays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for year 10s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Cooking groups (4 - 5 members per group) - take dietary requirements in consideration 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Stay up to date with 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theory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 work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ct val="100000"/>
              <a:buFont typeface="Mali"/>
              <a:buChar char="●"/>
            </a:pP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All assessments are </a:t>
            </a:r>
            <a:r>
              <a:rPr b="1"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individual work (</a:t>
            </a:r>
            <a:r>
              <a:rPr lang="en" sz="2100">
                <a:solidFill>
                  <a:srgbClr val="3E3E3E"/>
                </a:solidFill>
                <a:highlight>
                  <a:srgbClr val="FFFFFF"/>
                </a:highlight>
                <a:latin typeface="Mali"/>
                <a:ea typeface="Mali"/>
                <a:cs typeface="Mali"/>
                <a:sym typeface="Mali"/>
              </a:rPr>
              <a:t>NOT group work!) </a:t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>
              <a:solidFill>
                <a:srgbClr val="3E3E3E"/>
              </a:solidFill>
              <a:highlight>
                <a:srgbClr val="FFFFFF"/>
              </a:highlight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