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Raleway"/>
      <p:regular r:id="rId14"/>
      <p:bold r:id="rId15"/>
      <p:italic r:id="rId16"/>
      <p:boldItalic r:id="rId17"/>
    </p:embeddedFont>
    <p:embeddedFont>
      <p:font typeface="Roboto"/>
      <p:regular r:id="rId18"/>
      <p:bold r:id="rId19"/>
      <p:italic r:id="rId20"/>
      <p:boldItalic r:id="rId21"/>
    </p:embeddedFont>
    <p:embeddedFont>
      <p:font typeface="Lato"/>
      <p:regular r:id="rId22"/>
      <p:bold r:id="rId23"/>
      <p:italic r:id="rId24"/>
      <p:boldItalic r:id="rId25"/>
    </p:embeddedFont>
    <p:embeddedFont>
      <p:font typeface="Comfortaa"/>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italic.fntdata"/><Relationship Id="rId22" Type="http://schemas.openxmlformats.org/officeDocument/2006/relationships/font" Target="fonts/Lato-regular.fntdata"/><Relationship Id="rId21" Type="http://schemas.openxmlformats.org/officeDocument/2006/relationships/font" Target="fonts/Roboto-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mfortaa-regular.fntdata"/><Relationship Id="rId25" Type="http://schemas.openxmlformats.org/officeDocument/2006/relationships/font" Target="fonts/Lato-boldItalic.fntdata"/><Relationship Id="rId27" Type="http://schemas.openxmlformats.org/officeDocument/2006/relationships/font" Target="fonts/Comforta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Raleway-bold.fntdata"/><Relationship Id="rId14" Type="http://schemas.openxmlformats.org/officeDocument/2006/relationships/font" Target="fonts/Raleway-regular.fntdata"/><Relationship Id="rId17" Type="http://schemas.openxmlformats.org/officeDocument/2006/relationships/font" Target="fonts/Raleway-boldItalic.fntdata"/><Relationship Id="rId16" Type="http://schemas.openxmlformats.org/officeDocument/2006/relationships/font" Target="fonts/Raleway-italic.fntdata"/><Relationship Id="rId19" Type="http://schemas.openxmlformats.org/officeDocument/2006/relationships/font" Target="fonts/Roboto-bold.fntdata"/><Relationship Id="rId18" Type="http://schemas.openxmlformats.org/officeDocument/2006/relationships/font" Target="fonts/Robot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7fa7c87bb2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7fa7c87bb2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7fa7c87bb2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7fa7c87bb2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f1c2ffd11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f1c2ffd11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f1c2ffd1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f1c2ffd1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f1c2ffd11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f1c2ffd11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f1c2ffd11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f1c2ffd11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f1c2ffd11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f1c2ffd11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nvVdIJ0las0"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hyperlink" Target="https://docs.google.com/document/d/1iezkPYin4Wxx3KFQlKh9o18MebFarEtlK8B6sGh-47s/edit?tab=t.0" TargetMode="External"/><Relationship Id="rId4" Type="http://schemas.openxmlformats.org/officeDocument/2006/relationships/hyperlink" Target="https://docs.google.com/document/d/18-iVRUI9llUIc1XPLNqhnHeg7bgnjnKryhJiyMtcoP0/edit?tab=t.0" TargetMode="External"/><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docs.google.com/document/d/18-iVRUI9llUIc1XPLNqhnHeg7bgnjnKryhJiyMtcoP0/edit?tab=t.0"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Grammar Slideshow</a:t>
            </a:r>
            <a:endParaRPr/>
          </a:p>
          <a:p>
            <a:pPr indent="0" lvl="0" marL="0" rtl="0" algn="l">
              <a:spcBef>
                <a:spcPts val="0"/>
              </a:spcBef>
              <a:spcAft>
                <a:spcPts val="0"/>
              </a:spcAft>
              <a:buNone/>
            </a:pPr>
            <a:r>
              <a:rPr lang="en"/>
              <a:t>                   2</a:t>
            </a:r>
            <a:endParaRPr/>
          </a:p>
        </p:txBody>
      </p:sp>
      <p:sp>
        <p:nvSpPr>
          <p:cNvPr id="87" name="Google Shape;87;p1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95057"/>
                </a:solidFill>
                <a:highlight>
                  <a:srgbClr val="FFFFFF"/>
                </a:highlight>
                <a:latin typeface="Roboto"/>
                <a:ea typeface="Roboto"/>
                <a:cs typeface="Roboto"/>
                <a:sym typeface="Roboto"/>
              </a:rPr>
              <a:t>L.I: We are FOCUSING on grammar by </a:t>
            </a:r>
            <a:r>
              <a:rPr i="1" lang="en" sz="1200">
                <a:solidFill>
                  <a:srgbClr val="495057"/>
                </a:solidFill>
                <a:highlight>
                  <a:srgbClr val="FFFFFF"/>
                </a:highlight>
                <a:latin typeface="Roboto"/>
                <a:ea typeface="Roboto"/>
                <a:cs typeface="Roboto"/>
                <a:sym typeface="Roboto"/>
              </a:rPr>
              <a:t>explaining </a:t>
            </a:r>
            <a:r>
              <a:rPr lang="en" sz="1200">
                <a:solidFill>
                  <a:srgbClr val="495057"/>
                </a:solidFill>
                <a:highlight>
                  <a:srgbClr val="FFFFFF"/>
                </a:highlight>
                <a:latin typeface="Roboto"/>
                <a:ea typeface="Roboto"/>
                <a:cs typeface="Roboto"/>
                <a:sym typeface="Roboto"/>
              </a:rPr>
              <a:t>the effects of conventions in a written/visual text.</a:t>
            </a:r>
            <a:endParaRPr sz="1200"/>
          </a:p>
        </p:txBody>
      </p:sp>
      <p:pic>
        <p:nvPicPr>
          <p:cNvPr id="88" name="Google Shape;88;p13"/>
          <p:cNvPicPr preferRelativeResize="0"/>
          <p:nvPr/>
        </p:nvPicPr>
        <p:blipFill>
          <a:blip r:embed="rId3">
            <a:alphaModFix/>
          </a:blip>
          <a:stretch>
            <a:fillRect/>
          </a:stretch>
        </p:blipFill>
        <p:spPr>
          <a:xfrm>
            <a:off x="6217525" y="640475"/>
            <a:ext cx="2739249" cy="23943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Verb Tenses</a:t>
            </a:r>
            <a:endParaRPr/>
          </a:p>
        </p:txBody>
      </p:sp>
      <p:sp>
        <p:nvSpPr>
          <p:cNvPr id="94" name="Google Shape;94;p14"/>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grammar and verb tenses.</a:t>
            </a:r>
            <a:endParaRPr/>
          </a:p>
        </p:txBody>
      </p:sp>
      <p:pic>
        <p:nvPicPr>
          <p:cNvPr id="95" name="Google Shape;95;p14"/>
          <p:cNvPicPr preferRelativeResize="0"/>
          <p:nvPr/>
        </p:nvPicPr>
        <p:blipFill>
          <a:blip r:embed="rId4">
            <a:alphaModFix/>
          </a:blip>
          <a:stretch>
            <a:fillRect/>
          </a:stretch>
        </p:blipFill>
        <p:spPr>
          <a:xfrm>
            <a:off x="4670525" y="1684950"/>
            <a:ext cx="3231950" cy="2354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5"/>
          <p:cNvSpPr txBox="1"/>
          <p:nvPr/>
        </p:nvSpPr>
        <p:spPr>
          <a:xfrm>
            <a:off x="0" y="0"/>
            <a:ext cx="9144000" cy="2429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highlight>
                  <a:srgbClr val="FFFFFF"/>
                </a:highlight>
                <a:latin typeface="Georgia"/>
                <a:ea typeface="Georgia"/>
                <a:cs typeface="Georgia"/>
                <a:sym typeface="Georgia"/>
              </a:rPr>
              <a:t>Previously, the term in common use instead of </a:t>
            </a:r>
            <a:r>
              <a:rPr lang="en" sz="1200">
                <a:highlight>
                  <a:srgbClr val="FFFFFF"/>
                </a:highlight>
                <a:latin typeface="Georgia"/>
                <a:ea typeface="Georgia"/>
                <a:cs typeface="Georgia"/>
                <a:sym typeface="Georgia"/>
              </a:rPr>
              <a:t>“mātauranga Māori”</a:t>
            </a:r>
            <a:r>
              <a:rPr lang="en" sz="1200">
                <a:highlight>
                  <a:srgbClr val="FFFFFF"/>
                </a:highlight>
                <a:latin typeface="Georgia"/>
                <a:ea typeface="Georgia"/>
                <a:cs typeface="Georgia"/>
                <a:sym typeface="Georgia"/>
              </a:rPr>
              <a:t> was “taha Māori”, which was translated as “a Māori perspective” or “a Māori side to Māori students”. The use of that term marked the beginning of recognising that Māori students came to the classroom with their culture and that this fact needed to be considered in their education. </a:t>
            </a:r>
            <a:endParaRPr sz="1200">
              <a:highlight>
                <a:srgbClr val="FFFFFF"/>
              </a:highlight>
              <a:latin typeface="Georgia"/>
              <a:ea typeface="Georgia"/>
              <a:cs typeface="Georgia"/>
              <a:sym typeface="Georgia"/>
            </a:endParaRPr>
          </a:p>
          <a:p>
            <a:pPr indent="0" lvl="0" marL="0" rtl="0" algn="l">
              <a:lnSpc>
                <a:spcPct val="150000"/>
              </a:lnSpc>
              <a:spcBef>
                <a:spcPts val="1400"/>
              </a:spcBef>
              <a:spcAft>
                <a:spcPts val="0"/>
              </a:spcAft>
              <a:buNone/>
            </a:pPr>
            <a:r>
              <a:rPr lang="en" sz="1200">
                <a:highlight>
                  <a:srgbClr val="FFFFFF"/>
                </a:highlight>
                <a:latin typeface="Georgia"/>
                <a:ea typeface="Georgia"/>
                <a:cs typeface="Georgia"/>
                <a:sym typeface="Georgia"/>
              </a:rPr>
              <a:t>But what was “taha Māori”? As a concept, taha Māori was a fuzzy term and it was not clear what it really meant. But its use, and the discussions about taha Māori, opened a door that eventually led towards the emergence of a more meaningful term. </a:t>
            </a:r>
            <a:endParaRPr sz="1200">
              <a:highlight>
                <a:srgbClr val="FFFFFF"/>
              </a:highlight>
              <a:latin typeface="Georgia"/>
              <a:ea typeface="Georgia"/>
              <a:cs typeface="Georgia"/>
              <a:sym typeface="Georgia"/>
            </a:endParaRPr>
          </a:p>
          <a:p>
            <a:pPr indent="0" lvl="0" marL="0" rtl="0" algn="l">
              <a:lnSpc>
                <a:spcPct val="150000"/>
              </a:lnSpc>
              <a:spcBef>
                <a:spcPts val="1400"/>
              </a:spcBef>
              <a:spcAft>
                <a:spcPts val="1400"/>
              </a:spcAft>
              <a:buNone/>
            </a:pPr>
            <a:r>
              <a:rPr lang="en" sz="1200">
                <a:highlight>
                  <a:srgbClr val="FFFFFF"/>
                </a:highlight>
                <a:latin typeface="Georgia"/>
                <a:ea typeface="Georgia"/>
                <a:cs typeface="Georgia"/>
                <a:sym typeface="Georgia"/>
              </a:rPr>
              <a:t>What exactly was it that Māori students entering the classroom possessed that took so long for the education system to recognise? The answer was “mātauranga Māori”, which is Māori knowledge complete with its values and attitudes.</a:t>
            </a:r>
            <a:r>
              <a:rPr lang="en" sz="1450">
                <a:highlight>
                  <a:srgbClr val="FFFFFF"/>
                </a:highlight>
                <a:latin typeface="Georgia"/>
                <a:ea typeface="Georgia"/>
                <a:cs typeface="Georgia"/>
                <a:sym typeface="Georgia"/>
              </a:rPr>
              <a:t> </a:t>
            </a:r>
            <a:endParaRPr sz="1450">
              <a:highlight>
                <a:srgbClr val="FFFFFF"/>
              </a:highlight>
              <a:latin typeface="Georgia"/>
              <a:ea typeface="Georgia"/>
              <a:cs typeface="Georgia"/>
              <a:sym typeface="Georgia"/>
            </a:endParaRPr>
          </a:p>
        </p:txBody>
      </p:sp>
      <p:pic>
        <p:nvPicPr>
          <p:cNvPr id="101" name="Google Shape;101;p15"/>
          <p:cNvPicPr preferRelativeResize="0"/>
          <p:nvPr/>
        </p:nvPicPr>
        <p:blipFill>
          <a:blip r:embed="rId3">
            <a:alphaModFix/>
          </a:blip>
          <a:stretch>
            <a:fillRect/>
          </a:stretch>
        </p:blipFill>
        <p:spPr>
          <a:xfrm>
            <a:off x="2468288" y="2473225"/>
            <a:ext cx="4207424" cy="2512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 1</a:t>
            </a:r>
            <a:endParaRPr/>
          </a:p>
        </p:txBody>
      </p:sp>
      <p:sp>
        <p:nvSpPr>
          <p:cNvPr id="107" name="Google Shape;107;p16"/>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Look at this table of </a:t>
            </a:r>
            <a:r>
              <a:rPr lang="en" u="sng">
                <a:solidFill>
                  <a:schemeClr val="hlink"/>
                </a:solidFill>
                <a:hlinkClick r:id="rId3"/>
              </a:rPr>
              <a:t>Grammar Terms Examples</a:t>
            </a:r>
            <a:r>
              <a:rPr lang="en"/>
              <a:t>. Then put in your own examples of grammar terms in this </a:t>
            </a:r>
            <a:r>
              <a:rPr lang="en" u="sng">
                <a:solidFill>
                  <a:schemeClr val="hlink"/>
                </a:solidFill>
                <a:hlinkClick r:id="rId4"/>
              </a:rPr>
              <a:t>Grammar Terms Worksheet</a:t>
            </a:r>
            <a:r>
              <a:rPr lang="en"/>
              <a:t>.</a:t>
            </a:r>
            <a:endParaRPr/>
          </a:p>
        </p:txBody>
      </p:sp>
      <p:pic>
        <p:nvPicPr>
          <p:cNvPr id="108" name="Google Shape;108;p16"/>
          <p:cNvPicPr preferRelativeResize="0"/>
          <p:nvPr/>
        </p:nvPicPr>
        <p:blipFill>
          <a:blip r:embed="rId5">
            <a:alphaModFix/>
          </a:blip>
          <a:stretch>
            <a:fillRect/>
          </a:stretch>
        </p:blipFill>
        <p:spPr>
          <a:xfrm>
            <a:off x="5212475" y="1734200"/>
            <a:ext cx="2226875" cy="2207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 2</a:t>
            </a:r>
            <a:endParaRPr/>
          </a:p>
        </p:txBody>
      </p:sp>
      <p:sp>
        <p:nvSpPr>
          <p:cNvPr id="114" name="Google Shape;114;p1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On the next slide you will see a list of sentences with wrong grammar in them. Write the sentences with the correct grammar into your English books.</a:t>
            </a:r>
            <a:endParaRPr/>
          </a:p>
        </p:txBody>
      </p:sp>
      <p:pic>
        <p:nvPicPr>
          <p:cNvPr id="115" name="Google Shape;115;p17"/>
          <p:cNvPicPr preferRelativeResize="0"/>
          <p:nvPr/>
        </p:nvPicPr>
        <p:blipFill>
          <a:blip r:embed="rId3">
            <a:alphaModFix/>
          </a:blip>
          <a:stretch>
            <a:fillRect/>
          </a:stretch>
        </p:blipFill>
        <p:spPr>
          <a:xfrm>
            <a:off x="4887300" y="1822875"/>
            <a:ext cx="3113675" cy="2059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8"/>
          <p:cNvSpPr txBox="1"/>
          <p:nvPr/>
        </p:nvSpPr>
        <p:spPr>
          <a:xfrm>
            <a:off x="0" y="0"/>
            <a:ext cx="9144000" cy="51435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SzPts val="1700"/>
              <a:buFont typeface="Lato"/>
              <a:buAutoNum type="arabicPeriod"/>
            </a:pPr>
            <a:r>
              <a:rPr lang="en" sz="1700">
                <a:highlight>
                  <a:schemeClr val="lt1"/>
                </a:highlight>
                <a:latin typeface="Lato"/>
                <a:ea typeface="Lato"/>
                <a:cs typeface="Lato"/>
                <a:sym typeface="Lato"/>
              </a:rPr>
              <a:t>I walk to the store and I bought milk.</a:t>
            </a:r>
            <a:endParaRPr sz="1700">
              <a:highlight>
                <a:schemeClr val="lt1"/>
              </a:highlight>
              <a:latin typeface="Lato"/>
              <a:ea typeface="Lato"/>
              <a:cs typeface="Lato"/>
              <a:sym typeface="Lato"/>
            </a:endParaRPr>
          </a:p>
          <a:p>
            <a:pPr indent="-336550" lvl="0" marL="457200" rtl="0" algn="l">
              <a:spcBef>
                <a:spcPts val="0"/>
              </a:spcBef>
              <a:spcAft>
                <a:spcPts val="0"/>
              </a:spcAft>
              <a:buSzPts val="1700"/>
              <a:buFont typeface="Lato"/>
              <a:buAutoNum type="arabicPeriod"/>
            </a:pPr>
            <a:r>
              <a:rPr lang="en" sz="1700">
                <a:highlight>
                  <a:schemeClr val="lt1"/>
                </a:highlight>
                <a:latin typeface="Lato"/>
                <a:ea typeface="Lato"/>
                <a:cs typeface="Lato"/>
                <a:sym typeface="Lato"/>
              </a:rPr>
              <a:t>I will eat fish for dinner and drank water.</a:t>
            </a:r>
            <a:endParaRPr sz="1700">
              <a:highlight>
                <a:schemeClr val="lt1"/>
              </a:highlight>
              <a:latin typeface="Lato"/>
              <a:ea typeface="Lato"/>
              <a:cs typeface="Lato"/>
              <a:sym typeface="Lato"/>
            </a:endParaRPr>
          </a:p>
          <a:p>
            <a:pPr indent="-336550" lvl="0" marL="457200" rtl="0" algn="l">
              <a:spcBef>
                <a:spcPts val="0"/>
              </a:spcBef>
              <a:spcAft>
                <a:spcPts val="0"/>
              </a:spcAft>
              <a:buSzPts val="1700"/>
              <a:buFont typeface="Lato"/>
              <a:buAutoNum type="arabicPeriod"/>
            </a:pPr>
            <a:r>
              <a:rPr lang="en" sz="1700">
                <a:highlight>
                  <a:schemeClr val="lt1"/>
                </a:highlight>
                <a:latin typeface="Lato"/>
                <a:ea typeface="Lato"/>
                <a:cs typeface="Lato"/>
                <a:sym typeface="Lato"/>
              </a:rPr>
              <a:t>It was a real nice day today.</a:t>
            </a:r>
            <a:endParaRPr sz="1700">
              <a:highlight>
                <a:schemeClr val="lt1"/>
              </a:highlight>
              <a:latin typeface="Lato"/>
              <a:ea typeface="Lato"/>
              <a:cs typeface="Lato"/>
              <a:sym typeface="Lato"/>
            </a:endParaRPr>
          </a:p>
          <a:p>
            <a:pPr indent="-336550" lvl="0" marL="457200" rtl="0" algn="l">
              <a:spcBef>
                <a:spcPts val="0"/>
              </a:spcBef>
              <a:spcAft>
                <a:spcPts val="0"/>
              </a:spcAft>
              <a:buSzPts val="1700"/>
              <a:buFont typeface="Lato"/>
              <a:buAutoNum type="arabicPeriod"/>
            </a:pPr>
            <a:r>
              <a:rPr lang="en" sz="1700">
                <a:highlight>
                  <a:schemeClr val="lt1"/>
                </a:highlight>
                <a:latin typeface="Lato"/>
                <a:ea typeface="Lato"/>
                <a:cs typeface="Lato"/>
                <a:sym typeface="Lato"/>
              </a:rPr>
              <a:t>I ran quick to the bus stop.</a:t>
            </a:r>
            <a:endParaRPr sz="1700">
              <a:highlight>
                <a:schemeClr val="lt1"/>
              </a:highlight>
              <a:latin typeface="Lato"/>
              <a:ea typeface="Lato"/>
              <a:cs typeface="Lato"/>
              <a:sym typeface="Lato"/>
            </a:endParaRPr>
          </a:p>
          <a:p>
            <a:pPr indent="-336550" lvl="0" marL="457200" rtl="0" algn="l">
              <a:spcBef>
                <a:spcPts val="0"/>
              </a:spcBef>
              <a:spcAft>
                <a:spcPts val="0"/>
              </a:spcAft>
              <a:buSzPts val="1700"/>
              <a:buFont typeface="Lato"/>
              <a:buAutoNum type="arabicPeriod"/>
            </a:pPr>
            <a:r>
              <a:rPr lang="en" sz="1700">
                <a:highlight>
                  <a:schemeClr val="lt1"/>
                </a:highlight>
                <a:latin typeface="Lato"/>
                <a:ea typeface="Lato"/>
                <a:cs typeface="Lato"/>
                <a:sym typeface="Lato"/>
              </a:rPr>
              <a:t>Every person must sign in when they arrive.</a:t>
            </a:r>
            <a:endParaRPr sz="1700">
              <a:highlight>
                <a:schemeClr val="lt1"/>
              </a:highlight>
              <a:latin typeface="Lato"/>
              <a:ea typeface="Lato"/>
              <a:cs typeface="Lato"/>
              <a:sym typeface="Lato"/>
            </a:endParaRPr>
          </a:p>
          <a:p>
            <a:pPr indent="-336550" lvl="0" marL="457200" rtl="0" algn="l">
              <a:spcBef>
                <a:spcPts val="0"/>
              </a:spcBef>
              <a:spcAft>
                <a:spcPts val="0"/>
              </a:spcAft>
              <a:buSzPts val="1700"/>
              <a:buFont typeface="Lato"/>
              <a:buAutoNum type="arabicPeriod"/>
            </a:pPr>
            <a:r>
              <a:rPr lang="en" sz="1700">
                <a:highlight>
                  <a:schemeClr val="lt1"/>
                </a:highlight>
                <a:latin typeface="Lato"/>
                <a:ea typeface="Lato"/>
                <a:cs typeface="Lato"/>
                <a:sym typeface="Lato"/>
              </a:rPr>
              <a:t>He almost walked for the entire day.</a:t>
            </a:r>
            <a:endParaRPr sz="1700">
              <a:highlight>
                <a:schemeClr val="lt1"/>
              </a:highlight>
              <a:latin typeface="Lato"/>
              <a:ea typeface="Lato"/>
              <a:cs typeface="Lato"/>
              <a:sym typeface="Lato"/>
            </a:endParaRPr>
          </a:p>
          <a:p>
            <a:pPr indent="-336550" lvl="0" marL="457200" rtl="0" algn="l">
              <a:lnSpc>
                <a:spcPct val="115000"/>
              </a:lnSpc>
              <a:spcBef>
                <a:spcPts val="0"/>
              </a:spcBef>
              <a:spcAft>
                <a:spcPts val="0"/>
              </a:spcAft>
              <a:buSzPts val="1700"/>
              <a:buFont typeface="Lato"/>
              <a:buAutoNum type="arabicPeriod"/>
            </a:pPr>
            <a:r>
              <a:rPr lang="en" sz="1700">
                <a:highlight>
                  <a:schemeClr val="lt1"/>
                </a:highlight>
                <a:latin typeface="Lato"/>
                <a:ea typeface="Lato"/>
                <a:cs typeface="Lato"/>
                <a:sym typeface="Lato"/>
              </a:rPr>
              <a:t>We cleaned all the kitchen while our parents were out to dinner.</a:t>
            </a:r>
            <a:endParaRPr sz="1700">
              <a:highlight>
                <a:schemeClr val="lt1"/>
              </a:highlight>
              <a:latin typeface="Lato"/>
              <a:ea typeface="Lato"/>
              <a:cs typeface="Lato"/>
              <a:sym typeface="Lato"/>
            </a:endParaRPr>
          </a:p>
          <a:p>
            <a:pPr indent="-336550" lvl="0" marL="457200" rtl="0" algn="l">
              <a:lnSpc>
                <a:spcPct val="115000"/>
              </a:lnSpc>
              <a:spcBef>
                <a:spcPts val="0"/>
              </a:spcBef>
              <a:spcAft>
                <a:spcPts val="0"/>
              </a:spcAft>
              <a:buSzPts val="1700"/>
              <a:buFont typeface="Lato"/>
              <a:buAutoNum type="arabicPeriod"/>
            </a:pPr>
            <a:r>
              <a:rPr lang="en" sz="1700">
                <a:highlight>
                  <a:schemeClr val="lt1"/>
                </a:highlight>
                <a:latin typeface="Lato"/>
                <a:ea typeface="Lato"/>
                <a:cs typeface="Lato"/>
                <a:sym typeface="Lato"/>
              </a:rPr>
              <a:t>One of the most important issue is the lack of parking spaces at the local mall.</a:t>
            </a:r>
            <a:endParaRPr sz="1700">
              <a:highlight>
                <a:schemeClr val="lt1"/>
              </a:highlight>
              <a:latin typeface="Lato"/>
              <a:ea typeface="Lato"/>
              <a:cs typeface="Lato"/>
              <a:sym typeface="Lato"/>
            </a:endParaRPr>
          </a:p>
          <a:p>
            <a:pPr indent="-336550" lvl="0" marL="457200" rtl="0" algn="l">
              <a:lnSpc>
                <a:spcPct val="115000"/>
              </a:lnSpc>
              <a:spcBef>
                <a:spcPts val="0"/>
              </a:spcBef>
              <a:spcAft>
                <a:spcPts val="0"/>
              </a:spcAft>
              <a:buSzPts val="1700"/>
              <a:buFont typeface="Lato"/>
              <a:buAutoNum type="arabicPeriod"/>
            </a:pPr>
            <a:r>
              <a:rPr lang="en" sz="1700">
                <a:highlight>
                  <a:schemeClr val="lt1"/>
                </a:highlight>
                <a:latin typeface="Lato"/>
                <a:ea typeface="Lato"/>
                <a:cs typeface="Lato"/>
                <a:sym typeface="Lato"/>
              </a:rPr>
              <a:t>If you don’t mind, I’d prefer leave early tomorrow.</a:t>
            </a:r>
            <a:endParaRPr sz="1700">
              <a:highlight>
                <a:schemeClr val="lt1"/>
              </a:highlight>
              <a:latin typeface="Lato"/>
              <a:ea typeface="Lato"/>
              <a:cs typeface="Lato"/>
              <a:sym typeface="Lato"/>
            </a:endParaRPr>
          </a:p>
          <a:p>
            <a:pPr indent="-336550" lvl="0" marL="457200" rtl="0" algn="l">
              <a:lnSpc>
                <a:spcPct val="115000"/>
              </a:lnSpc>
              <a:spcBef>
                <a:spcPts val="0"/>
              </a:spcBef>
              <a:spcAft>
                <a:spcPts val="0"/>
              </a:spcAft>
              <a:buSzPts val="1700"/>
              <a:buFont typeface="Lato"/>
              <a:buAutoNum type="arabicPeriod"/>
            </a:pPr>
            <a:r>
              <a:rPr lang="en" sz="1700">
                <a:highlight>
                  <a:schemeClr val="lt1"/>
                </a:highlight>
                <a:latin typeface="Lato"/>
                <a:ea typeface="Lato"/>
                <a:cs typeface="Lato"/>
                <a:sym typeface="Lato"/>
              </a:rPr>
              <a:t>Would you like to take part of this activity?</a:t>
            </a:r>
            <a:endParaRPr sz="1700">
              <a:highlight>
                <a:schemeClr val="lt1"/>
              </a:highlight>
              <a:latin typeface="Lato"/>
              <a:ea typeface="Lato"/>
              <a:cs typeface="Lato"/>
              <a:sym typeface="Lato"/>
            </a:endParaRPr>
          </a:p>
          <a:p>
            <a:pPr indent="-336550" lvl="0" marL="457200" rtl="0" algn="l">
              <a:lnSpc>
                <a:spcPct val="115000"/>
              </a:lnSpc>
              <a:spcBef>
                <a:spcPts val="0"/>
              </a:spcBef>
              <a:spcAft>
                <a:spcPts val="0"/>
              </a:spcAft>
              <a:buSzPts val="1700"/>
              <a:buFont typeface="Lato"/>
              <a:buAutoNum type="arabicPeriod"/>
            </a:pPr>
            <a:r>
              <a:rPr lang="en" sz="1700">
                <a:highlight>
                  <a:schemeClr val="lt1"/>
                </a:highlight>
                <a:latin typeface="Lato"/>
                <a:ea typeface="Lato"/>
                <a:cs typeface="Lato"/>
                <a:sym typeface="Lato"/>
              </a:rPr>
              <a:t>I’ve loved classical music ever since I was child.</a:t>
            </a:r>
            <a:endParaRPr sz="1700">
              <a:highlight>
                <a:schemeClr val="lt1"/>
              </a:highlight>
              <a:latin typeface="Lato"/>
              <a:ea typeface="Lato"/>
              <a:cs typeface="Lato"/>
              <a:sym typeface="Lato"/>
            </a:endParaRPr>
          </a:p>
          <a:p>
            <a:pPr indent="-336550" lvl="0" marL="457200" rtl="0" algn="l">
              <a:lnSpc>
                <a:spcPct val="115000"/>
              </a:lnSpc>
              <a:spcBef>
                <a:spcPts val="0"/>
              </a:spcBef>
              <a:spcAft>
                <a:spcPts val="0"/>
              </a:spcAft>
              <a:buSzPts val="1700"/>
              <a:buFont typeface="Lato"/>
              <a:buAutoNum type="arabicPeriod"/>
            </a:pPr>
            <a:r>
              <a:rPr lang="en" sz="1700">
                <a:highlight>
                  <a:schemeClr val="lt1"/>
                </a:highlight>
                <a:latin typeface="Lato"/>
                <a:ea typeface="Lato"/>
                <a:cs typeface="Lato"/>
                <a:sym typeface="Lato"/>
              </a:rPr>
              <a:t>This is a very simple procedure; it will take less of ten minutes.</a:t>
            </a:r>
            <a:endParaRPr sz="1700">
              <a:highlight>
                <a:schemeClr val="lt1"/>
              </a:highlight>
              <a:latin typeface="Lato"/>
              <a:ea typeface="Lato"/>
              <a:cs typeface="Lato"/>
              <a:sym typeface="Lato"/>
            </a:endParaRPr>
          </a:p>
          <a:p>
            <a:pPr indent="-336550" lvl="0" marL="457200" rtl="0" algn="l">
              <a:lnSpc>
                <a:spcPct val="115000"/>
              </a:lnSpc>
              <a:spcBef>
                <a:spcPts val="0"/>
              </a:spcBef>
              <a:spcAft>
                <a:spcPts val="0"/>
              </a:spcAft>
              <a:buSzPts val="1700"/>
              <a:buFont typeface="Lato"/>
              <a:buAutoNum type="arabicPeriod"/>
            </a:pPr>
            <a:r>
              <a:rPr lang="en" sz="1700">
                <a:highlight>
                  <a:schemeClr val="lt1"/>
                </a:highlight>
                <a:latin typeface="Lato"/>
                <a:ea typeface="Lato"/>
                <a:cs typeface="Lato"/>
                <a:sym typeface="Lato"/>
              </a:rPr>
              <a:t>Although I’ve known him for a while, I still can’t believe how much stubborn he is.</a:t>
            </a:r>
            <a:endParaRPr sz="1700">
              <a:highlight>
                <a:schemeClr val="lt1"/>
              </a:highlight>
              <a:latin typeface="Lato"/>
              <a:ea typeface="Lato"/>
              <a:cs typeface="Lato"/>
              <a:sym typeface="Lato"/>
            </a:endParaRPr>
          </a:p>
          <a:p>
            <a:pPr indent="-336550" lvl="0" marL="457200" rtl="0" algn="l">
              <a:lnSpc>
                <a:spcPct val="115000"/>
              </a:lnSpc>
              <a:spcBef>
                <a:spcPts val="0"/>
              </a:spcBef>
              <a:spcAft>
                <a:spcPts val="0"/>
              </a:spcAft>
              <a:buSzPts val="1700"/>
              <a:buFont typeface="Lato"/>
              <a:buAutoNum type="arabicPeriod"/>
            </a:pPr>
            <a:r>
              <a:rPr lang="en" sz="1700">
                <a:highlight>
                  <a:schemeClr val="lt1"/>
                </a:highlight>
                <a:latin typeface="Lato"/>
                <a:ea typeface="Lato"/>
                <a:cs typeface="Lato"/>
                <a:sym typeface="Lato"/>
              </a:rPr>
              <a:t>The survey we performed recently showed that most of customers are satisfied.</a:t>
            </a:r>
            <a:endParaRPr sz="1700">
              <a:highlight>
                <a:schemeClr val="lt1"/>
              </a:highlight>
              <a:latin typeface="Lato"/>
              <a:ea typeface="Lato"/>
              <a:cs typeface="Lato"/>
              <a:sym typeface="Lato"/>
            </a:endParaRPr>
          </a:p>
          <a:p>
            <a:pPr indent="-336550" lvl="0" marL="457200" rtl="0" algn="l">
              <a:lnSpc>
                <a:spcPct val="115000"/>
              </a:lnSpc>
              <a:spcBef>
                <a:spcPts val="0"/>
              </a:spcBef>
              <a:spcAft>
                <a:spcPts val="0"/>
              </a:spcAft>
              <a:buSzPts val="1700"/>
              <a:buFont typeface="Lato"/>
              <a:buAutoNum type="arabicPeriod"/>
            </a:pPr>
            <a:r>
              <a:rPr lang="en" sz="1700">
                <a:highlight>
                  <a:schemeClr val="lt1"/>
                </a:highlight>
                <a:latin typeface="Lato"/>
                <a:ea typeface="Lato"/>
                <a:cs typeface="Lato"/>
                <a:sym typeface="Lato"/>
              </a:rPr>
              <a:t>I would’ve win.</a:t>
            </a:r>
            <a:endParaRPr sz="1700">
              <a:highlight>
                <a:schemeClr val="lt1"/>
              </a:highlight>
              <a:latin typeface="Lato"/>
              <a:ea typeface="Lato"/>
              <a:cs typeface="Lato"/>
              <a:sym typeface="Lato"/>
            </a:endParaRPr>
          </a:p>
          <a:p>
            <a:pPr indent="-336550" lvl="0" marL="457200" rtl="0" algn="l">
              <a:lnSpc>
                <a:spcPct val="115000"/>
              </a:lnSpc>
              <a:spcBef>
                <a:spcPts val="0"/>
              </a:spcBef>
              <a:spcAft>
                <a:spcPts val="0"/>
              </a:spcAft>
              <a:buSzPts val="1700"/>
              <a:buFont typeface="Lato"/>
              <a:buAutoNum type="arabicPeriod"/>
            </a:pPr>
            <a:r>
              <a:rPr lang="en" sz="1700">
                <a:highlight>
                  <a:schemeClr val="lt1"/>
                </a:highlight>
                <a:latin typeface="Lato"/>
                <a:ea typeface="Lato"/>
                <a:cs typeface="Lato"/>
                <a:sym typeface="Lato"/>
              </a:rPr>
              <a:t>Kathy put on the table her coffee.</a:t>
            </a:r>
            <a:endParaRPr sz="1700">
              <a:highlight>
                <a:schemeClr val="lt1"/>
              </a:highlight>
              <a:latin typeface="Lato"/>
              <a:ea typeface="Lato"/>
              <a:cs typeface="Lato"/>
              <a:sym typeface="Lato"/>
            </a:endParaRPr>
          </a:p>
          <a:p>
            <a:pPr indent="-336550" lvl="0" marL="457200" rtl="0" algn="l">
              <a:lnSpc>
                <a:spcPct val="115000"/>
              </a:lnSpc>
              <a:spcBef>
                <a:spcPts val="0"/>
              </a:spcBef>
              <a:spcAft>
                <a:spcPts val="0"/>
              </a:spcAft>
              <a:buSzPts val="1700"/>
              <a:buFont typeface="Lato"/>
              <a:buAutoNum type="arabicPeriod"/>
            </a:pPr>
            <a:r>
              <a:rPr lang="en" sz="1700">
                <a:highlight>
                  <a:schemeClr val="lt1"/>
                </a:highlight>
                <a:latin typeface="Lato"/>
                <a:ea typeface="Lato"/>
                <a:cs typeface="Lato"/>
                <a:sym typeface="Lato"/>
              </a:rPr>
              <a:t>My mother and me went to the zoo.</a:t>
            </a:r>
            <a:endParaRPr sz="1700">
              <a:highlight>
                <a:schemeClr val="lt1"/>
              </a:highlight>
              <a:latin typeface="Lato"/>
              <a:ea typeface="Lato"/>
              <a:cs typeface="Lato"/>
              <a:sym typeface="Lato"/>
            </a:endParaRPr>
          </a:p>
          <a:p>
            <a:pPr indent="-336550" lvl="0" marL="457200" rtl="0" algn="l">
              <a:lnSpc>
                <a:spcPct val="115000"/>
              </a:lnSpc>
              <a:spcBef>
                <a:spcPts val="0"/>
              </a:spcBef>
              <a:spcAft>
                <a:spcPts val="0"/>
              </a:spcAft>
              <a:buSzPts val="1700"/>
              <a:buFont typeface="Lato"/>
              <a:buAutoNum type="arabicPeriod"/>
            </a:pPr>
            <a:r>
              <a:rPr lang="en" sz="1700">
                <a:highlight>
                  <a:schemeClr val="lt1"/>
                </a:highlight>
                <a:latin typeface="Lato"/>
                <a:ea typeface="Lato"/>
                <a:cs typeface="Lato"/>
                <a:sym typeface="Lato"/>
              </a:rPr>
              <a:t>Since your going out you should check the weather on your phone.</a:t>
            </a:r>
            <a:endParaRPr sz="1700">
              <a:highlight>
                <a:schemeClr val="lt1"/>
              </a:highlight>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 3</a:t>
            </a:r>
            <a:endParaRPr/>
          </a:p>
        </p:txBody>
      </p:sp>
      <p:sp>
        <p:nvSpPr>
          <p:cNvPr id="126" name="Google Shape;126;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Create a piece of writing with the words, phrases and sentences you wrote from the </a:t>
            </a:r>
            <a:r>
              <a:rPr lang="en" u="sng">
                <a:solidFill>
                  <a:schemeClr val="accent5"/>
                </a:solidFill>
                <a:hlinkClick r:id="rId3">
                  <a:extLst>
                    <a:ext uri="{A12FA001-AC4F-418D-AE19-62706E023703}">
                      <ahyp:hlinkClr val="tx"/>
                    </a:ext>
                  </a:extLst>
                </a:hlinkClick>
              </a:rPr>
              <a:t>Grammar Terms Worksheet</a:t>
            </a:r>
            <a:r>
              <a:rPr lang="en"/>
              <a:t>. </a:t>
            </a:r>
            <a:endParaRPr/>
          </a:p>
        </p:txBody>
      </p:sp>
      <p:pic>
        <p:nvPicPr>
          <p:cNvPr id="127" name="Google Shape;127;p19"/>
          <p:cNvPicPr preferRelativeResize="0"/>
          <p:nvPr/>
        </p:nvPicPr>
        <p:blipFill>
          <a:blip r:embed="rId4">
            <a:alphaModFix/>
          </a:blip>
          <a:stretch>
            <a:fillRect/>
          </a:stretch>
        </p:blipFill>
        <p:spPr>
          <a:xfrm>
            <a:off x="4680400" y="1665225"/>
            <a:ext cx="3685175" cy="2374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0"/>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 4</a:t>
            </a:r>
            <a:endParaRPr/>
          </a:p>
        </p:txBody>
      </p:sp>
      <p:sp>
        <p:nvSpPr>
          <p:cNvPr id="133" name="Google Shape;133;p20"/>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Draw, label and colour a picture of what you have written to </a:t>
            </a:r>
            <a:r>
              <a:rPr b="1" lang="en" sz="1800" u="sng">
                <a:solidFill>
                  <a:srgbClr val="1C1C1C"/>
                </a:solidFill>
                <a:latin typeface="Arial"/>
                <a:ea typeface="Arial"/>
                <a:cs typeface="Arial"/>
                <a:sym typeface="Arial"/>
              </a:rPr>
              <a:t>AT LEAST A YEAR NINE STANDARD</a:t>
            </a:r>
            <a:r>
              <a:rPr lang="en" sz="1400">
                <a:solidFill>
                  <a:srgbClr val="333333"/>
                </a:solidFill>
                <a:highlight>
                  <a:schemeClr val="lt1"/>
                </a:highlight>
                <a:latin typeface="Comfortaa"/>
                <a:ea typeface="Comfortaa"/>
                <a:cs typeface="Comfortaa"/>
                <a:sym typeface="Comfortaa"/>
              </a:rPr>
              <a:t>.</a:t>
            </a:r>
            <a:endParaRPr/>
          </a:p>
        </p:txBody>
      </p:sp>
      <p:pic>
        <p:nvPicPr>
          <p:cNvPr id="134" name="Google Shape;134;p20"/>
          <p:cNvPicPr preferRelativeResize="0"/>
          <p:nvPr/>
        </p:nvPicPr>
        <p:blipFill>
          <a:blip r:embed="rId3">
            <a:alphaModFix/>
          </a:blip>
          <a:stretch>
            <a:fillRect/>
          </a:stretch>
        </p:blipFill>
        <p:spPr>
          <a:xfrm>
            <a:off x="4976000" y="1665225"/>
            <a:ext cx="2569351" cy="2414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