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5143500" cx="9144000"/>
  <p:notesSz cx="6858000" cy="9144000"/>
  <p:embeddedFontLst>
    <p:embeddedFont>
      <p:font typeface="Roboto"/>
      <p:regular r:id="rId28"/>
      <p:bold r:id="rId29"/>
      <p:italic r:id="rId30"/>
      <p:boldItalic r:id="rId31"/>
    </p:embeddedFont>
    <p:embeddedFont>
      <p:font typeface="Pacifico"/>
      <p:regular r:id="rId32"/>
    </p:embeddedFont>
    <p:embeddedFont>
      <p:font typeface="Chelsea Market"/>
      <p:regular r:id="rId33"/>
    </p:embeddedFont>
    <p:embeddedFont>
      <p:font typeface="Oswald"/>
      <p:regular r:id="rId34"/>
      <p:bold r:id="rId35"/>
    </p:embeddedFont>
    <p:embeddedFont>
      <p:font typeface="Merriweather"/>
      <p:regular r:id="rId36"/>
      <p:bold r:id="rId37"/>
      <p:italic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40" roundtripDataSignature="AMtx7miCsmGVuXWWgd9EpIyNgk+n1zTYh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customschemas.google.com/relationships/presentationmetadata" Target="meta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Roboto-regular.fntdata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oboto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oboto-boldItalic.fntdata"/><Relationship Id="rId30" Type="http://schemas.openxmlformats.org/officeDocument/2006/relationships/font" Target="fonts/Roboto-italic.fntdata"/><Relationship Id="rId11" Type="http://schemas.openxmlformats.org/officeDocument/2006/relationships/slide" Target="slides/slide6.xml"/><Relationship Id="rId33" Type="http://schemas.openxmlformats.org/officeDocument/2006/relationships/font" Target="fonts/ChelseaMarket-regular.fntdata"/><Relationship Id="rId10" Type="http://schemas.openxmlformats.org/officeDocument/2006/relationships/slide" Target="slides/slide5.xml"/><Relationship Id="rId32" Type="http://schemas.openxmlformats.org/officeDocument/2006/relationships/font" Target="fonts/Pacifico-regular.fntdata"/><Relationship Id="rId13" Type="http://schemas.openxmlformats.org/officeDocument/2006/relationships/slide" Target="slides/slide8.xml"/><Relationship Id="rId35" Type="http://schemas.openxmlformats.org/officeDocument/2006/relationships/font" Target="fonts/Oswald-bold.fntdata"/><Relationship Id="rId12" Type="http://schemas.openxmlformats.org/officeDocument/2006/relationships/slide" Target="slides/slide7.xml"/><Relationship Id="rId34" Type="http://schemas.openxmlformats.org/officeDocument/2006/relationships/font" Target="fonts/Oswald-regular.fntdata"/><Relationship Id="rId15" Type="http://schemas.openxmlformats.org/officeDocument/2006/relationships/slide" Target="slides/slide10.xml"/><Relationship Id="rId37" Type="http://schemas.openxmlformats.org/officeDocument/2006/relationships/font" Target="fonts/Merriweather-bold.fntdata"/><Relationship Id="rId14" Type="http://schemas.openxmlformats.org/officeDocument/2006/relationships/slide" Target="slides/slide9.xml"/><Relationship Id="rId36" Type="http://schemas.openxmlformats.org/officeDocument/2006/relationships/font" Target="fonts/Merriweather-regular.fntdata"/><Relationship Id="rId17" Type="http://schemas.openxmlformats.org/officeDocument/2006/relationships/slide" Target="slides/slide12.xml"/><Relationship Id="rId39" Type="http://schemas.openxmlformats.org/officeDocument/2006/relationships/font" Target="fonts/Merriweather-boldItalic.fntdata"/><Relationship Id="rId16" Type="http://schemas.openxmlformats.org/officeDocument/2006/relationships/slide" Target="slides/slide11.xml"/><Relationship Id="rId38" Type="http://schemas.openxmlformats.org/officeDocument/2006/relationships/font" Target="fonts/Merriweather-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" name="Google Shape;6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9" name="Google Shape;11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" name="Google Shape;12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3" name="Google Shape;13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0" name="Google Shape;14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7" name="Google Shape;14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4" name="Google Shape;15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1" name="Google Shape;16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8" name="Google Shape;16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" name="Google Shape;174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" name="Google Shape;18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b3e247468d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b3e247468d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6" name="Google Shape;186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" name="Google Shape;192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8" name="Google Shape;198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b3e247468d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b3e247468d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b3e247468d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b3e247468d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b3e247468d_1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b3e247468d_1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b3e247468d_1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b3e247468d_1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" name="Google Shape;9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5" name="Google Shape;10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" name="Google Shape;11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9"/>
          <p:cNvSpPr/>
          <p:nvPr/>
        </p:nvSpPr>
        <p:spPr>
          <a:xfrm>
            <a:off x="-125" y="0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" name="Google Shape;11;p19"/>
          <p:cNvSpPr txBox="1"/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2" name="Google Shape;12;p19"/>
          <p:cNvSpPr txBox="1"/>
          <p:nvPr>
            <p:ph idx="1" type="subTitle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3" name="Google Shape;13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8"/>
          <p:cNvSpPr txBox="1"/>
          <p:nvPr>
            <p:ph hasCustomPrompt="1" type="title"/>
          </p:nvPr>
        </p:nvSpPr>
        <p:spPr>
          <a:xfrm>
            <a:off x="311750" y="831175"/>
            <a:ext cx="5334900" cy="1244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28"/>
          <p:cNvSpPr txBox="1"/>
          <p:nvPr>
            <p:ph idx="1" type="body"/>
          </p:nvPr>
        </p:nvSpPr>
        <p:spPr>
          <a:xfrm>
            <a:off x="311700" y="2121425"/>
            <a:ext cx="5334900" cy="94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57" name="Google Shape;5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0"/>
          <p:cNvSpPr/>
          <p:nvPr/>
        </p:nvSpPr>
        <p:spPr>
          <a:xfrm>
            <a:off x="0" y="0"/>
            <a:ext cx="431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0"/>
          <p:cNvSpPr/>
          <p:nvPr/>
        </p:nvSpPr>
        <p:spPr>
          <a:xfrm>
            <a:off x="0" y="44125"/>
            <a:ext cx="4313625" cy="4399375"/>
          </a:xfrm>
          <a:custGeom>
            <a:rect b="b" l="l" r="r" t="t"/>
            <a:pathLst>
              <a:path extrusionOk="0" h="175975" w="172545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7" name="Google Shape;17;p20"/>
          <p:cNvSpPr/>
          <p:nvPr/>
        </p:nvSpPr>
        <p:spPr>
          <a:xfrm>
            <a:off x="-125" y="0"/>
            <a:ext cx="4316900" cy="4395600"/>
          </a:xfrm>
          <a:custGeom>
            <a:rect b="b" l="l" r="r" t="t"/>
            <a:pathLst>
              <a:path extrusionOk="0" h="175824" w="172676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18" name="Google Shape;18;p20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" name="Google Shape;19;p20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0" name="Google Shape;20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3"/>
        </a:solid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/>
          <p:nvPr/>
        </p:nvSpPr>
        <p:spPr>
          <a:xfrm>
            <a:off x="0" y="48099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23" name="Google Shape;23;p21"/>
          <p:cNvSpPr/>
          <p:nvPr/>
        </p:nvSpPr>
        <p:spPr>
          <a:xfrm>
            <a:off x="0" y="0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24" name="Google Shape;24;p21"/>
          <p:cNvSpPr txBox="1"/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5" name="Google Shape;2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2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2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" name="Google Shape;29;p22"/>
          <p:cNvSpPr txBox="1"/>
          <p:nvPr>
            <p:ph idx="1" type="body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22"/>
          <p:cNvSpPr txBox="1"/>
          <p:nvPr>
            <p:ph idx="2" type="body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1" name="Google Shape;31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3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23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Google Shape;35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4"/>
          <p:cNvSpPr/>
          <p:nvPr/>
        </p:nvSpPr>
        <p:spPr>
          <a:xfrm>
            <a:off x="0" y="0"/>
            <a:ext cx="3764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24"/>
          <p:cNvSpPr txBox="1"/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9" name="Google Shape;39;p24"/>
          <p:cNvSpPr txBox="1"/>
          <p:nvPr>
            <p:ph idx="1" type="body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40" name="Google Shape;40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5"/>
          <p:cNvSpPr txBox="1"/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3" name="Google Shape;43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6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26"/>
          <p:cNvSpPr txBox="1"/>
          <p:nvPr>
            <p:ph type="title"/>
          </p:nvPr>
        </p:nvSpPr>
        <p:spPr>
          <a:xfrm>
            <a:off x="311300" y="500925"/>
            <a:ext cx="3704400" cy="20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26"/>
          <p:cNvSpPr txBox="1"/>
          <p:nvPr>
            <p:ph idx="1" type="subTitle"/>
          </p:nvPr>
        </p:nvSpPr>
        <p:spPr>
          <a:xfrm>
            <a:off x="304800" y="2626725"/>
            <a:ext cx="3704400" cy="9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48" name="Google Shape;48;p26"/>
          <p:cNvSpPr txBox="1"/>
          <p:nvPr>
            <p:ph idx="2" type="body"/>
          </p:nvPr>
        </p:nvSpPr>
        <p:spPr>
          <a:xfrm>
            <a:off x="4879025" y="500925"/>
            <a:ext cx="3954000" cy="41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9" name="Google Shape;49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7"/>
          <p:cNvSpPr/>
          <p:nvPr/>
        </p:nvSpPr>
        <p:spPr>
          <a:xfrm>
            <a:off x="0" y="4369000"/>
            <a:ext cx="9144000" cy="77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27"/>
          <p:cNvSpPr txBox="1"/>
          <p:nvPr>
            <p:ph idx="1" type="body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/>
        </p:txBody>
      </p:sp>
      <p:sp>
        <p:nvSpPr>
          <p:cNvPr id="53" name="Google Shape;53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aradigm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b="0" i="0" sz="2800" u="none" cap="none" strike="noStrik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b="0" i="0" sz="2800" u="none" cap="none" strike="noStrik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b="0" i="0" sz="2800" u="none" cap="none" strike="noStrik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b="0" i="0" sz="2800" u="none" cap="none" strike="noStrik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b="0" i="0" sz="2800" u="none" cap="none" strike="noStrik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b="0" i="0" sz="2800" u="none" cap="none" strike="noStrik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b="0" i="0" sz="2800" u="none" cap="none" strike="noStrik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b="0" i="0" sz="2800" u="none" cap="none" strike="noStrik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b="0" i="0" sz="2800" u="none" cap="none" strike="noStrik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7" name="Google Shape;7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b="0" i="0" sz="13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b="0" i="0" sz="11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b="0" i="0" sz="11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b="0" i="0" sz="11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b="0" i="0" sz="11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b="0" i="0" sz="11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b="0" i="0" sz="11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b="0" i="0" sz="11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b="0" i="0" sz="11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www.youtube.com/watch?v=ADq-YGhtng8" TargetMode="External"/><Relationship Id="rId4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"/>
          <p:cNvSpPr txBox="1"/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Introduction to Expectations at MHJC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0"/>
              <a:buNone/>
            </a:pPr>
            <a:r>
              <a:t/>
            </a:r>
            <a:endParaRPr sz="16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sp>
        <p:nvSpPr>
          <p:cNvPr id="65" name="Google Shape;65;p1"/>
          <p:cNvSpPr txBox="1"/>
          <p:nvPr>
            <p:ph idx="1" type="subTitle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1" lang="en" sz="1800">
                <a:solidFill>
                  <a:srgbClr val="495057"/>
                </a:solidFill>
                <a:highlight>
                  <a:srgbClr val="FFFFFF"/>
                </a:highlight>
              </a:rPr>
              <a:t>L.I: We are FOCUSING on koreroreroing about the expectations at MHJC.</a:t>
            </a:r>
            <a:endParaRPr b="1" sz="1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What words spring to mind?</a:t>
            </a:r>
            <a:endParaRPr/>
          </a:p>
        </p:txBody>
      </p:sp>
      <p:sp>
        <p:nvSpPr>
          <p:cNvPr id="122" name="Google Shape;122;p5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/>
          </a:p>
        </p:txBody>
      </p:sp>
      <p:pic>
        <p:nvPicPr>
          <p:cNvPr id="123" name="Google Shape;12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23025" y="964763"/>
            <a:ext cx="4820976" cy="32139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What words spring to mind?</a:t>
            </a:r>
            <a:endParaRPr/>
          </a:p>
        </p:txBody>
      </p:sp>
      <p:sp>
        <p:nvSpPr>
          <p:cNvPr id="129" name="Google Shape;129;p6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/>
          </a:p>
        </p:txBody>
      </p:sp>
      <p:pic>
        <p:nvPicPr>
          <p:cNvPr id="130" name="Google Shape;13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23025" y="983838"/>
            <a:ext cx="4820972" cy="31758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What words spring to mind?</a:t>
            </a:r>
            <a:endParaRPr/>
          </a:p>
        </p:txBody>
      </p:sp>
      <p:sp>
        <p:nvSpPr>
          <p:cNvPr id="136" name="Google Shape;136;p7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/>
          </a:p>
        </p:txBody>
      </p:sp>
      <p:pic>
        <p:nvPicPr>
          <p:cNvPr id="137" name="Google Shape;137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96350" y="903175"/>
            <a:ext cx="4847650" cy="323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What words spring to mind?</a:t>
            </a:r>
            <a:endParaRPr/>
          </a:p>
        </p:txBody>
      </p:sp>
      <p:sp>
        <p:nvSpPr>
          <p:cNvPr id="143" name="Google Shape;143;p8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/>
          </a:p>
        </p:txBody>
      </p:sp>
      <p:pic>
        <p:nvPicPr>
          <p:cNvPr id="144" name="Google Shape;144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23025" y="914400"/>
            <a:ext cx="4820975" cy="3177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9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What words spring to mind?</a:t>
            </a:r>
            <a:endParaRPr/>
          </a:p>
        </p:txBody>
      </p:sp>
      <p:sp>
        <p:nvSpPr>
          <p:cNvPr id="150" name="Google Shape;150;p9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/>
          </a:p>
        </p:txBody>
      </p:sp>
      <p:pic>
        <p:nvPicPr>
          <p:cNvPr id="151" name="Google Shape;151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21425" y="971550"/>
            <a:ext cx="3838575" cy="320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0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Question 1: </a:t>
            </a:r>
            <a:r>
              <a:rPr i="1" lang="en"/>
              <a:t>What helps you learn?</a:t>
            </a:r>
            <a:endParaRPr/>
          </a:p>
        </p:txBody>
      </p:sp>
      <p:sp>
        <p:nvSpPr>
          <p:cNvPr id="157" name="Google Shape;157;p10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/>
          </a:p>
        </p:txBody>
      </p:sp>
      <p:pic>
        <p:nvPicPr>
          <p:cNvPr id="158" name="Google Shape;15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67350" y="152400"/>
            <a:ext cx="3204856" cy="48387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1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Question 2: </a:t>
            </a:r>
            <a:r>
              <a:rPr i="1" lang="en"/>
              <a:t>What hinders your learning?</a:t>
            </a:r>
            <a:endParaRPr/>
          </a:p>
        </p:txBody>
      </p:sp>
      <p:sp>
        <p:nvSpPr>
          <p:cNvPr id="164" name="Google Shape;164;p11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/>
          </a:p>
        </p:txBody>
      </p:sp>
      <p:pic>
        <p:nvPicPr>
          <p:cNvPr id="165" name="Google Shape;165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23775" y="105400"/>
            <a:ext cx="3204856" cy="48387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2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In groups discuss, what does a collaborative and successful classroom:</a:t>
            </a:r>
            <a:endParaRPr/>
          </a:p>
        </p:txBody>
      </p:sp>
      <p:sp>
        <p:nvSpPr>
          <p:cNvPr id="171" name="Google Shape;171;p12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4200"/>
              <a:buFont typeface="Pacifico"/>
              <a:buChar char="●"/>
            </a:pPr>
            <a:r>
              <a:rPr lang="en" sz="4200">
                <a:solidFill>
                  <a:srgbClr val="CC0000"/>
                </a:solidFill>
                <a:latin typeface="Pacifico"/>
                <a:ea typeface="Pacifico"/>
                <a:cs typeface="Pacifico"/>
                <a:sym typeface="Pacifico"/>
              </a:rPr>
              <a:t>Look like</a:t>
            </a:r>
            <a:endParaRPr sz="4200">
              <a:solidFill>
                <a:srgbClr val="CC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4200"/>
              <a:buFont typeface="Chelsea Market"/>
              <a:buChar char="●"/>
            </a:pPr>
            <a:r>
              <a:rPr lang="en" sz="4200">
                <a:solidFill>
                  <a:srgbClr val="38761D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Sound like</a:t>
            </a:r>
            <a:endParaRPr sz="4200">
              <a:solidFill>
                <a:srgbClr val="38761D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4200"/>
              <a:buFont typeface="Oswald"/>
              <a:buChar char="●"/>
            </a:pPr>
            <a:r>
              <a:rPr lang="en" sz="4200">
                <a:solidFill>
                  <a:srgbClr val="BF9000"/>
                </a:solidFill>
                <a:latin typeface="Oswald"/>
                <a:ea typeface="Oswald"/>
                <a:cs typeface="Oswald"/>
                <a:sym typeface="Oswald"/>
              </a:rPr>
              <a:t>Feel like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3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The Words</a:t>
            </a:r>
            <a:endParaRPr/>
          </a:p>
        </p:txBody>
      </p:sp>
      <p:sp>
        <p:nvSpPr>
          <p:cNvPr id="177" name="Google Shape;177;p13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4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Question #1</a:t>
            </a:r>
            <a:endParaRPr/>
          </a:p>
        </p:txBody>
      </p:sp>
      <p:sp>
        <p:nvSpPr>
          <p:cNvPr id="183" name="Google Shape;183;p14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" sz="3600">
                <a:solidFill>
                  <a:srgbClr val="000000"/>
                </a:solidFill>
              </a:rPr>
              <a:t>Which of these words would you like to represent the classroom?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b3e247468d_1_0"/>
          <p:cNvSpPr txBox="1"/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Respect Lesson</a:t>
            </a:r>
            <a:endParaRPr/>
          </a:p>
        </p:txBody>
      </p:sp>
      <p:sp>
        <p:nvSpPr>
          <p:cNvPr id="71" name="Google Shape;71;g2b3e247468d_1_0"/>
          <p:cNvSpPr txBox="1"/>
          <p:nvPr>
            <p:ph idx="1" type="body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Watch the following video about an unexpected </a:t>
            </a:r>
            <a:r>
              <a:rPr lang="en" u="sng">
                <a:solidFill>
                  <a:schemeClr val="hlink"/>
                </a:solidFill>
                <a:hlinkClick r:id="rId3"/>
              </a:rPr>
              <a:t>video</a:t>
            </a:r>
            <a:r>
              <a:rPr lang="en"/>
              <a:t> about respect.</a:t>
            </a:r>
            <a:endParaRPr/>
          </a:p>
        </p:txBody>
      </p:sp>
      <p:pic>
        <p:nvPicPr>
          <p:cNvPr id="72" name="Google Shape;72;g2b3e247468d_1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0050" y="152400"/>
            <a:ext cx="4847901" cy="4872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5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The Words</a:t>
            </a:r>
            <a:endParaRPr/>
          </a:p>
        </p:txBody>
      </p:sp>
      <p:sp>
        <p:nvSpPr>
          <p:cNvPr id="189" name="Google Shape;189;p15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6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Question #2</a:t>
            </a:r>
            <a:endParaRPr/>
          </a:p>
        </p:txBody>
      </p:sp>
      <p:sp>
        <p:nvSpPr>
          <p:cNvPr id="195" name="Google Shape;195;p16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" sz="3600">
                <a:solidFill>
                  <a:srgbClr val="000000"/>
                </a:solidFill>
              </a:rPr>
              <a:t>How will we act in accordance with these words?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7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Our Final Words</a:t>
            </a:r>
            <a:endParaRPr/>
          </a:p>
        </p:txBody>
      </p:sp>
      <p:sp>
        <p:nvSpPr>
          <p:cNvPr id="201" name="Google Shape;201;p17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g2b3e247468d_1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950" y="152400"/>
            <a:ext cx="8806699" cy="484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b3e247468d_1_10"/>
          <p:cNvSpPr txBox="1"/>
          <p:nvPr>
            <p:ph idx="1" type="body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Integrity / Pono: We manage ourselves with confidence, honesty and reliability</a:t>
            </a:r>
            <a:endParaRPr/>
          </a:p>
        </p:txBody>
      </p:sp>
      <p:pic>
        <p:nvPicPr>
          <p:cNvPr id="83" name="Google Shape;83;g2b3e247468d_1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875" y="152400"/>
            <a:ext cx="8801774" cy="405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b3e247468d_1_16"/>
          <p:cNvSpPr txBox="1"/>
          <p:nvPr>
            <p:ph idx="1" type="body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Compassion / Awhinatanga: We relate to others with kindness, love, respect and care.</a:t>
            </a:r>
            <a:endParaRPr/>
          </a:p>
        </p:txBody>
      </p:sp>
      <p:pic>
        <p:nvPicPr>
          <p:cNvPr id="89" name="Google Shape;89;g2b3e247468d_1_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3425"/>
            <a:ext cx="8824100" cy="421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b3e247468d_1_22"/>
          <p:cNvSpPr txBox="1"/>
          <p:nvPr>
            <p:ph idx="1" type="body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Empowering through learning / Whakamana: We are learning to love learning and how to learn and are curious creative and critical thinkers</a:t>
            </a:r>
            <a:endParaRPr/>
          </a:p>
        </p:txBody>
      </p:sp>
      <p:pic>
        <p:nvPicPr>
          <p:cNvPr id="95" name="Google Shape;95;g2b3e247468d_1_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950" y="83400"/>
            <a:ext cx="8824100" cy="4216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What words spring to mind?</a:t>
            </a:r>
            <a:endParaRPr/>
          </a:p>
        </p:txBody>
      </p:sp>
      <p:sp>
        <p:nvSpPr>
          <p:cNvPr id="101" name="Google Shape;101;p2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/>
          </a:p>
        </p:txBody>
      </p:sp>
      <p:pic>
        <p:nvPicPr>
          <p:cNvPr id="102" name="Google Shape;102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47350" y="1096313"/>
            <a:ext cx="4426325" cy="295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What words spring to mind?</a:t>
            </a:r>
            <a:endParaRPr/>
          </a:p>
        </p:txBody>
      </p:sp>
      <p:sp>
        <p:nvSpPr>
          <p:cNvPr id="108" name="Google Shape;108;p3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/>
          </a:p>
        </p:txBody>
      </p:sp>
      <p:pic>
        <p:nvPicPr>
          <p:cNvPr id="109" name="Google Shape;109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23025" y="607350"/>
            <a:ext cx="4820976" cy="391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What words spring to mind?</a:t>
            </a:r>
            <a:endParaRPr/>
          </a:p>
        </p:txBody>
      </p:sp>
      <p:sp>
        <p:nvSpPr>
          <p:cNvPr id="115" name="Google Shape;115;p4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/>
          </a:p>
        </p:txBody>
      </p:sp>
      <p:pic>
        <p:nvPicPr>
          <p:cNvPr id="116" name="Google Shape;116;p4"/>
          <p:cNvPicPr preferRelativeResize="0"/>
          <p:nvPr/>
        </p:nvPicPr>
        <p:blipFill rotWithShape="1">
          <a:blip r:embed="rId3">
            <a:alphaModFix/>
          </a:blip>
          <a:srcRect b="7044" l="0" r="0" t="0"/>
          <a:stretch/>
        </p:blipFill>
        <p:spPr>
          <a:xfrm>
            <a:off x="4400375" y="921699"/>
            <a:ext cx="4596600" cy="306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