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Lst>
  <p:sldSz cy="5143500" cx="9144000"/>
  <p:notesSz cx="6858000" cy="9144000"/>
  <p:embeddedFontLst>
    <p:embeddedFont>
      <p:font typeface="Raleway"/>
      <p:regular r:id="rId16"/>
      <p:bold r:id="rId17"/>
      <p:italic r:id="rId18"/>
      <p:boldItalic r:id="rId19"/>
    </p:embeddedFont>
    <p:embeddedFont>
      <p:font typeface="Lato"/>
      <p:regular r:id="rId20"/>
      <p:bold r:id="rId21"/>
      <p:italic r:id="rId22"/>
      <p:boldItalic r:id="rId23"/>
    </p:embeddedFon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22" Type="http://schemas.openxmlformats.org/officeDocument/2006/relationships/font" Target="fonts/Lato-italic.fntdata"/><Relationship Id="rId21" Type="http://schemas.openxmlformats.org/officeDocument/2006/relationships/font" Target="fonts/Lato-bold.fntdata"/><Relationship Id="rId24" Type="http://schemas.openxmlformats.org/officeDocument/2006/relationships/font" Target="fonts/Comfortaa-regular.fntdata"/><Relationship Id="rId23"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Raleway-bold.fntdata"/><Relationship Id="rId16" Type="http://schemas.openxmlformats.org/officeDocument/2006/relationships/font" Target="fonts/Raleway-regular.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3cc64f9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3cc64f9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3cc64f94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3cc64f94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3cc64f94b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3cc64f94b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3cc64f94b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3cc64f94b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3cc64f94b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3cc64f94b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3cc64f94b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3cc64f94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3cc64f94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f3cc64f94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f3cc64f94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3cc64f94b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3cc64f94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jfsWI8XgQyo"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8.png"/><Relationship Id="rId11" Type="http://schemas.openxmlformats.org/officeDocument/2006/relationships/image" Target="../media/image2.jpg"/><Relationship Id="rId10" Type="http://schemas.openxmlformats.org/officeDocument/2006/relationships/image" Target="../media/image1.jpg"/><Relationship Id="rId12" Type="http://schemas.openxmlformats.org/officeDocument/2006/relationships/image" Target="../media/image14.png"/><Relationship Id="rId9"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olympics.com/ioc/becoming-an-olympic-games-host/environmental-benefits-of-hosting-the-olympic-games"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www.unep.org/news-and-stories/story/olympics-are-part-push-green-sports-heres-why-thats-important#:~:text=Among%20other%20things%2C%20organizers%20say,plastic%20that%20plagued%20previous%20Olympics." TargetMode="External"/><Relationship Id="rId4" Type="http://schemas.openxmlformats.org/officeDocument/2006/relationships/hyperlink" Target="https://x.com/sciencekonek/status/1818260979714769267" TargetMode="External"/><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2887050" y="0"/>
            <a:ext cx="6256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Sustainability and environmental awareness</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12</a:t>
            </a:r>
            <a:endParaRPr/>
          </a:p>
        </p:txBody>
      </p:sp>
      <p:pic>
        <p:nvPicPr>
          <p:cNvPr id="149" name="Google Shape;149;p30"/>
          <p:cNvPicPr preferRelativeResize="0"/>
          <p:nvPr/>
        </p:nvPicPr>
        <p:blipFill>
          <a:blip r:embed="rId3">
            <a:alphaModFix/>
          </a:blip>
          <a:stretch>
            <a:fillRect/>
          </a:stretch>
        </p:blipFill>
        <p:spPr>
          <a:xfrm>
            <a:off x="152400" y="2031900"/>
            <a:ext cx="2951424" cy="2959200"/>
          </a:xfrm>
          <a:prstGeom prst="rect">
            <a:avLst/>
          </a:prstGeom>
          <a:noFill/>
          <a:ln>
            <a:noFill/>
          </a:ln>
        </p:spPr>
      </p:pic>
      <p:pic>
        <p:nvPicPr>
          <p:cNvPr id="150" name="Google Shape;150;p30"/>
          <p:cNvPicPr preferRelativeResize="0"/>
          <p:nvPr/>
        </p:nvPicPr>
        <p:blipFill>
          <a:blip r:embed="rId4">
            <a:alphaModFix/>
          </a:blip>
          <a:stretch>
            <a:fillRect/>
          </a:stretch>
        </p:blipFill>
        <p:spPr>
          <a:xfrm>
            <a:off x="3236550" y="2031900"/>
            <a:ext cx="2823327" cy="2959201"/>
          </a:xfrm>
          <a:prstGeom prst="rect">
            <a:avLst/>
          </a:prstGeom>
          <a:noFill/>
          <a:ln>
            <a:noFill/>
          </a:ln>
        </p:spPr>
      </p:pic>
      <p:pic>
        <p:nvPicPr>
          <p:cNvPr id="151" name="Google Shape;151;p30"/>
          <p:cNvPicPr preferRelativeResize="0"/>
          <p:nvPr/>
        </p:nvPicPr>
        <p:blipFill>
          <a:blip r:embed="rId5">
            <a:alphaModFix/>
          </a:blip>
          <a:stretch>
            <a:fillRect/>
          </a:stretch>
        </p:blipFill>
        <p:spPr>
          <a:xfrm>
            <a:off x="6212275" y="2031900"/>
            <a:ext cx="2779325" cy="295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Sustain Develop</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You will watch the following </a:t>
            </a:r>
            <a:r>
              <a:rPr lang="en" sz="3000" u="sng">
                <a:solidFill>
                  <a:schemeClr val="hlink"/>
                </a:solidFill>
                <a:hlinkClick r:id="rId3"/>
              </a:rPr>
              <a:t>video</a:t>
            </a:r>
            <a:r>
              <a:rPr lang="en" sz="3000"/>
              <a:t> about understanding sustainable development.</a:t>
            </a:r>
            <a:endParaRPr sz="3000"/>
          </a:p>
        </p:txBody>
      </p:sp>
      <p:pic>
        <p:nvPicPr>
          <p:cNvPr id="158" name="Google Shape;158;p31"/>
          <p:cNvPicPr preferRelativeResize="0"/>
          <p:nvPr/>
        </p:nvPicPr>
        <p:blipFill>
          <a:blip r:embed="rId4">
            <a:alphaModFix/>
          </a:blip>
          <a:stretch>
            <a:fillRect/>
          </a:stretch>
        </p:blipFill>
        <p:spPr>
          <a:xfrm>
            <a:off x="3961075" y="1311300"/>
            <a:ext cx="3882274" cy="2639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Māori worked together in order to achieve sustainability and environmental awareness rather than individually.</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smallest actions you can do can help with environmental awareness and sustainability</a:t>
            </a:r>
            <a:r>
              <a:rPr lang="en"/>
              <a:t>. </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Environmental awareness</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Even the tiniest things can help environmental awareness.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Māori were environmentally aware with what they did.</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actions on the right showing environmental awareness, explain which are the best actions and why.</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357375" y="601025"/>
            <a:ext cx="18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465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Reusable products       Vote wisely</a:t>
            </a:r>
            <a:endParaRPr/>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774150" y="1644113"/>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Eat locally</a:t>
            </a:r>
            <a:r>
              <a:rPr lang="en">
                <a:solidFill>
                  <a:srgbClr val="595959"/>
                </a:solidFill>
              </a:rPr>
              <a:t>             </a:t>
            </a:r>
            <a:endParaRPr>
              <a:solidFill>
                <a:srgbClr val="595959"/>
              </a:solidFill>
            </a:endParaRPr>
          </a:p>
        </p:txBody>
      </p:sp>
      <p:sp>
        <p:nvSpPr>
          <p:cNvPr id="190" name="Google Shape;190;p35"/>
          <p:cNvSpPr txBox="1"/>
          <p:nvPr/>
        </p:nvSpPr>
        <p:spPr>
          <a:xfrm>
            <a:off x="7084625" y="1620150"/>
            <a:ext cx="1999800" cy="2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Make gardens</a:t>
            </a:r>
            <a:r>
              <a:rPr lang="en" sz="1800">
                <a:solidFill>
                  <a:srgbClr val="595959"/>
                </a:solidFill>
              </a:rPr>
              <a:t>                        </a:t>
            </a:r>
            <a:endParaRPr>
              <a:solidFill>
                <a:srgbClr val="595959"/>
              </a:solidFill>
            </a:endParaRPr>
          </a:p>
        </p:txBody>
      </p:sp>
      <p:sp>
        <p:nvSpPr>
          <p:cNvPr id="191" name="Google Shape;191;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6122725" y="261672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Compost bins</a:t>
            </a:r>
            <a:endParaRPr/>
          </a:p>
        </p:txBody>
      </p:sp>
      <p:sp>
        <p:nvSpPr>
          <p:cNvPr id="194" name="Google Shape;194;p35"/>
          <p:cNvSpPr txBox="1"/>
          <p:nvPr/>
        </p:nvSpPr>
        <p:spPr>
          <a:xfrm>
            <a:off x="7506725" y="261673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Reduce waste</a:t>
            </a:r>
            <a:r>
              <a:rPr lang="en"/>
              <a:t> </a:t>
            </a:r>
            <a:endParaRPr/>
          </a:p>
        </p:txBody>
      </p:sp>
      <p:sp>
        <p:nvSpPr>
          <p:cNvPr id="195" name="Google Shape;195;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Attend rallies</a:t>
            </a:r>
            <a:endParaRPr/>
          </a:p>
        </p:txBody>
      </p:sp>
      <p:sp>
        <p:nvSpPr>
          <p:cNvPr id="197" name="Google Shape;197;p35"/>
          <p:cNvSpPr txBox="1"/>
          <p:nvPr/>
        </p:nvSpPr>
        <p:spPr>
          <a:xfrm>
            <a:off x="5720000" y="369086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98" name="Google Shape;198;p35"/>
          <p:cNvSpPr txBox="1"/>
          <p:nvPr/>
        </p:nvSpPr>
        <p:spPr>
          <a:xfrm>
            <a:off x="7357375" y="36601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    </a:t>
            </a:r>
            <a:r>
              <a:rPr lang="en">
                <a:solidFill>
                  <a:schemeClr val="dk1"/>
                </a:solidFill>
              </a:rPr>
              <a:t>Use social media</a:t>
            </a:r>
            <a:r>
              <a:rPr lang="en" sz="1800">
                <a:solidFill>
                  <a:schemeClr val="dk2"/>
                </a:solidFill>
              </a:rPr>
              <a:t>              </a:t>
            </a:r>
            <a:endParaRPr/>
          </a:p>
        </p:txBody>
      </p:sp>
      <p:sp>
        <p:nvSpPr>
          <p:cNvPr id="199" name="Google Shape;199;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Make campaigns</a:t>
            </a:r>
            <a:r>
              <a:rPr lang="en"/>
              <a:t>           </a:t>
            </a:r>
            <a:endParaRPr/>
          </a:p>
        </p:txBody>
      </p:sp>
      <p:sp>
        <p:nvSpPr>
          <p:cNvPr id="202" name="Google Shape;202;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Educate others</a:t>
            </a:r>
            <a:r>
              <a:rPr lang="en"/>
              <a:t>           </a:t>
            </a:r>
            <a:endParaRPr/>
          </a:p>
        </p:txBody>
      </p:sp>
      <p:pic>
        <p:nvPicPr>
          <p:cNvPr id="203" name="Google Shape;203;p35"/>
          <p:cNvPicPr preferRelativeResize="0"/>
          <p:nvPr/>
        </p:nvPicPr>
        <p:blipFill>
          <a:blip r:embed="rId3">
            <a:alphaModFix/>
          </a:blip>
          <a:stretch>
            <a:fillRect/>
          </a:stretch>
        </p:blipFill>
        <p:spPr>
          <a:xfrm>
            <a:off x="6291700" y="88675"/>
            <a:ext cx="1140724" cy="630624"/>
          </a:xfrm>
          <a:prstGeom prst="rect">
            <a:avLst/>
          </a:prstGeom>
          <a:noFill/>
          <a:ln>
            <a:noFill/>
          </a:ln>
        </p:spPr>
      </p:pic>
      <p:pic>
        <p:nvPicPr>
          <p:cNvPr id="204" name="Google Shape;204;p35"/>
          <p:cNvPicPr preferRelativeResize="0"/>
          <p:nvPr/>
        </p:nvPicPr>
        <p:blipFill>
          <a:blip r:embed="rId4">
            <a:alphaModFix/>
          </a:blip>
          <a:stretch>
            <a:fillRect/>
          </a:stretch>
        </p:blipFill>
        <p:spPr>
          <a:xfrm>
            <a:off x="7856900" y="88675"/>
            <a:ext cx="1050150" cy="630626"/>
          </a:xfrm>
          <a:prstGeom prst="rect">
            <a:avLst/>
          </a:prstGeom>
          <a:noFill/>
          <a:ln>
            <a:noFill/>
          </a:ln>
        </p:spPr>
      </p:pic>
      <p:pic>
        <p:nvPicPr>
          <p:cNvPr id="205" name="Google Shape;205;p35"/>
          <p:cNvPicPr preferRelativeResize="0"/>
          <p:nvPr/>
        </p:nvPicPr>
        <p:blipFill>
          <a:blip r:embed="rId5">
            <a:alphaModFix/>
          </a:blip>
          <a:stretch>
            <a:fillRect/>
          </a:stretch>
        </p:blipFill>
        <p:spPr>
          <a:xfrm>
            <a:off x="6291699" y="1080075"/>
            <a:ext cx="1140726" cy="564051"/>
          </a:xfrm>
          <a:prstGeom prst="rect">
            <a:avLst/>
          </a:prstGeom>
          <a:noFill/>
          <a:ln>
            <a:noFill/>
          </a:ln>
        </p:spPr>
      </p:pic>
      <p:pic>
        <p:nvPicPr>
          <p:cNvPr id="206" name="Google Shape;206;p35"/>
          <p:cNvPicPr preferRelativeResize="0"/>
          <p:nvPr/>
        </p:nvPicPr>
        <p:blipFill>
          <a:blip r:embed="rId6">
            <a:alphaModFix/>
          </a:blip>
          <a:stretch>
            <a:fillRect/>
          </a:stretch>
        </p:blipFill>
        <p:spPr>
          <a:xfrm>
            <a:off x="7856900" y="1120900"/>
            <a:ext cx="1050149" cy="523223"/>
          </a:xfrm>
          <a:prstGeom prst="rect">
            <a:avLst/>
          </a:prstGeom>
          <a:noFill/>
          <a:ln>
            <a:noFill/>
          </a:ln>
        </p:spPr>
      </p:pic>
      <p:pic>
        <p:nvPicPr>
          <p:cNvPr id="207" name="Google Shape;207;p35"/>
          <p:cNvPicPr preferRelativeResize="0"/>
          <p:nvPr/>
        </p:nvPicPr>
        <p:blipFill>
          <a:blip r:embed="rId7">
            <a:alphaModFix/>
          </a:blip>
          <a:stretch>
            <a:fillRect/>
          </a:stretch>
        </p:blipFill>
        <p:spPr>
          <a:xfrm>
            <a:off x="6291699" y="2031550"/>
            <a:ext cx="1140726" cy="564050"/>
          </a:xfrm>
          <a:prstGeom prst="rect">
            <a:avLst/>
          </a:prstGeom>
          <a:noFill/>
          <a:ln>
            <a:noFill/>
          </a:ln>
        </p:spPr>
      </p:pic>
      <p:pic>
        <p:nvPicPr>
          <p:cNvPr id="208" name="Google Shape;208;p35"/>
          <p:cNvPicPr preferRelativeResize="0"/>
          <p:nvPr/>
        </p:nvPicPr>
        <p:blipFill>
          <a:blip r:embed="rId8">
            <a:alphaModFix/>
          </a:blip>
          <a:stretch>
            <a:fillRect/>
          </a:stretch>
        </p:blipFill>
        <p:spPr>
          <a:xfrm>
            <a:off x="7856900" y="2031550"/>
            <a:ext cx="1050150" cy="564050"/>
          </a:xfrm>
          <a:prstGeom prst="rect">
            <a:avLst/>
          </a:prstGeom>
          <a:noFill/>
          <a:ln>
            <a:noFill/>
          </a:ln>
        </p:spPr>
      </p:pic>
      <p:pic>
        <p:nvPicPr>
          <p:cNvPr id="209" name="Google Shape;209;p35"/>
          <p:cNvPicPr preferRelativeResize="0"/>
          <p:nvPr/>
        </p:nvPicPr>
        <p:blipFill>
          <a:blip r:embed="rId9">
            <a:alphaModFix/>
          </a:blip>
          <a:stretch>
            <a:fillRect/>
          </a:stretch>
        </p:blipFill>
        <p:spPr>
          <a:xfrm>
            <a:off x="6291700" y="3016925"/>
            <a:ext cx="1140725" cy="761601"/>
          </a:xfrm>
          <a:prstGeom prst="rect">
            <a:avLst/>
          </a:prstGeom>
          <a:noFill/>
          <a:ln>
            <a:noFill/>
          </a:ln>
        </p:spPr>
      </p:pic>
      <p:pic>
        <p:nvPicPr>
          <p:cNvPr id="210" name="Google Shape;210;p35" title="Social Media Icons With Paint Splash Effect | This image is … | Flickr"/>
          <p:cNvPicPr preferRelativeResize="0"/>
          <p:nvPr/>
        </p:nvPicPr>
        <p:blipFill>
          <a:blip r:embed="rId10">
            <a:alphaModFix/>
          </a:blip>
          <a:stretch>
            <a:fillRect/>
          </a:stretch>
        </p:blipFill>
        <p:spPr>
          <a:xfrm>
            <a:off x="7856900" y="3016925"/>
            <a:ext cx="1050150" cy="761599"/>
          </a:xfrm>
          <a:prstGeom prst="rect">
            <a:avLst/>
          </a:prstGeom>
          <a:noFill/>
          <a:ln>
            <a:noFill/>
          </a:ln>
        </p:spPr>
      </p:pic>
      <p:pic>
        <p:nvPicPr>
          <p:cNvPr id="211" name="Google Shape;211;p35" title="ANMF Age Care Campaign Launch - Make Ratios Law | The Austra… | Flickr"/>
          <p:cNvPicPr preferRelativeResize="0"/>
          <p:nvPr/>
        </p:nvPicPr>
        <p:blipFill>
          <a:blip r:embed="rId11">
            <a:alphaModFix/>
          </a:blip>
          <a:stretch>
            <a:fillRect/>
          </a:stretch>
        </p:blipFill>
        <p:spPr>
          <a:xfrm>
            <a:off x="6291700" y="4121800"/>
            <a:ext cx="1140726" cy="630626"/>
          </a:xfrm>
          <a:prstGeom prst="rect">
            <a:avLst/>
          </a:prstGeom>
          <a:noFill/>
          <a:ln>
            <a:noFill/>
          </a:ln>
        </p:spPr>
      </p:pic>
      <p:pic>
        <p:nvPicPr>
          <p:cNvPr id="212" name="Google Shape;212;p35"/>
          <p:cNvPicPr preferRelativeResize="0"/>
          <p:nvPr/>
        </p:nvPicPr>
        <p:blipFill>
          <a:blip r:embed="rId12">
            <a:alphaModFix/>
          </a:blip>
          <a:stretch>
            <a:fillRect/>
          </a:stretch>
        </p:blipFill>
        <p:spPr>
          <a:xfrm>
            <a:off x="7856900" y="4121800"/>
            <a:ext cx="1050148" cy="630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In Māori culture, people would promote environmental awareness with each other. Even if they didn’t litter, pollute or take charge and participate in rallies and marches they would show it through karakia (prayer) and performing rituals before taking anything from nature.</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Read this </a:t>
            </a:r>
            <a:r>
              <a:rPr lang="en" sz="1400" u="sng">
                <a:solidFill>
                  <a:schemeClr val="hlink"/>
                </a:solidFill>
                <a:highlight>
                  <a:schemeClr val="lt1"/>
                </a:highlight>
                <a:latin typeface="Comfortaa"/>
                <a:ea typeface="Comfortaa"/>
                <a:cs typeface="Comfortaa"/>
                <a:sym typeface="Comfortaa"/>
                <a:hlinkClick r:id="rId3"/>
              </a:rPr>
              <a:t>article</a:t>
            </a:r>
            <a:r>
              <a:rPr lang="en" sz="1400">
                <a:solidFill>
                  <a:schemeClr val="dk1"/>
                </a:solidFill>
                <a:highlight>
                  <a:srgbClr val="FFFFFF"/>
                </a:highlight>
                <a:latin typeface="Comfortaa"/>
                <a:ea typeface="Comfortaa"/>
                <a:cs typeface="Comfortaa"/>
                <a:sym typeface="Comfortaa"/>
              </a:rPr>
              <a:t> about the olympics. Then summarise the main points </a:t>
            </a:r>
            <a:r>
              <a:rPr lang="en" sz="1400">
                <a:solidFill>
                  <a:srgbClr val="333333"/>
                </a:solidFill>
                <a:highlight>
                  <a:schemeClr val="lt1"/>
                </a:highlight>
                <a:latin typeface="Comfortaa"/>
                <a:ea typeface="Comfortaa"/>
                <a:cs typeface="Comfortaa"/>
                <a:sym typeface="Comfortaa"/>
              </a:rPr>
              <a:t>in your Global Studies book and draw what happened to </a:t>
            </a:r>
            <a:r>
              <a:rPr b="1" lang="en" sz="1800" u="sng">
                <a:solidFill>
                  <a:srgbClr val="1C1C1C"/>
                </a:solidFill>
              </a:rPr>
              <a:t>AT LEAST A YEAR SEVEN STANDARD</a:t>
            </a:r>
            <a:r>
              <a:rPr lang="en" sz="1400">
                <a:solidFill>
                  <a:srgbClr val="333333"/>
                </a:solidFill>
                <a:highlight>
                  <a:schemeClr val="lt1"/>
                </a:highlight>
                <a:latin typeface="Comfortaa"/>
                <a:ea typeface="Comfortaa"/>
                <a:cs typeface="Comfortaa"/>
                <a:sym typeface="Comfortaa"/>
              </a:rPr>
              <a:t>.</a:t>
            </a:r>
            <a:endParaRPr sz="1400">
              <a:latin typeface="Comfortaa"/>
              <a:ea typeface="Comfortaa"/>
              <a:cs typeface="Comfortaa"/>
              <a:sym typeface="Comfortaa"/>
            </a:endParaRPr>
          </a:p>
        </p:txBody>
      </p:sp>
      <p:pic>
        <p:nvPicPr>
          <p:cNvPr id="219" name="Google Shape;219;p36"/>
          <p:cNvPicPr preferRelativeResize="0"/>
          <p:nvPr/>
        </p:nvPicPr>
        <p:blipFill>
          <a:blip r:embed="rId4">
            <a:alphaModFix/>
          </a:blip>
          <a:stretch>
            <a:fillRect/>
          </a:stretch>
        </p:blipFill>
        <p:spPr>
          <a:xfrm>
            <a:off x="2078150" y="2182250"/>
            <a:ext cx="4987677"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25" name="Google Shape;225;p37"/>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Māori all believed they could achieve sustainability together. They didn’t do anything important individually. Rather they worked together to help all of te taiao.</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Olympics pushing to be a green sport</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“Olympics Green Sport”.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create a poster which promotes the Olympics to be sustainable like this example on this </a:t>
            </a:r>
            <a:r>
              <a:rPr lang="en" sz="1800" u="sng">
                <a:solidFill>
                  <a:schemeClr val="hlink"/>
                </a:solidFill>
                <a:highlight>
                  <a:schemeClr val="lt1"/>
                </a:highlight>
                <a:hlinkClick r:id="rId4"/>
              </a:rPr>
              <a:t>link</a:t>
            </a:r>
            <a:r>
              <a:rPr lang="en" sz="1800">
                <a:solidFill>
                  <a:schemeClr val="dk1"/>
                </a:solidFill>
                <a:highlight>
                  <a:schemeClr val="lt1"/>
                </a:highlight>
              </a:rPr>
              <a:t>.</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Then write in your Global Studies books 10 points of information about how the Olympics is showing sustainability.</a:t>
            </a:r>
            <a:endParaRPr sz="1800">
              <a:solidFill>
                <a:schemeClr val="dk1"/>
              </a:solidFill>
              <a:highlight>
                <a:schemeClr val="lt1"/>
              </a:highlight>
            </a:endParaRPr>
          </a:p>
        </p:txBody>
      </p:sp>
      <p:pic>
        <p:nvPicPr>
          <p:cNvPr id="226" name="Google Shape;226;p37"/>
          <p:cNvPicPr preferRelativeResize="0"/>
          <p:nvPr/>
        </p:nvPicPr>
        <p:blipFill>
          <a:blip r:embed="rId5">
            <a:alphaModFix/>
          </a:blip>
          <a:stretch>
            <a:fillRect/>
          </a:stretch>
        </p:blipFill>
        <p:spPr>
          <a:xfrm>
            <a:off x="6818575" y="246325"/>
            <a:ext cx="2039676" cy="1960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