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7200000" cx="10800000"/>
  <p:notesSz cx="6858000" cy="9144000"/>
  <p:embeddedFontLst>
    <p:embeddedFont>
      <p:font typeface="Roboto Slab"/>
      <p:regular r:id="rId27"/>
      <p:bold r:id="rId28"/>
    </p:embeddedFont>
    <p:embeddedFont>
      <p:font typeface="Patrick Hand"/>
      <p:regular r:id="rId29"/>
    </p:embeddedFont>
    <p:embeddedFont>
      <p:font typeface="Playfair Display"/>
      <p:regular r:id="rId30"/>
      <p:bold r:id="rId31"/>
      <p:italic r:id="rId32"/>
      <p:boldItalic r:id="rId33"/>
    </p:embeddedFont>
    <p:embeddedFont>
      <p:font typeface="Nunito"/>
      <p:regular r:id="rId34"/>
      <p:bold r:id="rId35"/>
      <p:italic r:id="rId36"/>
      <p:boldItalic r:id="rId37"/>
    </p:embeddedFont>
    <p:embeddedFont>
      <p:font typeface="Poppins"/>
      <p:regular r:id="rId38"/>
      <p:bold r:id="rId39"/>
      <p:italic r:id="rId40"/>
      <p:boldItalic r:id="rId41"/>
    </p:embeddedFont>
    <p:embeddedFont>
      <p:font typeface="Lexend Deca"/>
      <p:regular r:id="rId42"/>
      <p:bold r:id="rId43"/>
    </p:embeddedFont>
    <p:embeddedFont>
      <p:font typeface="Coustard"/>
      <p:regular r:id="rId44"/>
    </p:embeddedFont>
    <p:embeddedFont>
      <p:font typeface="Handlee"/>
      <p:regular r:id="rId45"/>
    </p:embeddedFont>
    <p:embeddedFont>
      <p:font typeface="Questrial"/>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68">
          <p15:clr>
            <a:srgbClr val="A4A3A4"/>
          </p15:clr>
        </p15:guide>
        <p15:guide id="2" pos="3402">
          <p15:clr>
            <a:srgbClr val="A4A3A4"/>
          </p15:clr>
        </p15:guide>
      </p15:sldGuideLst>
    </p:ext>
    <p:ext uri="GoogleSlidesCustomDataVersion2">
      <go:slidesCustomData xmlns:go="http://customooxmlschemas.google.com/" r:id="rId47" roundtripDataSignature="AMtx7mip7aER7tIUujS2ZYbRRy5qi1fy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1C2AB1-3707-4988-BEB2-AB5EAF2E6A58}">
  <a:tblStyle styleId="{E21C2AB1-3707-4988-BEB2-AB5EAF2E6A5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68" orient="horz"/>
        <p:guide pos="340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20" Type="http://schemas.openxmlformats.org/officeDocument/2006/relationships/slide" Target="slides/slide14.xml"/><Relationship Id="rId42" Type="http://schemas.openxmlformats.org/officeDocument/2006/relationships/font" Target="fonts/LexendDeca-regular.fntdata"/><Relationship Id="rId41" Type="http://schemas.openxmlformats.org/officeDocument/2006/relationships/font" Target="fonts/Poppins-boldItalic.fntdata"/><Relationship Id="rId22" Type="http://schemas.openxmlformats.org/officeDocument/2006/relationships/slide" Target="slides/slide16.xml"/><Relationship Id="rId44" Type="http://schemas.openxmlformats.org/officeDocument/2006/relationships/font" Target="fonts/Coustard-regular.fntdata"/><Relationship Id="rId21" Type="http://schemas.openxmlformats.org/officeDocument/2006/relationships/slide" Target="slides/slide15.xml"/><Relationship Id="rId43" Type="http://schemas.openxmlformats.org/officeDocument/2006/relationships/font" Target="fonts/LexendDeca-bold.fntdata"/><Relationship Id="rId24" Type="http://schemas.openxmlformats.org/officeDocument/2006/relationships/slide" Target="slides/slide18.xml"/><Relationship Id="rId46" Type="http://schemas.openxmlformats.org/officeDocument/2006/relationships/font" Target="fonts/Questrial-regular.fntdata"/><Relationship Id="rId23" Type="http://schemas.openxmlformats.org/officeDocument/2006/relationships/slide" Target="slides/slide17.xml"/><Relationship Id="rId45" Type="http://schemas.openxmlformats.org/officeDocument/2006/relationships/font" Target="fonts/Handle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atrickHan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5.xml"/><Relationship Id="rId33" Type="http://schemas.openxmlformats.org/officeDocument/2006/relationships/font" Target="fonts/PlayfairDisplay-boldItalic.fntdata"/><Relationship Id="rId10" Type="http://schemas.openxmlformats.org/officeDocument/2006/relationships/slide" Target="slides/slide4.xml"/><Relationship Id="rId32" Type="http://schemas.openxmlformats.org/officeDocument/2006/relationships/font" Target="fonts/PlayfairDisplay-italic.fntdata"/><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39" Type="http://schemas.openxmlformats.org/officeDocument/2006/relationships/font" Target="fonts/Poppins-bold.fntdata"/><Relationship Id="rId16" Type="http://schemas.openxmlformats.org/officeDocument/2006/relationships/slide" Target="slides/slide10.xml"/><Relationship Id="rId38" Type="http://schemas.openxmlformats.org/officeDocument/2006/relationships/font" Target="fonts/Poppi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Font typeface="Arial"/>
              <a:buNone/>
            </a:pPr>
            <a:r>
              <a:t/>
            </a:r>
            <a:endParaRPr b="0" i="0" sz="11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2000">
              <a:latin typeface="Questrial"/>
              <a:ea typeface="Questrial"/>
              <a:cs typeface="Questrial"/>
              <a:sym typeface="Quest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8575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2"/>
          <p:cNvSpPr txBox="1"/>
          <p:nvPr>
            <p:ph type="ctrTitle"/>
          </p:nvPr>
        </p:nvSpPr>
        <p:spPr>
          <a:xfrm>
            <a:off x="368159" y="1042275"/>
            <a:ext cx="10063800" cy="2873400"/>
          </a:xfrm>
          <a:prstGeom prst="rect">
            <a:avLst/>
          </a:prstGeom>
          <a:noFill/>
          <a:ln>
            <a:noFill/>
          </a:ln>
        </p:spPr>
        <p:txBody>
          <a:bodyPr anchorCtr="0" anchor="b" bIns="114650" lIns="114650" spcFirstLastPara="1" rIns="114650" wrap="square" tIns="114650">
            <a:norm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1" name="Google Shape;11;p22"/>
          <p:cNvSpPr txBox="1"/>
          <p:nvPr>
            <p:ph idx="1" type="subTitle"/>
          </p:nvPr>
        </p:nvSpPr>
        <p:spPr>
          <a:xfrm>
            <a:off x="368150" y="3967279"/>
            <a:ext cx="10063800" cy="1109400"/>
          </a:xfrm>
          <a:prstGeom prst="rect">
            <a:avLst/>
          </a:prstGeom>
          <a:noFill/>
          <a:ln>
            <a:noFill/>
          </a:ln>
        </p:spPr>
        <p:txBody>
          <a:bodyPr anchorCtr="0" anchor="t" bIns="114650" lIns="114650" spcFirstLastPara="1" rIns="114650" wrap="square" tIns="11465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2"/>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1"/>
          <p:cNvSpPr txBox="1"/>
          <p:nvPr>
            <p:ph hasCustomPrompt="1" type="title"/>
          </p:nvPr>
        </p:nvSpPr>
        <p:spPr>
          <a:xfrm>
            <a:off x="368150" y="1548381"/>
            <a:ext cx="10063800" cy="2748600"/>
          </a:xfrm>
          <a:prstGeom prst="rect">
            <a:avLst/>
          </a:prstGeom>
          <a:noFill/>
          <a:ln>
            <a:noFill/>
          </a:ln>
        </p:spPr>
        <p:txBody>
          <a:bodyPr anchorCtr="0" anchor="b" bIns="114650" lIns="114650" spcFirstLastPara="1" rIns="114650" wrap="square" tIns="114650">
            <a:normAutofit/>
          </a:bodyPr>
          <a:lstStyle>
            <a:lvl1pPr lvl="0" algn="ctr">
              <a:lnSpc>
                <a:spcPct val="100000"/>
              </a:lnSpc>
              <a:spcBef>
                <a:spcPts val="0"/>
              </a:spcBef>
              <a:spcAft>
                <a:spcPts val="0"/>
              </a:spcAft>
              <a:buSzPts val="15000"/>
              <a:buNone/>
              <a:defRPr sz="15000"/>
            </a:lvl1pPr>
            <a:lvl2pPr lvl="1" algn="ctr">
              <a:lnSpc>
                <a:spcPct val="100000"/>
              </a:lnSpc>
              <a:spcBef>
                <a:spcPts val="0"/>
              </a:spcBef>
              <a:spcAft>
                <a:spcPts val="0"/>
              </a:spcAft>
              <a:buSzPts val="15000"/>
              <a:buNone/>
              <a:defRPr sz="15000"/>
            </a:lvl2pPr>
            <a:lvl3pPr lvl="2" algn="ctr">
              <a:lnSpc>
                <a:spcPct val="100000"/>
              </a:lnSpc>
              <a:spcBef>
                <a:spcPts val="0"/>
              </a:spcBef>
              <a:spcAft>
                <a:spcPts val="0"/>
              </a:spcAft>
              <a:buSzPts val="15000"/>
              <a:buNone/>
              <a:defRPr sz="15000"/>
            </a:lvl3pPr>
            <a:lvl4pPr lvl="3" algn="ctr">
              <a:lnSpc>
                <a:spcPct val="100000"/>
              </a:lnSpc>
              <a:spcBef>
                <a:spcPts val="0"/>
              </a:spcBef>
              <a:spcAft>
                <a:spcPts val="0"/>
              </a:spcAft>
              <a:buSzPts val="15000"/>
              <a:buNone/>
              <a:defRPr sz="15000"/>
            </a:lvl4pPr>
            <a:lvl5pPr lvl="4" algn="ctr">
              <a:lnSpc>
                <a:spcPct val="100000"/>
              </a:lnSpc>
              <a:spcBef>
                <a:spcPts val="0"/>
              </a:spcBef>
              <a:spcAft>
                <a:spcPts val="0"/>
              </a:spcAft>
              <a:buSzPts val="15000"/>
              <a:buNone/>
              <a:defRPr sz="15000"/>
            </a:lvl5pPr>
            <a:lvl6pPr lvl="5" algn="ctr">
              <a:lnSpc>
                <a:spcPct val="100000"/>
              </a:lnSpc>
              <a:spcBef>
                <a:spcPts val="0"/>
              </a:spcBef>
              <a:spcAft>
                <a:spcPts val="0"/>
              </a:spcAft>
              <a:buSzPts val="15000"/>
              <a:buNone/>
              <a:defRPr sz="15000"/>
            </a:lvl6pPr>
            <a:lvl7pPr lvl="6" algn="ctr">
              <a:lnSpc>
                <a:spcPct val="100000"/>
              </a:lnSpc>
              <a:spcBef>
                <a:spcPts val="0"/>
              </a:spcBef>
              <a:spcAft>
                <a:spcPts val="0"/>
              </a:spcAft>
              <a:buSzPts val="15000"/>
              <a:buNone/>
              <a:defRPr sz="15000"/>
            </a:lvl7pPr>
            <a:lvl8pPr lvl="7" algn="ctr">
              <a:lnSpc>
                <a:spcPct val="100000"/>
              </a:lnSpc>
              <a:spcBef>
                <a:spcPts val="0"/>
              </a:spcBef>
              <a:spcAft>
                <a:spcPts val="0"/>
              </a:spcAft>
              <a:buSzPts val="15000"/>
              <a:buNone/>
              <a:defRPr sz="15000"/>
            </a:lvl8pPr>
            <a:lvl9pPr lvl="8" algn="ctr">
              <a:lnSpc>
                <a:spcPct val="100000"/>
              </a:lnSpc>
              <a:spcBef>
                <a:spcPts val="0"/>
              </a:spcBef>
              <a:spcAft>
                <a:spcPts val="0"/>
              </a:spcAft>
              <a:buSzPts val="15000"/>
              <a:buNone/>
              <a:defRPr sz="15000"/>
            </a:lvl9pPr>
          </a:lstStyle>
          <a:p>
            <a:r>
              <a:t>xx%</a:t>
            </a:r>
          </a:p>
        </p:txBody>
      </p:sp>
      <p:sp>
        <p:nvSpPr>
          <p:cNvPr id="46" name="Google Shape;46;p31"/>
          <p:cNvSpPr txBox="1"/>
          <p:nvPr>
            <p:ph idx="1" type="body"/>
          </p:nvPr>
        </p:nvSpPr>
        <p:spPr>
          <a:xfrm>
            <a:off x="368150" y="4412563"/>
            <a:ext cx="10063800" cy="1821000"/>
          </a:xfrm>
          <a:prstGeom prst="rect">
            <a:avLst/>
          </a:prstGeom>
          <a:noFill/>
          <a:ln>
            <a:noFill/>
          </a:ln>
        </p:spPr>
        <p:txBody>
          <a:bodyPr anchorCtr="0" anchor="t" bIns="114650" lIns="114650" spcFirstLastPara="1" rIns="114650" wrap="square" tIns="114650">
            <a:normAutofit/>
          </a:bodyPr>
          <a:lstStyle>
            <a:lvl1pPr indent="-374650" lvl="0" marL="457200" algn="ctr">
              <a:lnSpc>
                <a:spcPct val="115000"/>
              </a:lnSpc>
              <a:spcBef>
                <a:spcPts val="0"/>
              </a:spcBef>
              <a:spcAft>
                <a:spcPts val="0"/>
              </a:spcAft>
              <a:buSzPts val="23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ctr">
              <a:lnSpc>
                <a:spcPct val="115000"/>
              </a:lnSpc>
              <a:spcBef>
                <a:spcPts val="0"/>
              </a:spcBef>
              <a:spcAft>
                <a:spcPts val="0"/>
              </a:spcAft>
              <a:buSzPts val="1800"/>
              <a:buChar char="■"/>
              <a:defRPr/>
            </a:lvl6pPr>
            <a:lvl7pPr indent="-342900" lvl="6" marL="3200400" algn="ctr">
              <a:lnSpc>
                <a:spcPct val="115000"/>
              </a:lnSpc>
              <a:spcBef>
                <a:spcPts val="0"/>
              </a:spcBef>
              <a:spcAft>
                <a:spcPts val="0"/>
              </a:spcAft>
              <a:buSzPts val="1800"/>
              <a:buChar char="●"/>
              <a:defRPr/>
            </a:lvl7pPr>
            <a:lvl8pPr indent="-342900" lvl="7" marL="3657600" algn="ctr">
              <a:lnSpc>
                <a:spcPct val="115000"/>
              </a:lnSpc>
              <a:spcBef>
                <a:spcPts val="0"/>
              </a:spcBef>
              <a:spcAft>
                <a:spcPts val="0"/>
              </a:spcAft>
              <a:buSzPts val="1800"/>
              <a:buChar char="○"/>
              <a:defRPr/>
            </a:lvl8pPr>
            <a:lvl9pPr indent="-342900" lvl="8" marL="4114800" algn="ctr">
              <a:lnSpc>
                <a:spcPct val="115000"/>
              </a:lnSpc>
              <a:spcBef>
                <a:spcPts val="0"/>
              </a:spcBef>
              <a:spcAft>
                <a:spcPts val="0"/>
              </a:spcAft>
              <a:buSzPts val="1800"/>
              <a:buChar char="■"/>
              <a:defRPr/>
            </a:lvl9pPr>
          </a:lstStyle>
          <a:p/>
        </p:txBody>
      </p:sp>
      <p:sp>
        <p:nvSpPr>
          <p:cNvPr id="47" name="Google Shape;47;p31"/>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2"/>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3"/>
          <p:cNvSpPr txBox="1"/>
          <p:nvPr>
            <p:ph type="title"/>
          </p:nvPr>
        </p:nvSpPr>
        <p:spPr>
          <a:xfrm>
            <a:off x="368150" y="622957"/>
            <a:ext cx="10063800" cy="801600"/>
          </a:xfrm>
          <a:prstGeom prst="rect">
            <a:avLst/>
          </a:prstGeom>
          <a:noFill/>
          <a:ln>
            <a:noFill/>
          </a:ln>
        </p:spPr>
        <p:txBody>
          <a:bodyPr anchorCtr="0" anchor="t" bIns="114650" lIns="114650" spcFirstLastPara="1" rIns="114650" wrap="square" tIns="11465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5" name="Google Shape;15;p23"/>
          <p:cNvSpPr txBox="1"/>
          <p:nvPr>
            <p:ph idx="1" type="body"/>
          </p:nvPr>
        </p:nvSpPr>
        <p:spPr>
          <a:xfrm>
            <a:off x="368150" y="1613263"/>
            <a:ext cx="10063800" cy="4782300"/>
          </a:xfrm>
          <a:prstGeom prst="rect">
            <a:avLst/>
          </a:prstGeom>
          <a:noFill/>
          <a:ln>
            <a:noFill/>
          </a:ln>
        </p:spPr>
        <p:txBody>
          <a:bodyPr anchorCtr="0" anchor="t" bIns="114650" lIns="114650" spcFirstLastPara="1" rIns="114650" wrap="square" tIns="114650">
            <a:norm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6" name="Google Shape;16;p23"/>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4"/>
          <p:cNvSpPr txBox="1"/>
          <p:nvPr>
            <p:ph type="title"/>
          </p:nvPr>
        </p:nvSpPr>
        <p:spPr>
          <a:xfrm>
            <a:off x="368150" y="3010814"/>
            <a:ext cx="10063800" cy="1178400"/>
          </a:xfrm>
          <a:prstGeom prst="rect">
            <a:avLst/>
          </a:prstGeom>
          <a:noFill/>
          <a:ln>
            <a:noFill/>
          </a:ln>
        </p:spPr>
        <p:txBody>
          <a:bodyPr anchorCtr="0" anchor="ctr" bIns="114650" lIns="114650" spcFirstLastPara="1" rIns="114650" wrap="square" tIns="114650">
            <a:norm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p:txBody>
      </p:sp>
      <p:sp>
        <p:nvSpPr>
          <p:cNvPr id="19" name="Google Shape;19;p24"/>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5"/>
          <p:cNvSpPr txBox="1"/>
          <p:nvPr>
            <p:ph type="title"/>
          </p:nvPr>
        </p:nvSpPr>
        <p:spPr>
          <a:xfrm>
            <a:off x="368150" y="622957"/>
            <a:ext cx="10063800" cy="801600"/>
          </a:xfrm>
          <a:prstGeom prst="rect">
            <a:avLst/>
          </a:prstGeom>
          <a:noFill/>
          <a:ln>
            <a:noFill/>
          </a:ln>
        </p:spPr>
        <p:txBody>
          <a:bodyPr anchorCtr="0" anchor="t" bIns="114650" lIns="114650" spcFirstLastPara="1" rIns="114650" wrap="square" tIns="11465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2" name="Google Shape;22;p25"/>
          <p:cNvSpPr txBox="1"/>
          <p:nvPr>
            <p:ph idx="1" type="body"/>
          </p:nvPr>
        </p:nvSpPr>
        <p:spPr>
          <a:xfrm>
            <a:off x="368150" y="1613263"/>
            <a:ext cx="4724400" cy="4782300"/>
          </a:xfrm>
          <a:prstGeom prst="rect">
            <a:avLst/>
          </a:prstGeom>
          <a:noFill/>
          <a:ln>
            <a:noFill/>
          </a:ln>
        </p:spPr>
        <p:txBody>
          <a:bodyPr anchorCtr="0" anchor="t" bIns="114650" lIns="114650" spcFirstLastPara="1" rIns="114650" wrap="square" tIns="114650">
            <a:norm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3" name="Google Shape;23;p25"/>
          <p:cNvSpPr txBox="1"/>
          <p:nvPr>
            <p:ph idx="2" type="body"/>
          </p:nvPr>
        </p:nvSpPr>
        <p:spPr>
          <a:xfrm>
            <a:off x="5707559" y="1613263"/>
            <a:ext cx="4724400" cy="4782300"/>
          </a:xfrm>
          <a:prstGeom prst="rect">
            <a:avLst/>
          </a:prstGeom>
          <a:noFill/>
          <a:ln>
            <a:noFill/>
          </a:ln>
        </p:spPr>
        <p:txBody>
          <a:bodyPr anchorCtr="0" anchor="t" bIns="114650" lIns="114650" spcFirstLastPara="1" rIns="114650" wrap="square" tIns="114650">
            <a:norm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4" name="Google Shape;24;p25"/>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6"/>
          <p:cNvSpPr txBox="1"/>
          <p:nvPr>
            <p:ph type="title"/>
          </p:nvPr>
        </p:nvSpPr>
        <p:spPr>
          <a:xfrm>
            <a:off x="368150" y="622957"/>
            <a:ext cx="10063800" cy="801600"/>
          </a:xfrm>
          <a:prstGeom prst="rect">
            <a:avLst/>
          </a:prstGeom>
          <a:noFill/>
          <a:ln>
            <a:noFill/>
          </a:ln>
        </p:spPr>
        <p:txBody>
          <a:bodyPr anchorCtr="0" anchor="t" bIns="114650" lIns="114650" spcFirstLastPara="1" rIns="114650" wrap="square" tIns="11465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7" name="Google Shape;27;p26"/>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7"/>
          <p:cNvSpPr txBox="1"/>
          <p:nvPr>
            <p:ph type="title"/>
          </p:nvPr>
        </p:nvSpPr>
        <p:spPr>
          <a:xfrm>
            <a:off x="368150" y="777743"/>
            <a:ext cx="3316500" cy="1057800"/>
          </a:xfrm>
          <a:prstGeom prst="rect">
            <a:avLst/>
          </a:prstGeom>
          <a:noFill/>
          <a:ln>
            <a:noFill/>
          </a:ln>
        </p:spPr>
        <p:txBody>
          <a:bodyPr anchorCtr="0" anchor="b" bIns="114650" lIns="114650" spcFirstLastPara="1" rIns="114650" wrap="square" tIns="11465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0" name="Google Shape;30;p27"/>
          <p:cNvSpPr txBox="1"/>
          <p:nvPr>
            <p:ph idx="1" type="body"/>
          </p:nvPr>
        </p:nvSpPr>
        <p:spPr>
          <a:xfrm>
            <a:off x="368150" y="1945197"/>
            <a:ext cx="3316500" cy="4450500"/>
          </a:xfrm>
          <a:prstGeom prst="rect">
            <a:avLst/>
          </a:prstGeom>
          <a:noFill/>
          <a:ln>
            <a:noFill/>
          </a:ln>
        </p:spPr>
        <p:txBody>
          <a:bodyPr anchorCtr="0" anchor="t" bIns="114650" lIns="114650" spcFirstLastPara="1" rIns="114650" wrap="square" tIns="114650">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1" name="Google Shape;31;p27"/>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8"/>
          <p:cNvSpPr txBox="1"/>
          <p:nvPr>
            <p:ph type="title"/>
          </p:nvPr>
        </p:nvSpPr>
        <p:spPr>
          <a:xfrm>
            <a:off x="579035" y="630131"/>
            <a:ext cx="7521000" cy="5726400"/>
          </a:xfrm>
          <a:prstGeom prst="rect">
            <a:avLst/>
          </a:prstGeom>
          <a:noFill/>
          <a:ln>
            <a:noFill/>
          </a:ln>
        </p:spPr>
        <p:txBody>
          <a:bodyPr anchorCtr="0" anchor="ctr" bIns="114650" lIns="114650" spcFirstLastPara="1" rIns="114650" wrap="square" tIns="114650">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4" name="Google Shape;34;p28"/>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9"/>
          <p:cNvSpPr/>
          <p:nvPr/>
        </p:nvSpPr>
        <p:spPr>
          <a:xfrm>
            <a:off x="5400000" y="-175"/>
            <a:ext cx="5400000" cy="7200000"/>
          </a:xfrm>
          <a:prstGeom prst="rect">
            <a:avLst/>
          </a:prstGeom>
          <a:solidFill>
            <a:schemeClr val="lt2"/>
          </a:solidFill>
          <a:ln>
            <a:noFill/>
          </a:ln>
        </p:spPr>
        <p:txBody>
          <a:bodyPr anchorCtr="0" anchor="ctr" bIns="114650" lIns="114650" spcFirstLastPara="1" rIns="114650" wrap="square" tIns="1146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9"/>
          <p:cNvSpPr txBox="1"/>
          <p:nvPr>
            <p:ph type="title"/>
          </p:nvPr>
        </p:nvSpPr>
        <p:spPr>
          <a:xfrm>
            <a:off x="313583" y="1726229"/>
            <a:ext cx="4777800" cy="2075100"/>
          </a:xfrm>
          <a:prstGeom prst="rect">
            <a:avLst/>
          </a:prstGeom>
          <a:noFill/>
          <a:ln>
            <a:noFill/>
          </a:ln>
        </p:spPr>
        <p:txBody>
          <a:bodyPr anchorCtr="0" anchor="b" bIns="114650" lIns="114650" spcFirstLastPara="1" rIns="114650" wrap="square" tIns="11465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38" name="Google Shape;38;p29"/>
          <p:cNvSpPr txBox="1"/>
          <p:nvPr>
            <p:ph idx="1" type="subTitle"/>
          </p:nvPr>
        </p:nvSpPr>
        <p:spPr>
          <a:xfrm>
            <a:off x="313583" y="3923815"/>
            <a:ext cx="4777800" cy="1728900"/>
          </a:xfrm>
          <a:prstGeom prst="rect">
            <a:avLst/>
          </a:prstGeom>
          <a:noFill/>
          <a:ln>
            <a:noFill/>
          </a:ln>
        </p:spPr>
        <p:txBody>
          <a:bodyPr anchorCtr="0" anchor="t" bIns="114650" lIns="114650" spcFirstLastPara="1" rIns="114650" wrap="square" tIns="11465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29"/>
          <p:cNvSpPr txBox="1"/>
          <p:nvPr>
            <p:ph idx="2" type="body"/>
          </p:nvPr>
        </p:nvSpPr>
        <p:spPr>
          <a:xfrm>
            <a:off x="5834055" y="1013578"/>
            <a:ext cx="4531800" cy="5172600"/>
          </a:xfrm>
          <a:prstGeom prst="rect">
            <a:avLst/>
          </a:prstGeom>
          <a:noFill/>
          <a:ln>
            <a:noFill/>
          </a:ln>
        </p:spPr>
        <p:txBody>
          <a:bodyPr anchorCtr="0" anchor="ctr" bIns="114650" lIns="114650" spcFirstLastPara="1" rIns="114650" wrap="square" tIns="114650">
            <a:norm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0" name="Google Shape;40;p29"/>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0"/>
          <p:cNvSpPr txBox="1"/>
          <p:nvPr>
            <p:ph idx="1" type="body"/>
          </p:nvPr>
        </p:nvSpPr>
        <p:spPr>
          <a:xfrm>
            <a:off x="368150" y="5922065"/>
            <a:ext cx="7085100" cy="846900"/>
          </a:xfrm>
          <a:prstGeom prst="rect">
            <a:avLst/>
          </a:prstGeom>
          <a:noFill/>
          <a:ln>
            <a:noFill/>
          </a:ln>
        </p:spPr>
        <p:txBody>
          <a:bodyPr anchorCtr="0" anchor="ctr" bIns="114650" lIns="114650" spcFirstLastPara="1" rIns="114650" wrap="square" tIns="114650">
            <a:normAutofit/>
          </a:bodyPr>
          <a:lstStyle>
            <a:lvl1pPr indent="-228600" lvl="0" marL="457200" algn="l">
              <a:lnSpc>
                <a:spcPct val="100000"/>
              </a:lnSpc>
              <a:spcBef>
                <a:spcPts val="0"/>
              </a:spcBef>
              <a:spcAft>
                <a:spcPts val="0"/>
              </a:spcAft>
              <a:buSzPts val="2300"/>
              <a:buNone/>
              <a:defRPr/>
            </a:lvl1pPr>
          </a:lstStyle>
          <a:p/>
        </p:txBody>
      </p:sp>
      <p:sp>
        <p:nvSpPr>
          <p:cNvPr id="43" name="Google Shape;43;p30"/>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68150" y="622957"/>
            <a:ext cx="10063800" cy="801600"/>
          </a:xfrm>
          <a:prstGeom prst="rect">
            <a:avLst/>
          </a:prstGeom>
          <a:noFill/>
          <a:ln>
            <a:noFill/>
          </a:ln>
        </p:spPr>
        <p:txBody>
          <a:bodyPr anchorCtr="0" anchor="t" bIns="114650" lIns="114650" spcFirstLastPara="1" rIns="114650" wrap="square" tIns="114650">
            <a:normAutofit/>
          </a:bodyPr>
          <a:lstStyle>
            <a:lvl1pPr lvl="0"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9pPr>
          </a:lstStyle>
          <a:p/>
        </p:txBody>
      </p:sp>
      <p:sp>
        <p:nvSpPr>
          <p:cNvPr id="7" name="Google Shape;7;p21"/>
          <p:cNvSpPr txBox="1"/>
          <p:nvPr>
            <p:ph idx="1" type="body"/>
          </p:nvPr>
        </p:nvSpPr>
        <p:spPr>
          <a:xfrm>
            <a:off x="368150" y="1613263"/>
            <a:ext cx="10063800" cy="4782300"/>
          </a:xfrm>
          <a:prstGeom prst="rect">
            <a:avLst/>
          </a:prstGeom>
          <a:noFill/>
          <a:ln>
            <a:noFill/>
          </a:ln>
        </p:spPr>
        <p:txBody>
          <a:bodyPr anchorCtr="0" anchor="t" bIns="114650" lIns="114650" spcFirstLastPara="1" rIns="114650" wrap="square" tIns="114650">
            <a:normAutofit/>
          </a:bodyPr>
          <a:lstStyle>
            <a:lvl1pPr indent="-374650" lvl="0" marL="457200" marR="0" rtl="0" algn="l">
              <a:lnSpc>
                <a:spcPct val="115000"/>
              </a:lnSpc>
              <a:spcBef>
                <a:spcPts val="0"/>
              </a:spcBef>
              <a:spcAft>
                <a:spcPts val="0"/>
              </a:spcAft>
              <a:buClr>
                <a:schemeClr val="dk2"/>
              </a:buClr>
              <a:buSzPts val="2300"/>
              <a:buFont typeface="Arial"/>
              <a:buChar char="●"/>
              <a:defRPr b="0" i="0" sz="2300" u="none" cap="none" strike="noStrike">
                <a:solidFill>
                  <a:schemeClr val="dk2"/>
                </a:solidFill>
                <a:latin typeface="Arial"/>
                <a:ea typeface="Arial"/>
                <a:cs typeface="Arial"/>
                <a:sym typeface="Arial"/>
              </a:defRPr>
            </a:lvl1pPr>
            <a:lvl2pPr indent="-342900" lvl="1" marL="9144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42900" lvl="2" marL="13716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6pPr>
            <a:lvl7pPr indent="-342900" lvl="6" marL="32004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7pPr>
            <a:lvl8pPr indent="-342900" lvl="7" marL="36576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8pPr>
            <a:lvl9pPr indent="-342900" lvl="8" marL="41148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9pPr>
          </a:lstStyle>
          <a:p/>
        </p:txBody>
      </p:sp>
      <p:sp>
        <p:nvSpPr>
          <p:cNvPr id="8" name="Google Shape;8;p21"/>
          <p:cNvSpPr txBox="1"/>
          <p:nvPr>
            <p:ph idx="12" type="sldNum"/>
          </p:nvPr>
        </p:nvSpPr>
        <p:spPr>
          <a:xfrm>
            <a:off x="10006840" y="6527688"/>
            <a:ext cx="648000" cy="551100"/>
          </a:xfrm>
          <a:prstGeom prst="rect">
            <a:avLst/>
          </a:prstGeom>
          <a:noFill/>
          <a:ln>
            <a:noFill/>
          </a:ln>
        </p:spPr>
        <p:txBody>
          <a:bodyPr anchorCtr="0" anchor="ctr" bIns="114650" lIns="114650" spcFirstLastPara="1" rIns="114650" wrap="square" tIns="11465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tnisroom1.typingclub.com/" TargetMode="External"/><Relationship Id="rId4" Type="http://schemas.openxmlformats.org/officeDocument/2006/relationships/hyperlink" Target="https://www.getepic.com/app/" TargetMode="External"/><Relationship Id="rId11" Type="http://schemas.openxmlformats.org/officeDocument/2006/relationships/hyperlink" Target="https://www.pobble365.com/" TargetMode="External"/><Relationship Id="rId10" Type="http://schemas.openxmlformats.org/officeDocument/2006/relationships/hyperlink" Target="https://www.spellingcity.com/spelling-games-vocabulary-games.html" TargetMode="External"/><Relationship Id="rId9" Type="http://schemas.openxmlformats.org/officeDocument/2006/relationships/hyperlink" Target="https://scratch.mit.edu/" TargetMode="External"/><Relationship Id="rId5" Type="http://schemas.openxmlformats.org/officeDocument/2006/relationships/hyperlink" Target="https://www.kiwikidsnews.co.nz/" TargetMode="External"/><Relationship Id="rId6" Type="http://schemas.openxmlformats.org/officeDocument/2006/relationships/hyperlink" Target="https://wonderopolis.org/" TargetMode="External"/><Relationship Id="rId7" Type="http://schemas.openxmlformats.org/officeDocument/2006/relationships/hyperlink" Target="https://thekidshouldseethis.com/" TargetMode="External"/><Relationship Id="rId8" Type="http://schemas.openxmlformats.org/officeDocument/2006/relationships/hyperlink" Target="https://freerice.com/categories/english-vocabula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68159" y="1042275"/>
            <a:ext cx="10063800" cy="2873400"/>
          </a:xfrm>
          <a:prstGeom prst="rect">
            <a:avLst/>
          </a:prstGeom>
          <a:noFill/>
          <a:ln>
            <a:noFill/>
          </a:ln>
        </p:spPr>
        <p:txBody>
          <a:bodyPr anchorCtr="0" anchor="b" bIns="114650" lIns="114650" spcFirstLastPara="1" rIns="114650" wrap="square" tIns="114650">
            <a:normAutofit/>
          </a:bodyPr>
          <a:lstStyle/>
          <a:p>
            <a:pPr indent="0" lvl="0" marL="0" rtl="0" algn="ctr">
              <a:lnSpc>
                <a:spcPct val="100000"/>
              </a:lnSpc>
              <a:spcBef>
                <a:spcPts val="0"/>
              </a:spcBef>
              <a:spcAft>
                <a:spcPts val="0"/>
              </a:spcAft>
              <a:buSzPts val="6500"/>
              <a:buNone/>
            </a:pPr>
            <a:r>
              <a:rPr lang="en-GB">
                <a:latin typeface="Playfair Display"/>
                <a:ea typeface="Playfair Display"/>
                <a:cs typeface="Playfair Display"/>
                <a:sym typeface="Playfair Display"/>
              </a:rPr>
              <a:t>Literature Circles Slideshow</a:t>
            </a:r>
            <a:endParaRPr>
              <a:latin typeface="Playfair Display"/>
              <a:ea typeface="Playfair Display"/>
              <a:cs typeface="Playfair Display"/>
              <a:sym typeface="Playfair Display"/>
            </a:endParaRPr>
          </a:p>
        </p:txBody>
      </p:sp>
      <p:sp>
        <p:nvSpPr>
          <p:cNvPr id="55" name="Google Shape;55;p1"/>
          <p:cNvSpPr txBox="1"/>
          <p:nvPr>
            <p:ph idx="1" type="subTitle"/>
          </p:nvPr>
        </p:nvSpPr>
        <p:spPr>
          <a:xfrm>
            <a:off x="368150" y="3967279"/>
            <a:ext cx="10063800" cy="1109400"/>
          </a:xfrm>
          <a:prstGeom prst="rect">
            <a:avLst/>
          </a:prstGeom>
          <a:noFill/>
          <a:ln>
            <a:noFill/>
          </a:ln>
        </p:spPr>
        <p:txBody>
          <a:bodyPr anchorCtr="0" anchor="t" bIns="114650" lIns="114650" spcFirstLastPara="1" rIns="114650" wrap="square" tIns="114650">
            <a:normAutofit/>
          </a:bodyPr>
          <a:lstStyle/>
          <a:p>
            <a:pPr indent="0" lvl="0" marL="0" rtl="0" algn="ctr">
              <a:lnSpc>
                <a:spcPct val="100000"/>
              </a:lnSpc>
              <a:spcBef>
                <a:spcPts val="0"/>
              </a:spcBef>
              <a:spcAft>
                <a:spcPts val="0"/>
              </a:spcAft>
              <a:buSzPts val="3500"/>
              <a:buNone/>
            </a:pPr>
            <a:r>
              <a:rPr lang="en-GB">
                <a:latin typeface="Lexend Deca"/>
                <a:ea typeface="Lexend Deca"/>
                <a:cs typeface="Lexend Deca"/>
                <a:sym typeface="Lexend Deca"/>
              </a:rPr>
              <a:t>Term 1, 2024</a:t>
            </a:r>
            <a:endParaRPr>
              <a:latin typeface="Lexend Deca"/>
              <a:ea typeface="Lexend Deca"/>
              <a:cs typeface="Lexend Deca"/>
              <a:sym typeface="Lexend De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type="title"/>
          </p:nvPr>
        </p:nvSpPr>
        <p:spPr>
          <a:xfrm>
            <a:off x="75059" y="86089"/>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Significant Summariser</a:t>
            </a:r>
            <a:endParaRPr>
              <a:latin typeface="Playfair Display"/>
              <a:ea typeface="Playfair Display"/>
              <a:cs typeface="Playfair Display"/>
              <a:sym typeface="Playfair Display"/>
            </a:endParaRPr>
          </a:p>
        </p:txBody>
      </p:sp>
      <p:sp>
        <p:nvSpPr>
          <p:cNvPr id="122" name="Google Shape;122;p10"/>
          <p:cNvSpPr txBox="1"/>
          <p:nvPr>
            <p:ph idx="1" type="body"/>
          </p:nvPr>
        </p:nvSpPr>
        <p:spPr>
          <a:xfrm>
            <a:off x="146102" y="792231"/>
            <a:ext cx="10594800" cy="15060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800">
                <a:latin typeface="Lexend Deca"/>
                <a:ea typeface="Lexend Deca"/>
                <a:cs typeface="Lexend Deca"/>
                <a:sym typeface="Lexend Deca"/>
              </a:rPr>
              <a:t>Your purpose: Help your group understand what they have read by summarising the section in your own words. </a:t>
            </a:r>
            <a:endParaRPr sz="18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800">
                <a:latin typeface="Lexend Deca"/>
                <a:ea typeface="Lexend Deca"/>
                <a:cs typeface="Lexend Deca"/>
                <a:sym typeface="Lexend Deca"/>
              </a:rPr>
              <a:t>Your role: Prepare a 4 part summary of the pages just read. Don’t retell the story; focus on the 4 important parts (in order). Someone should be able to pick up your summary and understand that part of the book. </a:t>
            </a:r>
            <a:endParaRPr sz="18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t/>
            </a:r>
            <a:endParaRPr sz="1800">
              <a:latin typeface="Lexend Deca"/>
              <a:ea typeface="Lexend Deca"/>
              <a:cs typeface="Lexend Deca"/>
              <a:sym typeface="Lexend Deca"/>
            </a:endParaRPr>
          </a:p>
          <a:p>
            <a:pPr indent="0" lvl="0" marL="0" rtl="0" algn="l">
              <a:lnSpc>
                <a:spcPct val="95000"/>
              </a:lnSpc>
              <a:spcBef>
                <a:spcPts val="1500"/>
              </a:spcBef>
              <a:spcAft>
                <a:spcPts val="1500"/>
              </a:spcAft>
              <a:buSzPts val="300"/>
              <a:buNone/>
            </a:pPr>
            <a:r>
              <a:t/>
            </a:r>
            <a:endParaRPr sz="1800">
              <a:latin typeface="Lexend Deca"/>
              <a:ea typeface="Lexend Deca"/>
              <a:cs typeface="Lexend Deca"/>
              <a:sym typeface="Lexend Deca"/>
            </a:endParaRPr>
          </a:p>
        </p:txBody>
      </p:sp>
      <p:sp>
        <p:nvSpPr>
          <p:cNvPr id="123" name="Google Shape;123;p10"/>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Chapters read: </a:t>
            </a:r>
            <a:endParaRPr b="0" i="0" sz="1800" u="none" cap="none" strike="noStrike">
              <a:solidFill>
                <a:srgbClr val="000000"/>
              </a:solidFill>
              <a:latin typeface="Lexend Deca"/>
              <a:ea typeface="Lexend Deca"/>
              <a:cs typeface="Lexend Deca"/>
              <a:sym typeface="Lexend Deca"/>
            </a:endParaRPr>
          </a:p>
        </p:txBody>
      </p:sp>
      <p:sp>
        <p:nvSpPr>
          <p:cNvPr id="124" name="Google Shape;124;p10"/>
          <p:cNvSpPr txBox="1"/>
          <p:nvPr/>
        </p:nvSpPr>
        <p:spPr>
          <a:xfrm>
            <a:off x="349341" y="2529834"/>
            <a:ext cx="4396500" cy="924300"/>
          </a:xfrm>
          <a:prstGeom prst="rect">
            <a:avLst/>
          </a:prstGeom>
          <a:noFill/>
          <a:ln cap="flat" cmpd="sng" w="28575">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p:txBody>
      </p:sp>
      <p:sp>
        <p:nvSpPr>
          <p:cNvPr id="125" name="Google Shape;125;p10"/>
          <p:cNvSpPr/>
          <p:nvPr/>
        </p:nvSpPr>
        <p:spPr>
          <a:xfrm>
            <a:off x="4905591" y="2835101"/>
            <a:ext cx="1225500" cy="989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0"/>
          <p:cNvSpPr txBox="1"/>
          <p:nvPr/>
        </p:nvSpPr>
        <p:spPr>
          <a:xfrm>
            <a:off x="6209734" y="2554156"/>
            <a:ext cx="4396500" cy="924300"/>
          </a:xfrm>
          <a:prstGeom prst="rect">
            <a:avLst/>
          </a:prstGeom>
          <a:noFill/>
          <a:ln cap="flat" cmpd="sng" w="28575">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p:txBody>
      </p:sp>
      <p:sp>
        <p:nvSpPr>
          <p:cNvPr id="127" name="Google Shape;127;p10"/>
          <p:cNvSpPr txBox="1"/>
          <p:nvPr/>
        </p:nvSpPr>
        <p:spPr>
          <a:xfrm>
            <a:off x="416250" y="4977568"/>
            <a:ext cx="4396500" cy="924300"/>
          </a:xfrm>
          <a:prstGeom prst="rect">
            <a:avLst/>
          </a:prstGeom>
          <a:noFill/>
          <a:ln cap="flat" cmpd="sng" w="28575">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p:txBody>
      </p:sp>
      <p:sp>
        <p:nvSpPr>
          <p:cNvPr id="128" name="Google Shape;128;p10"/>
          <p:cNvSpPr txBox="1"/>
          <p:nvPr/>
        </p:nvSpPr>
        <p:spPr>
          <a:xfrm>
            <a:off x="6209734" y="5043535"/>
            <a:ext cx="4396500" cy="924300"/>
          </a:xfrm>
          <a:prstGeom prst="rect">
            <a:avLst/>
          </a:prstGeom>
          <a:noFill/>
          <a:ln cap="flat" cmpd="sng" w="28575">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p:txBody>
      </p:sp>
      <p:sp>
        <p:nvSpPr>
          <p:cNvPr id="129" name="Google Shape;129;p10"/>
          <p:cNvSpPr/>
          <p:nvPr/>
        </p:nvSpPr>
        <p:spPr>
          <a:xfrm>
            <a:off x="8218406" y="4241855"/>
            <a:ext cx="852600" cy="80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0"/>
          <p:cNvSpPr/>
          <p:nvPr/>
        </p:nvSpPr>
        <p:spPr>
          <a:xfrm>
            <a:off x="5012185" y="5403500"/>
            <a:ext cx="1074600" cy="8949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0"/>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Short and succinct.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35" name="Shape 135"/>
        <p:cNvGrpSpPr/>
        <p:nvPr/>
      </p:nvGrpSpPr>
      <p:grpSpPr>
        <a:xfrm>
          <a:off x="0" y="0"/>
          <a:ext cx="0" cy="0"/>
          <a:chOff x="0" y="0"/>
          <a:chExt cx="0" cy="0"/>
        </a:xfrm>
      </p:grpSpPr>
      <p:sp>
        <p:nvSpPr>
          <p:cNvPr id="136" name="Google Shape;136;p11"/>
          <p:cNvSpPr txBox="1"/>
          <p:nvPr>
            <p:ph type="title"/>
          </p:nvPr>
        </p:nvSpPr>
        <p:spPr>
          <a:xfrm>
            <a:off x="75059" y="86089"/>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Significant Summariser</a:t>
            </a:r>
            <a:endParaRPr>
              <a:latin typeface="Playfair Display"/>
              <a:ea typeface="Playfair Display"/>
              <a:cs typeface="Playfair Display"/>
              <a:sym typeface="Playfair Display"/>
            </a:endParaRPr>
          </a:p>
        </p:txBody>
      </p:sp>
      <p:sp>
        <p:nvSpPr>
          <p:cNvPr id="137" name="Google Shape;137;p11"/>
          <p:cNvSpPr txBox="1"/>
          <p:nvPr>
            <p:ph idx="1" type="body"/>
          </p:nvPr>
        </p:nvSpPr>
        <p:spPr>
          <a:xfrm>
            <a:off x="146102" y="792231"/>
            <a:ext cx="10594800" cy="15060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800">
                <a:latin typeface="Lexend Deca"/>
                <a:ea typeface="Lexend Deca"/>
                <a:cs typeface="Lexend Deca"/>
                <a:sym typeface="Lexend Deca"/>
              </a:rPr>
              <a:t>Your purpose: Help your group understand what they have read. </a:t>
            </a:r>
            <a:endParaRPr sz="18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800">
                <a:latin typeface="Lexend Deca"/>
                <a:ea typeface="Lexend Deca"/>
                <a:cs typeface="Lexend Deca"/>
                <a:sym typeface="Lexend Deca"/>
              </a:rPr>
              <a:t>Your role: Prepare a 4 part summary of the pages just read. Don’t retell the story; focus on the 4 important parts (in order). Someone should be able to pick up your summary and understand that part of the book. </a:t>
            </a:r>
            <a:endParaRPr sz="18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t/>
            </a:r>
            <a:endParaRPr sz="1800">
              <a:latin typeface="Lexend Deca"/>
              <a:ea typeface="Lexend Deca"/>
              <a:cs typeface="Lexend Deca"/>
              <a:sym typeface="Lexend Deca"/>
            </a:endParaRPr>
          </a:p>
          <a:p>
            <a:pPr indent="0" lvl="0" marL="0" rtl="0" algn="l">
              <a:lnSpc>
                <a:spcPct val="95000"/>
              </a:lnSpc>
              <a:spcBef>
                <a:spcPts val="1500"/>
              </a:spcBef>
              <a:spcAft>
                <a:spcPts val="1500"/>
              </a:spcAft>
              <a:buSzPts val="300"/>
              <a:buNone/>
            </a:pPr>
            <a:r>
              <a:t/>
            </a:r>
            <a:endParaRPr sz="1800">
              <a:latin typeface="Lexend Deca"/>
              <a:ea typeface="Lexend Deca"/>
              <a:cs typeface="Lexend Deca"/>
              <a:sym typeface="Lexend Deca"/>
            </a:endParaRPr>
          </a:p>
        </p:txBody>
      </p:sp>
      <p:sp>
        <p:nvSpPr>
          <p:cNvPr id="138" name="Google Shape;138;p11"/>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Pages read: 30 - 48</a:t>
            </a:r>
            <a:endParaRPr b="0" i="0" sz="1800" u="none" cap="none" strike="noStrike">
              <a:solidFill>
                <a:srgbClr val="000000"/>
              </a:solidFill>
              <a:latin typeface="Lexend Deca"/>
              <a:ea typeface="Lexend Deca"/>
              <a:cs typeface="Lexend Deca"/>
              <a:sym typeface="Lexend Deca"/>
            </a:endParaRPr>
          </a:p>
        </p:txBody>
      </p:sp>
      <p:sp>
        <p:nvSpPr>
          <p:cNvPr id="139" name="Google Shape;139;p11"/>
          <p:cNvSpPr txBox="1"/>
          <p:nvPr/>
        </p:nvSpPr>
        <p:spPr>
          <a:xfrm>
            <a:off x="349341" y="2529834"/>
            <a:ext cx="4396500" cy="1847700"/>
          </a:xfrm>
          <a:prstGeom prst="rect">
            <a:avLst/>
          </a:prstGeom>
          <a:noFill/>
          <a:ln cap="flat" cmpd="sng" w="28575">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Patrick Hand"/>
                <a:ea typeface="Patrick Hand"/>
                <a:cs typeface="Patrick Hand"/>
                <a:sym typeface="Patrick Hand"/>
              </a:rPr>
              <a:t>Melody and her mum went to visit Dr Hugely. He did a number of tests on her and decided she was mentally retarded and should be put into a special home.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p:txBody>
      </p:sp>
      <p:sp>
        <p:nvSpPr>
          <p:cNvPr id="140" name="Google Shape;140;p11"/>
          <p:cNvSpPr/>
          <p:nvPr/>
        </p:nvSpPr>
        <p:spPr>
          <a:xfrm>
            <a:off x="4905591" y="2835101"/>
            <a:ext cx="1225500" cy="989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1"/>
          <p:cNvSpPr txBox="1"/>
          <p:nvPr/>
        </p:nvSpPr>
        <p:spPr>
          <a:xfrm>
            <a:off x="6209734" y="2554156"/>
            <a:ext cx="4396500" cy="1847700"/>
          </a:xfrm>
          <a:prstGeom prst="rect">
            <a:avLst/>
          </a:prstGeom>
          <a:noFill/>
          <a:ln cap="flat" cmpd="sng" w="28575">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Patrick Hand"/>
                <a:ea typeface="Patrick Hand"/>
                <a:cs typeface="Patrick Hand"/>
                <a:sym typeface="Patrick Hand"/>
              </a:rPr>
              <a:t>Melody is enrolled at school and starts in H5, the class for ‘disabled’ students. She is excluded from the rest of the school.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p:txBody>
      </p:sp>
      <p:sp>
        <p:nvSpPr>
          <p:cNvPr id="142" name="Google Shape;142;p11"/>
          <p:cNvSpPr txBox="1"/>
          <p:nvPr/>
        </p:nvSpPr>
        <p:spPr>
          <a:xfrm>
            <a:off x="416250" y="4977568"/>
            <a:ext cx="4396500" cy="1155000"/>
          </a:xfrm>
          <a:prstGeom prst="rect">
            <a:avLst/>
          </a:prstGeom>
          <a:noFill/>
          <a:ln cap="flat" cmpd="sng" w="28575">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Patrick Hand"/>
                <a:ea typeface="Patrick Hand"/>
                <a:cs typeface="Patrick Hand"/>
                <a:sym typeface="Patrick Hand"/>
              </a:rPr>
              <a:t>Melody’s friend Mrs V realises how intelligent Melody is and makes it her mission to help Melody express herself in more ways than she already can. </a:t>
            </a:r>
            <a:endParaRPr b="0" i="0" sz="1500" u="none" cap="none" strike="noStrike">
              <a:solidFill>
                <a:srgbClr val="000000"/>
              </a:solidFill>
              <a:latin typeface="Patrick Hand"/>
              <a:ea typeface="Patrick Hand"/>
              <a:cs typeface="Patrick Hand"/>
              <a:sym typeface="Patrick Han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atrick Hand"/>
              <a:ea typeface="Patrick Hand"/>
              <a:cs typeface="Patrick Hand"/>
              <a:sym typeface="Patrick Hand"/>
            </a:endParaRPr>
          </a:p>
        </p:txBody>
      </p:sp>
      <p:sp>
        <p:nvSpPr>
          <p:cNvPr id="143" name="Google Shape;143;p11"/>
          <p:cNvSpPr txBox="1"/>
          <p:nvPr/>
        </p:nvSpPr>
        <p:spPr>
          <a:xfrm>
            <a:off x="6209734" y="5043535"/>
            <a:ext cx="4396500" cy="1386000"/>
          </a:xfrm>
          <a:prstGeom prst="rect">
            <a:avLst/>
          </a:prstGeom>
          <a:noFill/>
          <a:ln cap="flat" cmpd="sng" w="28575">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Patrick Hand"/>
                <a:ea typeface="Patrick Hand"/>
                <a:cs typeface="Patrick Hand"/>
                <a:sym typeface="Patrick Hand"/>
              </a:rPr>
              <a:t>She spends 5 years in the same classroom doing the same things. She has different teachers but always does the same things including building a Snowman at the end of each year. All the children hate it - some knock it over, some stab pencils in it. </a:t>
            </a:r>
            <a:endParaRPr b="0" i="0" sz="1500" u="none" cap="none" strike="noStrike">
              <a:solidFill>
                <a:srgbClr val="000000"/>
              </a:solidFill>
              <a:latin typeface="Patrick Hand"/>
              <a:ea typeface="Patrick Hand"/>
              <a:cs typeface="Patrick Hand"/>
              <a:sym typeface="Patrick Hand"/>
            </a:endParaRPr>
          </a:p>
        </p:txBody>
      </p:sp>
      <p:sp>
        <p:nvSpPr>
          <p:cNvPr id="144" name="Google Shape;144;p11"/>
          <p:cNvSpPr/>
          <p:nvPr/>
        </p:nvSpPr>
        <p:spPr>
          <a:xfrm>
            <a:off x="8218406" y="4241855"/>
            <a:ext cx="852600" cy="80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1"/>
          <p:cNvSpPr/>
          <p:nvPr/>
        </p:nvSpPr>
        <p:spPr>
          <a:xfrm>
            <a:off x="5012185" y="5403500"/>
            <a:ext cx="1074600" cy="8949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1"/>
          <p:cNvSpPr txBox="1"/>
          <p:nvPr/>
        </p:nvSpPr>
        <p:spPr>
          <a:xfrm>
            <a:off x="3057638" y="982345"/>
            <a:ext cx="4771800" cy="1335900"/>
          </a:xfrm>
          <a:prstGeom prst="rect">
            <a:avLst/>
          </a:prstGeom>
          <a:solidFill>
            <a:srgbClr val="134F5C"/>
          </a:solidFill>
          <a:ln cap="flat" cmpd="sng" w="28575">
            <a:solidFill>
              <a:srgbClr val="000000"/>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ctr">
              <a:lnSpc>
                <a:spcPct val="100000"/>
              </a:lnSpc>
              <a:spcBef>
                <a:spcPts val="0"/>
              </a:spcBef>
              <a:spcAft>
                <a:spcPts val="0"/>
              </a:spcAft>
              <a:buClr>
                <a:srgbClr val="000000"/>
              </a:buClr>
              <a:buSzPts val="6300"/>
              <a:buFont typeface="Arial"/>
              <a:buNone/>
            </a:pPr>
            <a:r>
              <a:rPr b="0" i="0" lang="en-GB" sz="6300" u="none" cap="none" strike="noStrike">
                <a:solidFill>
                  <a:srgbClr val="000000"/>
                </a:solidFill>
                <a:latin typeface="Poppins"/>
                <a:ea typeface="Poppins"/>
                <a:cs typeface="Poppins"/>
                <a:sym typeface="Poppins"/>
              </a:rPr>
              <a:t>EXEMPLAR</a:t>
            </a:r>
            <a:endParaRPr b="0" i="0" sz="6300" u="none" cap="none" strike="noStrike">
              <a:solidFill>
                <a:srgbClr val="000000"/>
              </a:solidFill>
              <a:latin typeface="Poppins"/>
              <a:ea typeface="Poppins"/>
              <a:cs typeface="Poppins"/>
              <a:sym typeface="Poppins"/>
            </a:endParaRPr>
          </a:p>
        </p:txBody>
      </p:sp>
      <p:sp>
        <p:nvSpPr>
          <p:cNvPr id="147" name="Google Shape;147;p11"/>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Short and succinct.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type="title"/>
          </p:nvPr>
        </p:nvSpPr>
        <p:spPr>
          <a:xfrm>
            <a:off x="101693" y="86124"/>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Word Wizard</a:t>
            </a:r>
            <a:endParaRPr>
              <a:latin typeface="Playfair Display"/>
              <a:ea typeface="Playfair Display"/>
              <a:cs typeface="Playfair Display"/>
              <a:sym typeface="Playfair Display"/>
            </a:endParaRPr>
          </a:p>
        </p:txBody>
      </p:sp>
      <p:sp>
        <p:nvSpPr>
          <p:cNvPr id="153" name="Google Shape;153;p12"/>
          <p:cNvSpPr txBox="1"/>
          <p:nvPr>
            <p:ph idx="1" type="body"/>
          </p:nvPr>
        </p:nvSpPr>
        <p:spPr>
          <a:xfrm>
            <a:off x="146102" y="792231"/>
            <a:ext cx="10594800" cy="21585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200">
                <a:latin typeface="Lexend Deca"/>
                <a:ea typeface="Lexend Deca"/>
                <a:cs typeface="Lexend Deca"/>
                <a:sym typeface="Lexend Deca"/>
              </a:rPr>
              <a:t>Your purpose: Help your literature circle understand unknown words. </a:t>
            </a:r>
            <a:endParaRPr sz="12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200">
                <a:latin typeface="Lexend Deca"/>
                <a:ea typeface="Lexend Deca"/>
                <a:cs typeface="Lexend Deca"/>
                <a:sym typeface="Lexend Deca"/>
              </a:rPr>
              <a:t>Your role: Whilst reading, keep an eye out for at least 5 important, interesting, complicated or powerful words in your reading. </a:t>
            </a:r>
            <a:endParaRPr sz="12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200">
                <a:latin typeface="Lexend Deca"/>
                <a:ea typeface="Lexend Deca"/>
                <a:cs typeface="Lexend Deca"/>
                <a:sym typeface="Lexend Deca"/>
              </a:rPr>
              <a:t>For each of your 5 words you need to: </a:t>
            </a:r>
            <a:endParaRPr sz="1200">
              <a:latin typeface="Lexend Deca"/>
              <a:ea typeface="Lexend Deca"/>
              <a:cs typeface="Lexend Deca"/>
              <a:sym typeface="Lexend Deca"/>
            </a:endParaRPr>
          </a:p>
          <a:p>
            <a:pPr indent="-355600" lvl="0" marL="571500" rtl="0" algn="l">
              <a:lnSpc>
                <a:spcPct val="95000"/>
              </a:lnSpc>
              <a:spcBef>
                <a:spcPts val="1500"/>
              </a:spcBef>
              <a:spcAft>
                <a:spcPts val="0"/>
              </a:spcAft>
              <a:buSzPts val="1200"/>
              <a:buFont typeface="Lexend Deca"/>
              <a:buChar char="●"/>
            </a:pPr>
            <a:r>
              <a:rPr lang="en-GB" sz="1200">
                <a:latin typeface="Lexend Deca"/>
                <a:ea typeface="Lexend Deca"/>
                <a:cs typeface="Lexend Deca"/>
                <a:sym typeface="Lexend Deca"/>
              </a:rPr>
              <a:t>Write the word (spelt correctly!) </a:t>
            </a:r>
            <a:endParaRPr sz="1200">
              <a:latin typeface="Lexend Deca"/>
              <a:ea typeface="Lexend Deca"/>
              <a:cs typeface="Lexend Deca"/>
              <a:sym typeface="Lexend Deca"/>
            </a:endParaRPr>
          </a:p>
          <a:p>
            <a:pPr indent="-355600" lvl="0" marL="571500" rtl="0" algn="l">
              <a:lnSpc>
                <a:spcPct val="95000"/>
              </a:lnSpc>
              <a:spcBef>
                <a:spcPts val="0"/>
              </a:spcBef>
              <a:spcAft>
                <a:spcPts val="0"/>
              </a:spcAft>
              <a:buSzPts val="1200"/>
              <a:buFont typeface="Lexend Deca"/>
              <a:buChar char="●"/>
            </a:pPr>
            <a:r>
              <a:rPr lang="en-GB" sz="1200">
                <a:latin typeface="Lexend Deca"/>
                <a:ea typeface="Lexend Deca"/>
                <a:cs typeface="Lexend Deca"/>
                <a:sym typeface="Lexend Deca"/>
              </a:rPr>
              <a:t>The page number the word is on </a:t>
            </a:r>
            <a:endParaRPr sz="1200">
              <a:latin typeface="Lexend Deca"/>
              <a:ea typeface="Lexend Deca"/>
              <a:cs typeface="Lexend Deca"/>
              <a:sym typeface="Lexend Deca"/>
            </a:endParaRPr>
          </a:p>
          <a:p>
            <a:pPr indent="-355600" lvl="0" marL="571500" rtl="0" algn="l">
              <a:lnSpc>
                <a:spcPct val="95000"/>
              </a:lnSpc>
              <a:spcBef>
                <a:spcPts val="0"/>
              </a:spcBef>
              <a:spcAft>
                <a:spcPts val="0"/>
              </a:spcAft>
              <a:buSzPts val="1200"/>
              <a:buFont typeface="Lexend Deca"/>
              <a:buChar char="●"/>
            </a:pPr>
            <a:r>
              <a:rPr lang="en-GB" sz="1200">
                <a:latin typeface="Lexend Deca"/>
                <a:ea typeface="Lexend Deca"/>
                <a:cs typeface="Lexend Deca"/>
                <a:sym typeface="Lexend Deca"/>
              </a:rPr>
              <a:t>The definition of the word in YOUR OWN WORDS (do not copy from Google)</a:t>
            </a:r>
            <a:endParaRPr sz="1200">
              <a:latin typeface="Lexend Deca"/>
              <a:ea typeface="Lexend Deca"/>
              <a:cs typeface="Lexend Deca"/>
              <a:sym typeface="Lexend Deca"/>
            </a:endParaRPr>
          </a:p>
          <a:p>
            <a:pPr indent="-355600" lvl="0" marL="571500" rtl="0" algn="l">
              <a:lnSpc>
                <a:spcPct val="95000"/>
              </a:lnSpc>
              <a:spcBef>
                <a:spcPts val="0"/>
              </a:spcBef>
              <a:spcAft>
                <a:spcPts val="0"/>
              </a:spcAft>
              <a:buSzPts val="1200"/>
              <a:buFont typeface="Lexend Deca"/>
              <a:buChar char="●"/>
            </a:pPr>
            <a:r>
              <a:rPr lang="en-GB" sz="1200">
                <a:latin typeface="Lexend Deca"/>
                <a:ea typeface="Lexend Deca"/>
                <a:cs typeface="Lexend Deca"/>
                <a:sym typeface="Lexend Deca"/>
              </a:rPr>
              <a:t>A new sentence with the word in it. Don’t forget capital letters and full stops. Try to write an interesting sentence! </a:t>
            </a:r>
            <a:endParaRPr sz="12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t/>
            </a:r>
            <a:endParaRPr sz="1200">
              <a:latin typeface="Lexend Deca"/>
              <a:ea typeface="Lexend Deca"/>
              <a:cs typeface="Lexend Deca"/>
              <a:sym typeface="Lexend Deca"/>
            </a:endParaRPr>
          </a:p>
          <a:p>
            <a:pPr indent="0" lvl="0" marL="0" rtl="0" algn="l">
              <a:lnSpc>
                <a:spcPct val="95000"/>
              </a:lnSpc>
              <a:spcBef>
                <a:spcPts val="1500"/>
              </a:spcBef>
              <a:spcAft>
                <a:spcPts val="1500"/>
              </a:spcAft>
              <a:buSzPts val="300"/>
              <a:buNone/>
            </a:pPr>
            <a:r>
              <a:t/>
            </a:r>
            <a:endParaRPr sz="1200">
              <a:latin typeface="Lexend Deca"/>
              <a:ea typeface="Lexend Deca"/>
              <a:cs typeface="Lexend Deca"/>
              <a:sym typeface="Lexend Deca"/>
            </a:endParaRPr>
          </a:p>
        </p:txBody>
      </p:sp>
      <p:sp>
        <p:nvSpPr>
          <p:cNvPr id="154" name="Google Shape;154;p12"/>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Chapters read: </a:t>
            </a:r>
            <a:endParaRPr b="0" i="0" sz="1800" u="none" cap="none" strike="noStrike">
              <a:solidFill>
                <a:srgbClr val="000000"/>
              </a:solidFill>
              <a:latin typeface="Lexend Deca"/>
              <a:ea typeface="Lexend Deca"/>
              <a:cs typeface="Lexend Deca"/>
              <a:sym typeface="Lexend Deca"/>
            </a:endParaRPr>
          </a:p>
        </p:txBody>
      </p:sp>
      <p:graphicFrame>
        <p:nvGraphicFramePr>
          <p:cNvPr id="155" name="Google Shape;155;p12"/>
          <p:cNvGraphicFramePr/>
          <p:nvPr/>
        </p:nvGraphicFramePr>
        <p:xfrm>
          <a:off x="201319" y="2782275"/>
          <a:ext cx="3000000" cy="3000000"/>
        </p:xfrm>
        <a:graphic>
          <a:graphicData uri="http://schemas.openxmlformats.org/drawingml/2006/table">
            <a:tbl>
              <a:tblPr>
                <a:noFill/>
                <a:tableStyleId>{E21C2AB1-3707-4988-BEB2-AB5EAF2E6A58}</a:tableStyleId>
              </a:tblPr>
              <a:tblGrid>
                <a:gridCol w="1852925"/>
                <a:gridCol w="1479900"/>
                <a:gridCol w="3513800"/>
                <a:gridCol w="3655875"/>
              </a:tblGrid>
              <a:tr h="5619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Patrick Hand"/>
                          <a:ea typeface="Patrick Hand"/>
                          <a:cs typeface="Patrick Hand"/>
                          <a:sym typeface="Patrick Hand"/>
                        </a:rPr>
                        <a:t>Word </a:t>
                      </a:r>
                      <a:endParaRPr sz="20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Patrick Hand"/>
                          <a:ea typeface="Patrick Hand"/>
                          <a:cs typeface="Patrick Hand"/>
                          <a:sym typeface="Patrick Hand"/>
                        </a:rPr>
                        <a:t>Page number</a:t>
                      </a:r>
                      <a:endParaRPr sz="20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Patrick Hand"/>
                          <a:ea typeface="Patrick Hand"/>
                          <a:cs typeface="Patrick Hand"/>
                          <a:sym typeface="Patrick Hand"/>
                        </a:rPr>
                        <a:t>Definition in my own words</a:t>
                      </a:r>
                      <a:endParaRPr sz="20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Patrick Hand"/>
                          <a:ea typeface="Patrick Hand"/>
                          <a:cs typeface="Patrick Hand"/>
                          <a:sym typeface="Patrick Hand"/>
                        </a:rPr>
                        <a:t>Interesting sentence</a:t>
                      </a:r>
                      <a:endParaRPr sz="20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38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38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38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38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38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56" name="Google Shape;156;p12"/>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Capital letters and full stops.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60" name="Shape 160"/>
        <p:cNvGrpSpPr/>
        <p:nvPr/>
      </p:nvGrpSpPr>
      <p:grpSpPr>
        <a:xfrm>
          <a:off x="0" y="0"/>
          <a:ext cx="0" cy="0"/>
          <a:chOff x="0" y="0"/>
          <a:chExt cx="0" cy="0"/>
        </a:xfrm>
      </p:grpSpPr>
      <p:sp>
        <p:nvSpPr>
          <p:cNvPr id="161" name="Google Shape;161;p13"/>
          <p:cNvSpPr txBox="1"/>
          <p:nvPr>
            <p:ph type="title"/>
          </p:nvPr>
        </p:nvSpPr>
        <p:spPr>
          <a:xfrm>
            <a:off x="101693" y="86124"/>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Word Wizard</a:t>
            </a:r>
            <a:endParaRPr>
              <a:latin typeface="Playfair Display"/>
              <a:ea typeface="Playfair Display"/>
              <a:cs typeface="Playfair Display"/>
              <a:sym typeface="Playfair Display"/>
            </a:endParaRPr>
          </a:p>
        </p:txBody>
      </p:sp>
      <p:sp>
        <p:nvSpPr>
          <p:cNvPr id="162" name="Google Shape;162;p13"/>
          <p:cNvSpPr txBox="1"/>
          <p:nvPr>
            <p:ph idx="1" type="body"/>
          </p:nvPr>
        </p:nvSpPr>
        <p:spPr>
          <a:xfrm>
            <a:off x="146102" y="792231"/>
            <a:ext cx="10594800" cy="21585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200">
                <a:latin typeface="Lexend Deca"/>
                <a:ea typeface="Lexend Deca"/>
                <a:cs typeface="Lexend Deca"/>
                <a:sym typeface="Lexend Deca"/>
              </a:rPr>
              <a:t>Your purpose: Help your literature circle understand unknown words. </a:t>
            </a:r>
            <a:endParaRPr sz="12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200">
                <a:latin typeface="Lexend Deca"/>
                <a:ea typeface="Lexend Deca"/>
                <a:cs typeface="Lexend Deca"/>
                <a:sym typeface="Lexend Deca"/>
              </a:rPr>
              <a:t>Your role: Whilst reading, keep an eye out for at least 5 important, interesting, complicated or powerful words in your reading. </a:t>
            </a:r>
            <a:endParaRPr sz="12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200">
                <a:latin typeface="Lexend Deca"/>
                <a:ea typeface="Lexend Deca"/>
                <a:cs typeface="Lexend Deca"/>
                <a:sym typeface="Lexend Deca"/>
              </a:rPr>
              <a:t>For each of your 5 words you need to: </a:t>
            </a:r>
            <a:endParaRPr sz="1200">
              <a:latin typeface="Lexend Deca"/>
              <a:ea typeface="Lexend Deca"/>
              <a:cs typeface="Lexend Deca"/>
              <a:sym typeface="Lexend Deca"/>
            </a:endParaRPr>
          </a:p>
          <a:p>
            <a:pPr indent="-355600" lvl="0" marL="571500" rtl="0" algn="l">
              <a:lnSpc>
                <a:spcPct val="95000"/>
              </a:lnSpc>
              <a:spcBef>
                <a:spcPts val="1500"/>
              </a:spcBef>
              <a:spcAft>
                <a:spcPts val="0"/>
              </a:spcAft>
              <a:buSzPts val="1200"/>
              <a:buFont typeface="Lexend Deca"/>
              <a:buChar char="●"/>
            </a:pPr>
            <a:r>
              <a:rPr lang="en-GB" sz="1200">
                <a:latin typeface="Lexend Deca"/>
                <a:ea typeface="Lexend Deca"/>
                <a:cs typeface="Lexend Deca"/>
                <a:sym typeface="Lexend Deca"/>
              </a:rPr>
              <a:t>Write the word (spelt correctly!) </a:t>
            </a:r>
            <a:endParaRPr sz="1200">
              <a:latin typeface="Lexend Deca"/>
              <a:ea typeface="Lexend Deca"/>
              <a:cs typeface="Lexend Deca"/>
              <a:sym typeface="Lexend Deca"/>
            </a:endParaRPr>
          </a:p>
          <a:p>
            <a:pPr indent="-355600" lvl="0" marL="571500" rtl="0" algn="l">
              <a:lnSpc>
                <a:spcPct val="95000"/>
              </a:lnSpc>
              <a:spcBef>
                <a:spcPts val="0"/>
              </a:spcBef>
              <a:spcAft>
                <a:spcPts val="0"/>
              </a:spcAft>
              <a:buSzPts val="1200"/>
              <a:buFont typeface="Lexend Deca"/>
              <a:buChar char="●"/>
            </a:pPr>
            <a:r>
              <a:rPr lang="en-GB" sz="1200">
                <a:latin typeface="Lexend Deca"/>
                <a:ea typeface="Lexend Deca"/>
                <a:cs typeface="Lexend Deca"/>
                <a:sym typeface="Lexend Deca"/>
              </a:rPr>
              <a:t>The page number the word is on </a:t>
            </a:r>
            <a:endParaRPr sz="1200">
              <a:latin typeface="Lexend Deca"/>
              <a:ea typeface="Lexend Deca"/>
              <a:cs typeface="Lexend Deca"/>
              <a:sym typeface="Lexend Deca"/>
            </a:endParaRPr>
          </a:p>
          <a:p>
            <a:pPr indent="-355600" lvl="0" marL="571500" rtl="0" algn="l">
              <a:lnSpc>
                <a:spcPct val="95000"/>
              </a:lnSpc>
              <a:spcBef>
                <a:spcPts val="0"/>
              </a:spcBef>
              <a:spcAft>
                <a:spcPts val="0"/>
              </a:spcAft>
              <a:buSzPts val="1200"/>
              <a:buFont typeface="Lexend Deca"/>
              <a:buChar char="●"/>
            </a:pPr>
            <a:r>
              <a:rPr lang="en-GB" sz="1200">
                <a:latin typeface="Lexend Deca"/>
                <a:ea typeface="Lexend Deca"/>
                <a:cs typeface="Lexend Deca"/>
                <a:sym typeface="Lexend Deca"/>
              </a:rPr>
              <a:t>The definition of the word in YOUR OWN WORDS (do not copy from Google)</a:t>
            </a:r>
            <a:endParaRPr sz="1200">
              <a:latin typeface="Lexend Deca"/>
              <a:ea typeface="Lexend Deca"/>
              <a:cs typeface="Lexend Deca"/>
              <a:sym typeface="Lexend Deca"/>
            </a:endParaRPr>
          </a:p>
          <a:p>
            <a:pPr indent="-355600" lvl="0" marL="571500" rtl="0" algn="l">
              <a:lnSpc>
                <a:spcPct val="95000"/>
              </a:lnSpc>
              <a:spcBef>
                <a:spcPts val="0"/>
              </a:spcBef>
              <a:spcAft>
                <a:spcPts val="0"/>
              </a:spcAft>
              <a:buSzPts val="1200"/>
              <a:buFont typeface="Lexend Deca"/>
              <a:buChar char="●"/>
            </a:pPr>
            <a:r>
              <a:rPr lang="en-GB" sz="1200">
                <a:latin typeface="Lexend Deca"/>
                <a:ea typeface="Lexend Deca"/>
                <a:cs typeface="Lexend Deca"/>
                <a:sym typeface="Lexend Deca"/>
              </a:rPr>
              <a:t>A new sentence with the word in it. Don’t forget capital letters and full stops. Try to write an interesting sentence! </a:t>
            </a:r>
            <a:endParaRPr sz="12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t/>
            </a:r>
            <a:endParaRPr sz="1200">
              <a:latin typeface="Lexend Deca"/>
              <a:ea typeface="Lexend Deca"/>
              <a:cs typeface="Lexend Deca"/>
              <a:sym typeface="Lexend Deca"/>
            </a:endParaRPr>
          </a:p>
          <a:p>
            <a:pPr indent="0" lvl="0" marL="0" rtl="0" algn="l">
              <a:lnSpc>
                <a:spcPct val="95000"/>
              </a:lnSpc>
              <a:spcBef>
                <a:spcPts val="1500"/>
              </a:spcBef>
              <a:spcAft>
                <a:spcPts val="1500"/>
              </a:spcAft>
              <a:buSzPts val="300"/>
              <a:buNone/>
            </a:pPr>
            <a:r>
              <a:t/>
            </a:r>
            <a:endParaRPr sz="1200">
              <a:latin typeface="Lexend Deca"/>
              <a:ea typeface="Lexend Deca"/>
              <a:cs typeface="Lexend Deca"/>
              <a:sym typeface="Lexend Deca"/>
            </a:endParaRPr>
          </a:p>
        </p:txBody>
      </p:sp>
      <p:sp>
        <p:nvSpPr>
          <p:cNvPr id="163" name="Google Shape;163;p13"/>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Pages read: 30 - 48</a:t>
            </a:r>
            <a:endParaRPr b="0" i="0" sz="1800" u="none" cap="none" strike="noStrike">
              <a:solidFill>
                <a:srgbClr val="000000"/>
              </a:solidFill>
              <a:latin typeface="Lexend Deca"/>
              <a:ea typeface="Lexend Deca"/>
              <a:cs typeface="Lexend Deca"/>
              <a:sym typeface="Lexend Deca"/>
            </a:endParaRPr>
          </a:p>
        </p:txBody>
      </p:sp>
      <p:graphicFrame>
        <p:nvGraphicFramePr>
          <p:cNvPr id="164" name="Google Shape;164;p13"/>
          <p:cNvGraphicFramePr/>
          <p:nvPr/>
        </p:nvGraphicFramePr>
        <p:xfrm>
          <a:off x="192294" y="2865825"/>
          <a:ext cx="3000000" cy="3000000"/>
        </p:xfrm>
        <a:graphic>
          <a:graphicData uri="http://schemas.openxmlformats.org/drawingml/2006/table">
            <a:tbl>
              <a:tblPr>
                <a:noFill/>
                <a:tableStyleId>{E21C2AB1-3707-4988-BEB2-AB5EAF2E6A58}</a:tableStyleId>
              </a:tblPr>
              <a:tblGrid>
                <a:gridCol w="1543600"/>
                <a:gridCol w="1181225"/>
                <a:gridCol w="3577800"/>
                <a:gridCol w="4199875"/>
              </a:tblGrid>
              <a:tr h="414525">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Word </a:t>
                      </a:r>
                      <a:endParaRPr sz="1500" u="none" cap="none" strike="noStrike">
                        <a:latin typeface="Patrick Hand"/>
                        <a:ea typeface="Patrick Hand"/>
                        <a:cs typeface="Patrick Hand"/>
                        <a:sym typeface="Patrick Hand"/>
                      </a:endParaRPr>
                    </a:p>
                  </a:txBody>
                  <a:tcPr marT="127975" marB="127975" marR="107975" marL="10797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Page number</a:t>
                      </a:r>
                      <a:endParaRPr sz="15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Definition in my own words</a:t>
                      </a:r>
                      <a:endParaRPr sz="15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Interesting sentence</a:t>
                      </a:r>
                      <a:endParaRPr sz="1500" u="none" cap="none" strike="noStrike">
                        <a:latin typeface="Patrick Hand"/>
                        <a:ea typeface="Patrick Hand"/>
                        <a:cs typeface="Patrick Hand"/>
                        <a:sym typeface="Patrick Hand"/>
                      </a:endParaRPr>
                    </a:p>
                  </a:txBody>
                  <a:tcPr marT="127975" marB="127975" marR="107975" marL="107975"/>
                </a:tc>
              </a:tr>
              <a:tr h="3123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continents</a:t>
                      </a:r>
                      <a:endParaRPr sz="1800" u="none" cap="none" strike="noStrike">
                        <a:latin typeface="Patrick Hand"/>
                        <a:ea typeface="Patrick Hand"/>
                        <a:cs typeface="Patrick Hand"/>
                        <a:sym typeface="Patrick Hand"/>
                      </a:endParaRPr>
                    </a:p>
                  </a:txBody>
                  <a:tcPr marT="127975" marB="127975" marR="107975" marL="1079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47</a:t>
                      </a:r>
                      <a:endParaRPr sz="1800" u="none" cap="none" strike="noStrike">
                        <a:latin typeface="Patrick Hand"/>
                        <a:ea typeface="Patrick Hand"/>
                        <a:cs typeface="Patrick Hand"/>
                        <a:sym typeface="Patrick Hand"/>
                      </a:endParaRPr>
                    </a:p>
                  </a:txBody>
                  <a:tcPr marT="127975" marB="127975" marR="107975" marL="10797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A continuous land mass.</a:t>
                      </a:r>
                      <a:endParaRPr sz="15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Patrick Hand"/>
                          <a:ea typeface="Patrick Hand"/>
                          <a:cs typeface="Patrick Hand"/>
                          <a:sym typeface="Patrick Hand"/>
                        </a:rPr>
                        <a:t>Gazing longingly at the map, Miss Dixon decided she wanted to visit all seven continents of the world. </a:t>
                      </a:r>
                      <a:endParaRPr sz="1300" u="none" cap="none" strike="noStrike">
                        <a:latin typeface="Patrick Hand"/>
                        <a:ea typeface="Patrick Hand"/>
                        <a:cs typeface="Patrick Hand"/>
                        <a:sym typeface="Patrick Hand"/>
                      </a:endParaRPr>
                    </a:p>
                  </a:txBody>
                  <a:tcPr marT="127975" marB="127975" marR="107975" marL="107975"/>
                </a:tc>
              </a:tr>
              <a:tr h="3269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cardinal</a:t>
                      </a:r>
                      <a:endParaRPr sz="1800" u="none" cap="none" strike="noStrike">
                        <a:latin typeface="Patrick Hand"/>
                        <a:ea typeface="Patrick Hand"/>
                        <a:cs typeface="Patrick Hand"/>
                        <a:sym typeface="Patrick Hand"/>
                      </a:endParaRPr>
                    </a:p>
                  </a:txBody>
                  <a:tcPr marT="127975" marB="127975" marR="107975" marL="10797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46</a:t>
                      </a:r>
                      <a:endParaRPr sz="18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Someone or something of importance. </a:t>
                      </a:r>
                      <a:endParaRPr sz="15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Patrick Hand"/>
                          <a:ea typeface="Patrick Hand"/>
                          <a:cs typeface="Patrick Hand"/>
                          <a:sym typeface="Patrick Hand"/>
                        </a:rPr>
                        <a:t>John King, the Cardinal of New Zealand, walked slowly along the stage, thanking his followers. </a:t>
                      </a:r>
                      <a:endParaRPr sz="1400" u="none" cap="none" strike="noStrike">
                        <a:latin typeface="Patrick Hand"/>
                        <a:ea typeface="Patrick Hand"/>
                        <a:cs typeface="Patrick Hand"/>
                        <a:sym typeface="Patrick Hand"/>
                      </a:endParaRPr>
                    </a:p>
                  </a:txBody>
                  <a:tcPr marT="127975" marB="127975" marR="107975" marL="107975"/>
                </a:tc>
              </a:tr>
              <a:tr h="3853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Photographic memory</a:t>
                      </a:r>
                      <a:endParaRPr sz="18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38</a:t>
                      </a:r>
                      <a:endParaRPr sz="18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Being able to remember things in your mind like you took a picture.</a:t>
                      </a:r>
                      <a:endParaRPr sz="15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Patrick Hand"/>
                          <a:ea typeface="Patrick Hand"/>
                          <a:cs typeface="Patrick Hand"/>
                          <a:sym typeface="Patrick Hand"/>
                        </a:rPr>
                        <a:t>Walking down the street, Aidan’s photographic memory overwhelmed his senses. </a:t>
                      </a:r>
                      <a:endParaRPr sz="1400" u="none" cap="none" strike="noStrike">
                        <a:latin typeface="Patrick Hand"/>
                        <a:ea typeface="Patrick Hand"/>
                        <a:cs typeface="Patrick Hand"/>
                        <a:sym typeface="Patrick Hand"/>
                      </a:endParaRPr>
                    </a:p>
                  </a:txBody>
                  <a:tcPr marT="127975" marB="127975" marR="107975" marL="107975"/>
                </a:tc>
              </a:tr>
              <a:tr h="3269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spastic</a:t>
                      </a:r>
                      <a:endParaRPr sz="18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43</a:t>
                      </a:r>
                      <a:endParaRPr sz="18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Having muscle spasms which you cannot control. </a:t>
                      </a:r>
                      <a:endParaRPr sz="15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Patrick Hand"/>
                          <a:ea typeface="Patrick Hand"/>
                          <a:cs typeface="Patrick Hand"/>
                          <a:sym typeface="Patrick Hand"/>
                        </a:rPr>
                        <a:t>Unfortunately due to his condition, John’s spasticity meant he couldn’t participate in certain activities like abseiling. </a:t>
                      </a:r>
                      <a:endParaRPr sz="1400" u="none" cap="none" strike="noStrike">
                        <a:latin typeface="Patrick Hand"/>
                        <a:ea typeface="Patrick Hand"/>
                        <a:cs typeface="Patrick Hand"/>
                        <a:sym typeface="Patrick Hand"/>
                      </a:endParaRPr>
                    </a:p>
                  </a:txBody>
                  <a:tcPr marT="127975" marB="127975" marR="107975" marL="107975"/>
                </a:tc>
              </a:tr>
              <a:tr h="3269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bilateral</a:t>
                      </a:r>
                      <a:endParaRPr sz="18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latin typeface="Patrick Hand"/>
                          <a:ea typeface="Patrick Hand"/>
                          <a:cs typeface="Patrick Hand"/>
                          <a:sym typeface="Patrick Hand"/>
                        </a:rPr>
                        <a:t>56</a:t>
                      </a:r>
                      <a:endParaRPr sz="18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Involves 2 parties or sides.</a:t>
                      </a:r>
                      <a:endParaRPr sz="15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Patrick Hand"/>
                          <a:ea typeface="Patrick Hand"/>
                          <a:cs typeface="Patrick Hand"/>
                          <a:sym typeface="Patrick Hand"/>
                        </a:rPr>
                        <a:t>The bilateral agreement of the Treaty of Waitangi was signed in the Bay of Islands in 1840. </a:t>
                      </a:r>
                      <a:endParaRPr sz="1400" u="none" cap="none" strike="noStrike">
                        <a:latin typeface="Patrick Hand"/>
                        <a:ea typeface="Patrick Hand"/>
                        <a:cs typeface="Patrick Hand"/>
                        <a:sym typeface="Patrick Hand"/>
                      </a:endParaRPr>
                    </a:p>
                  </a:txBody>
                  <a:tcPr marT="127975" marB="127975" marR="107975" marL="107975"/>
                </a:tc>
              </a:tr>
            </a:tbl>
          </a:graphicData>
        </a:graphic>
      </p:graphicFrame>
      <p:sp>
        <p:nvSpPr>
          <p:cNvPr id="165" name="Google Shape;165;p13"/>
          <p:cNvSpPr txBox="1"/>
          <p:nvPr/>
        </p:nvSpPr>
        <p:spPr>
          <a:xfrm>
            <a:off x="3057638" y="982345"/>
            <a:ext cx="4771800" cy="1335900"/>
          </a:xfrm>
          <a:prstGeom prst="rect">
            <a:avLst/>
          </a:prstGeom>
          <a:solidFill>
            <a:srgbClr val="134F5C"/>
          </a:solidFill>
          <a:ln cap="flat" cmpd="sng" w="28575">
            <a:solidFill>
              <a:srgbClr val="000000"/>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ctr">
              <a:lnSpc>
                <a:spcPct val="100000"/>
              </a:lnSpc>
              <a:spcBef>
                <a:spcPts val="0"/>
              </a:spcBef>
              <a:spcAft>
                <a:spcPts val="0"/>
              </a:spcAft>
              <a:buClr>
                <a:srgbClr val="000000"/>
              </a:buClr>
              <a:buSzPts val="6300"/>
              <a:buFont typeface="Arial"/>
              <a:buNone/>
            </a:pPr>
            <a:r>
              <a:rPr b="0" i="0" lang="en-GB" sz="6300" u="none" cap="none" strike="noStrike">
                <a:solidFill>
                  <a:srgbClr val="000000"/>
                </a:solidFill>
                <a:latin typeface="Poppins"/>
                <a:ea typeface="Poppins"/>
                <a:cs typeface="Poppins"/>
                <a:sym typeface="Poppins"/>
              </a:rPr>
              <a:t>EXEMPLAR</a:t>
            </a:r>
            <a:endParaRPr b="0" i="0" sz="6300" u="none" cap="none" strike="noStrike">
              <a:solidFill>
                <a:srgbClr val="000000"/>
              </a:solidFill>
              <a:latin typeface="Poppins"/>
              <a:ea typeface="Poppins"/>
              <a:cs typeface="Poppins"/>
              <a:sym typeface="Poppins"/>
            </a:endParaRPr>
          </a:p>
        </p:txBody>
      </p:sp>
      <p:sp>
        <p:nvSpPr>
          <p:cNvPr id="166" name="Google Shape;166;p13"/>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Capital letters and full stops.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75059" y="75591"/>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Artful Artist</a:t>
            </a:r>
            <a:endParaRPr>
              <a:latin typeface="Playfair Display"/>
              <a:ea typeface="Playfair Display"/>
              <a:cs typeface="Playfair Display"/>
              <a:sym typeface="Playfair Display"/>
            </a:endParaRPr>
          </a:p>
        </p:txBody>
      </p:sp>
      <p:sp>
        <p:nvSpPr>
          <p:cNvPr id="172" name="Google Shape;172;p14"/>
          <p:cNvSpPr txBox="1"/>
          <p:nvPr>
            <p:ph idx="1" type="body"/>
          </p:nvPr>
        </p:nvSpPr>
        <p:spPr>
          <a:xfrm>
            <a:off x="113238" y="739598"/>
            <a:ext cx="10594800" cy="15411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200">
                <a:latin typeface="Lexend Deca"/>
                <a:ea typeface="Lexend Deca"/>
                <a:cs typeface="Lexend Deca"/>
                <a:sym typeface="Lexend Deca"/>
              </a:rPr>
              <a:t>Your purpose: Help your group to visual the setting or a scene from this part of the novel </a:t>
            </a:r>
            <a:endParaRPr sz="12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200">
                <a:latin typeface="Lexend Deca"/>
                <a:ea typeface="Lexend Deca"/>
                <a:cs typeface="Lexend Deca"/>
                <a:sym typeface="Lexend Deca"/>
              </a:rPr>
              <a:t>Your role: Choose your favourite scene/the most interesting part/a confusing part or any other part from the text. Draw this in your UOI book; what does it look like, what is happening. </a:t>
            </a:r>
            <a:endParaRPr sz="1200">
              <a:latin typeface="Lexend Deca"/>
              <a:ea typeface="Lexend Deca"/>
              <a:cs typeface="Lexend Deca"/>
              <a:sym typeface="Lexend Deca"/>
            </a:endParaRPr>
          </a:p>
          <a:p>
            <a:pPr indent="-355600" lvl="0" marL="571500" rtl="0" algn="l">
              <a:lnSpc>
                <a:spcPct val="95000"/>
              </a:lnSpc>
              <a:spcBef>
                <a:spcPts val="1500"/>
              </a:spcBef>
              <a:spcAft>
                <a:spcPts val="0"/>
              </a:spcAft>
              <a:buSzPts val="1200"/>
              <a:buFont typeface="Lexend Deca"/>
              <a:buChar char="-"/>
            </a:pPr>
            <a:r>
              <a:rPr lang="en-GB" sz="1200">
                <a:latin typeface="Lexend Deca"/>
                <a:ea typeface="Lexend Deca"/>
                <a:cs typeface="Lexend Deca"/>
                <a:sym typeface="Lexend Deca"/>
              </a:rPr>
              <a:t>Add in as much accurate detail as possible e.g. what do the characters wear or hair colour?</a:t>
            </a:r>
            <a:endParaRPr sz="1200">
              <a:latin typeface="Lexend Deca"/>
              <a:ea typeface="Lexend Deca"/>
              <a:cs typeface="Lexend Deca"/>
              <a:sym typeface="Lexend Deca"/>
            </a:endParaRPr>
          </a:p>
          <a:p>
            <a:pPr indent="-355600" lvl="0" marL="571500" rtl="0" algn="l">
              <a:lnSpc>
                <a:spcPct val="95000"/>
              </a:lnSpc>
              <a:spcBef>
                <a:spcPts val="0"/>
              </a:spcBef>
              <a:spcAft>
                <a:spcPts val="0"/>
              </a:spcAft>
              <a:buSzPts val="1200"/>
              <a:buFont typeface="Lexend Deca"/>
              <a:buChar char="-"/>
            </a:pPr>
            <a:r>
              <a:rPr lang="en-GB" sz="1200">
                <a:latin typeface="Lexend Deca"/>
                <a:ea typeface="Lexend Deca"/>
                <a:cs typeface="Lexend Deca"/>
                <a:sym typeface="Lexend Deca"/>
              </a:rPr>
              <a:t>Provide a caption for your illustration detailing what is happening </a:t>
            </a:r>
            <a:endParaRPr sz="1200">
              <a:latin typeface="Lexend Deca"/>
              <a:ea typeface="Lexend Deca"/>
              <a:cs typeface="Lexend Deca"/>
              <a:sym typeface="Lexend Deca"/>
            </a:endParaRPr>
          </a:p>
        </p:txBody>
      </p:sp>
      <p:sp>
        <p:nvSpPr>
          <p:cNvPr id="173" name="Google Shape;173;p14"/>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Chapters read: </a:t>
            </a:r>
            <a:endParaRPr b="0" i="0" sz="1800" u="none" cap="none" strike="noStrike">
              <a:solidFill>
                <a:srgbClr val="000000"/>
              </a:solidFill>
              <a:latin typeface="Lexend Deca"/>
              <a:ea typeface="Lexend Deca"/>
              <a:cs typeface="Lexend Deca"/>
              <a:sym typeface="Lexend Deca"/>
            </a:endParaRPr>
          </a:p>
        </p:txBody>
      </p:sp>
      <p:graphicFrame>
        <p:nvGraphicFramePr>
          <p:cNvPr id="174" name="Google Shape;174;p14"/>
          <p:cNvGraphicFramePr/>
          <p:nvPr/>
        </p:nvGraphicFramePr>
        <p:xfrm>
          <a:off x="146102" y="2351426"/>
          <a:ext cx="3000000" cy="3000000"/>
        </p:xfrm>
        <a:graphic>
          <a:graphicData uri="http://schemas.openxmlformats.org/drawingml/2006/table">
            <a:tbl>
              <a:tblPr>
                <a:noFill/>
                <a:tableStyleId>{E21C2AB1-3707-4988-BEB2-AB5EAF2E6A58}</a:tableStyleId>
              </a:tblPr>
              <a:tblGrid>
                <a:gridCol w="10529125"/>
              </a:tblGrid>
              <a:tr h="348182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Patrick Hand"/>
                          <a:ea typeface="Patrick Hand"/>
                          <a:cs typeface="Patrick Hand"/>
                          <a:sym typeface="Patrick Hand"/>
                        </a:rPr>
                        <a:t>Drawing (upload a photo of your drawing from your UOI/Literacy book)</a:t>
                      </a:r>
                      <a:endParaRPr sz="20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497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Patrick Hand"/>
                          <a:ea typeface="Patrick Hand"/>
                          <a:cs typeface="Patrick Hand"/>
                          <a:sym typeface="Patrick Hand"/>
                        </a:rPr>
                        <a:t>Caption (in your UOI book OR on these slides)</a:t>
                      </a:r>
                      <a:endParaRPr sz="20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75" name="Google Shape;175;p14"/>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Colour used appropriately.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79" name="Shape 179"/>
        <p:cNvGrpSpPr/>
        <p:nvPr/>
      </p:nvGrpSpPr>
      <p:grpSpPr>
        <a:xfrm>
          <a:off x="0" y="0"/>
          <a:ext cx="0" cy="0"/>
          <a:chOff x="0" y="0"/>
          <a:chExt cx="0" cy="0"/>
        </a:xfrm>
      </p:grpSpPr>
      <p:sp>
        <p:nvSpPr>
          <p:cNvPr id="180" name="Google Shape;180;p15"/>
          <p:cNvSpPr txBox="1"/>
          <p:nvPr>
            <p:ph type="title"/>
          </p:nvPr>
        </p:nvSpPr>
        <p:spPr>
          <a:xfrm>
            <a:off x="75059" y="75591"/>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Artful Artist</a:t>
            </a:r>
            <a:endParaRPr>
              <a:latin typeface="Playfair Display"/>
              <a:ea typeface="Playfair Display"/>
              <a:cs typeface="Playfair Display"/>
              <a:sym typeface="Playfair Display"/>
            </a:endParaRPr>
          </a:p>
        </p:txBody>
      </p:sp>
      <p:sp>
        <p:nvSpPr>
          <p:cNvPr id="181" name="Google Shape;181;p15"/>
          <p:cNvSpPr txBox="1"/>
          <p:nvPr>
            <p:ph idx="1" type="body"/>
          </p:nvPr>
        </p:nvSpPr>
        <p:spPr>
          <a:xfrm>
            <a:off x="113238" y="739598"/>
            <a:ext cx="10594800" cy="15411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200">
                <a:latin typeface="Lexend Deca"/>
                <a:ea typeface="Lexend Deca"/>
                <a:cs typeface="Lexend Deca"/>
                <a:sym typeface="Lexend Deca"/>
              </a:rPr>
              <a:t>Your purpose: Help your group to visual the setting or a scene from this part of the novel </a:t>
            </a:r>
            <a:endParaRPr sz="12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200">
                <a:latin typeface="Lexend Deca"/>
                <a:ea typeface="Lexend Deca"/>
                <a:cs typeface="Lexend Deca"/>
                <a:sym typeface="Lexend Deca"/>
              </a:rPr>
              <a:t>Your role: Choose your favourite scene/the most interesting part/a confusing part or any other part from the text. Draw this in your UOI book; what does it look like, what is happening. </a:t>
            </a:r>
            <a:endParaRPr sz="1200">
              <a:latin typeface="Lexend Deca"/>
              <a:ea typeface="Lexend Deca"/>
              <a:cs typeface="Lexend Deca"/>
              <a:sym typeface="Lexend Deca"/>
            </a:endParaRPr>
          </a:p>
          <a:p>
            <a:pPr indent="-355600" lvl="0" marL="571500" rtl="0" algn="l">
              <a:lnSpc>
                <a:spcPct val="95000"/>
              </a:lnSpc>
              <a:spcBef>
                <a:spcPts val="1500"/>
              </a:spcBef>
              <a:spcAft>
                <a:spcPts val="0"/>
              </a:spcAft>
              <a:buSzPts val="1200"/>
              <a:buFont typeface="Lexend Deca"/>
              <a:buChar char="-"/>
            </a:pPr>
            <a:r>
              <a:rPr lang="en-GB" sz="1200">
                <a:latin typeface="Lexend Deca"/>
                <a:ea typeface="Lexend Deca"/>
                <a:cs typeface="Lexend Deca"/>
                <a:sym typeface="Lexend Deca"/>
              </a:rPr>
              <a:t>Add in as much accurate detail as possible e.g. what do the characters wear or hair colour?</a:t>
            </a:r>
            <a:endParaRPr sz="1200">
              <a:latin typeface="Lexend Deca"/>
              <a:ea typeface="Lexend Deca"/>
              <a:cs typeface="Lexend Deca"/>
              <a:sym typeface="Lexend Deca"/>
            </a:endParaRPr>
          </a:p>
          <a:p>
            <a:pPr indent="-355600" lvl="0" marL="571500" rtl="0" algn="l">
              <a:lnSpc>
                <a:spcPct val="95000"/>
              </a:lnSpc>
              <a:spcBef>
                <a:spcPts val="0"/>
              </a:spcBef>
              <a:spcAft>
                <a:spcPts val="0"/>
              </a:spcAft>
              <a:buSzPts val="1200"/>
              <a:buFont typeface="Lexend Deca"/>
              <a:buChar char="-"/>
            </a:pPr>
            <a:r>
              <a:rPr lang="en-GB" sz="1200">
                <a:latin typeface="Lexend Deca"/>
                <a:ea typeface="Lexend Deca"/>
                <a:cs typeface="Lexend Deca"/>
                <a:sym typeface="Lexend Deca"/>
              </a:rPr>
              <a:t>Provide a caption for your illustration detailing what is happening </a:t>
            </a:r>
            <a:endParaRPr sz="1200">
              <a:latin typeface="Lexend Deca"/>
              <a:ea typeface="Lexend Deca"/>
              <a:cs typeface="Lexend Deca"/>
              <a:sym typeface="Lexend Deca"/>
            </a:endParaRPr>
          </a:p>
        </p:txBody>
      </p:sp>
      <p:sp>
        <p:nvSpPr>
          <p:cNvPr id="182" name="Google Shape;182;p15"/>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Pages read: </a:t>
            </a:r>
            <a:endParaRPr b="0" i="0" sz="1800" u="none" cap="none" strike="noStrike">
              <a:solidFill>
                <a:srgbClr val="000000"/>
              </a:solidFill>
              <a:latin typeface="Lexend Deca"/>
              <a:ea typeface="Lexend Deca"/>
              <a:cs typeface="Lexend Deca"/>
              <a:sym typeface="Lexend Deca"/>
            </a:endParaRPr>
          </a:p>
        </p:txBody>
      </p:sp>
      <p:graphicFrame>
        <p:nvGraphicFramePr>
          <p:cNvPr id="183" name="Google Shape;183;p15"/>
          <p:cNvGraphicFramePr/>
          <p:nvPr/>
        </p:nvGraphicFramePr>
        <p:xfrm>
          <a:off x="146102" y="2351426"/>
          <a:ext cx="3000000" cy="3000000"/>
        </p:xfrm>
        <a:graphic>
          <a:graphicData uri="http://schemas.openxmlformats.org/drawingml/2006/table">
            <a:tbl>
              <a:tblPr>
                <a:noFill/>
                <a:tableStyleId>{E21C2AB1-3707-4988-BEB2-AB5EAF2E6A58}</a:tableStyleId>
              </a:tblPr>
              <a:tblGrid>
                <a:gridCol w="10529125"/>
              </a:tblGrid>
              <a:tr h="348182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Patrick Hand"/>
                          <a:ea typeface="Patrick Hand"/>
                          <a:cs typeface="Patrick Hand"/>
                          <a:sym typeface="Patrick Hand"/>
                        </a:rPr>
                        <a:t>Drawing (upload a photo of your drawing from your UOI book)</a:t>
                      </a:r>
                      <a:endParaRPr sz="2000" u="none" cap="none" strike="noStrike">
                        <a:latin typeface="Patrick Hand"/>
                        <a:ea typeface="Patrick Hand"/>
                        <a:cs typeface="Patrick Hand"/>
                        <a:sym typeface="Patrick Hand"/>
                      </a:endParaRPr>
                    </a:p>
                  </a:txBody>
                  <a:tcPr marT="127975" marB="127975" marR="107975" marL="107975"/>
                </a:tc>
              </a:tr>
              <a:tr h="11497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Patrick Hand"/>
                          <a:ea typeface="Patrick Hand"/>
                          <a:cs typeface="Patrick Hand"/>
                          <a:sym typeface="Patrick Hand"/>
                        </a:rPr>
                        <a:t>Caption (in your UOI book OR on these slides): This depicts Melody going through life and shows how she feels invisible and that people don’t understand her or get her. </a:t>
                      </a:r>
                      <a:endParaRPr sz="2000" u="none" cap="none" strike="noStrike">
                        <a:latin typeface="Patrick Hand"/>
                        <a:ea typeface="Patrick Hand"/>
                        <a:cs typeface="Patrick Hand"/>
                        <a:sym typeface="Patrick Hand"/>
                      </a:endParaRPr>
                    </a:p>
                  </a:txBody>
                  <a:tcPr marT="127975" marB="127975" marR="107975" marL="107975"/>
                </a:tc>
              </a:tr>
            </a:tbl>
          </a:graphicData>
        </a:graphic>
      </p:graphicFrame>
      <p:sp>
        <p:nvSpPr>
          <p:cNvPr id="184" name="Google Shape;184;p15"/>
          <p:cNvSpPr txBox="1"/>
          <p:nvPr/>
        </p:nvSpPr>
        <p:spPr>
          <a:xfrm>
            <a:off x="3024774" y="599108"/>
            <a:ext cx="4771800" cy="1335900"/>
          </a:xfrm>
          <a:prstGeom prst="rect">
            <a:avLst/>
          </a:prstGeom>
          <a:solidFill>
            <a:srgbClr val="134F5C"/>
          </a:solidFill>
          <a:ln cap="flat" cmpd="sng" w="28575">
            <a:solidFill>
              <a:srgbClr val="000000"/>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ctr">
              <a:lnSpc>
                <a:spcPct val="100000"/>
              </a:lnSpc>
              <a:spcBef>
                <a:spcPts val="0"/>
              </a:spcBef>
              <a:spcAft>
                <a:spcPts val="0"/>
              </a:spcAft>
              <a:buClr>
                <a:srgbClr val="000000"/>
              </a:buClr>
              <a:buSzPts val="6300"/>
              <a:buFont typeface="Arial"/>
              <a:buNone/>
            </a:pPr>
            <a:r>
              <a:rPr b="0" i="0" lang="en-GB" sz="6300" u="none" cap="none" strike="noStrike">
                <a:solidFill>
                  <a:srgbClr val="000000"/>
                </a:solidFill>
                <a:latin typeface="Poppins"/>
                <a:ea typeface="Poppins"/>
                <a:cs typeface="Poppins"/>
                <a:sym typeface="Poppins"/>
              </a:rPr>
              <a:t>EXEMPLAR</a:t>
            </a:r>
            <a:endParaRPr b="0" i="0" sz="6300" u="none" cap="none" strike="noStrike">
              <a:solidFill>
                <a:srgbClr val="000000"/>
              </a:solidFill>
              <a:latin typeface="Poppins"/>
              <a:ea typeface="Poppins"/>
              <a:cs typeface="Poppins"/>
              <a:sym typeface="Poppins"/>
            </a:endParaRPr>
          </a:p>
        </p:txBody>
      </p:sp>
      <p:pic>
        <p:nvPicPr>
          <p:cNvPr id="185" name="Google Shape;185;p15"/>
          <p:cNvPicPr preferRelativeResize="0"/>
          <p:nvPr/>
        </p:nvPicPr>
        <p:blipFill rotWithShape="1">
          <a:blip r:embed="rId3">
            <a:alphaModFix/>
          </a:blip>
          <a:srcRect b="0" l="0" r="0" t="0"/>
          <a:stretch/>
        </p:blipFill>
        <p:spPr>
          <a:xfrm>
            <a:off x="6506750" y="2539575"/>
            <a:ext cx="2908350" cy="2908350"/>
          </a:xfrm>
          <a:prstGeom prst="rect">
            <a:avLst/>
          </a:prstGeom>
          <a:noFill/>
          <a:ln>
            <a:noFill/>
          </a:ln>
        </p:spPr>
      </p:pic>
      <p:sp>
        <p:nvSpPr>
          <p:cNvPr id="186" name="Google Shape;186;p15"/>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Colour used appropriately.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6"/>
          <p:cNvSpPr txBox="1"/>
          <p:nvPr>
            <p:ph type="title"/>
          </p:nvPr>
        </p:nvSpPr>
        <p:spPr>
          <a:xfrm>
            <a:off x="6" y="-37617"/>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Causal Connector</a:t>
            </a:r>
            <a:endParaRPr>
              <a:latin typeface="Playfair Display"/>
              <a:ea typeface="Playfair Display"/>
              <a:cs typeface="Playfair Display"/>
              <a:sym typeface="Playfair Display"/>
            </a:endParaRPr>
          </a:p>
        </p:txBody>
      </p:sp>
      <p:sp>
        <p:nvSpPr>
          <p:cNvPr id="192" name="Google Shape;192;p16"/>
          <p:cNvSpPr txBox="1"/>
          <p:nvPr>
            <p:ph idx="1" type="body"/>
          </p:nvPr>
        </p:nvSpPr>
        <p:spPr>
          <a:xfrm>
            <a:off x="0" y="617575"/>
            <a:ext cx="10800000" cy="19062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400">
                <a:solidFill>
                  <a:srgbClr val="000000"/>
                </a:solidFill>
                <a:latin typeface="Lexend Deca"/>
                <a:ea typeface="Lexend Deca"/>
                <a:cs typeface="Lexend Deca"/>
                <a:sym typeface="Lexend Deca"/>
              </a:rPr>
              <a:t>Your purpose: Make connections between events (cause and effect relationships)</a:t>
            </a:r>
            <a:endParaRPr sz="1400">
              <a:solidFill>
                <a:srgbClr val="000000"/>
              </a:solidFill>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400">
                <a:solidFill>
                  <a:srgbClr val="000000"/>
                </a:solidFill>
                <a:latin typeface="Lexend Deca"/>
                <a:ea typeface="Lexend Deca"/>
                <a:cs typeface="Lexend Deca"/>
                <a:sym typeface="Lexend Deca"/>
              </a:rPr>
              <a:t>Your role: Make 3 cause and effect connections about what you have read </a:t>
            </a:r>
            <a:endParaRPr sz="1400">
              <a:solidFill>
                <a:srgbClr val="000000"/>
              </a:solidFill>
              <a:latin typeface="Lexend Deca"/>
              <a:ea typeface="Lexend Deca"/>
              <a:cs typeface="Lexend Deca"/>
              <a:sym typeface="Lexend Deca"/>
            </a:endParaRPr>
          </a:p>
          <a:p>
            <a:pPr indent="-368300" lvl="0" marL="571500" rtl="0" algn="l">
              <a:lnSpc>
                <a:spcPct val="95000"/>
              </a:lnSpc>
              <a:spcBef>
                <a:spcPts val="1500"/>
              </a:spcBef>
              <a:spcAft>
                <a:spcPts val="0"/>
              </a:spcAft>
              <a:buClr>
                <a:srgbClr val="000000"/>
              </a:buClr>
              <a:buSzPts val="1400"/>
              <a:buFont typeface="Lexend Deca"/>
              <a:buChar char="-"/>
            </a:pPr>
            <a:r>
              <a:rPr lang="en-GB" sz="1400">
                <a:solidFill>
                  <a:srgbClr val="000000"/>
                </a:solidFill>
                <a:latin typeface="Lexend Deca"/>
                <a:ea typeface="Lexend Deca"/>
                <a:cs typeface="Lexend Deca"/>
                <a:sym typeface="Lexend Deca"/>
              </a:rPr>
              <a:t>State what the cause was (what happened with enough detail that someone who hasn’t read the book will understand) </a:t>
            </a:r>
            <a:endParaRPr sz="1400">
              <a:solidFill>
                <a:srgbClr val="000000"/>
              </a:solidFill>
              <a:latin typeface="Lexend Deca"/>
              <a:ea typeface="Lexend Deca"/>
              <a:cs typeface="Lexend Deca"/>
              <a:sym typeface="Lexend Deca"/>
            </a:endParaRPr>
          </a:p>
          <a:p>
            <a:pPr indent="-368300" lvl="0" marL="571500" rtl="0" algn="l">
              <a:lnSpc>
                <a:spcPct val="95000"/>
              </a:lnSpc>
              <a:spcBef>
                <a:spcPts val="0"/>
              </a:spcBef>
              <a:spcAft>
                <a:spcPts val="0"/>
              </a:spcAft>
              <a:buClr>
                <a:srgbClr val="000000"/>
              </a:buClr>
              <a:buSzPts val="1400"/>
              <a:buFont typeface="Lexend Deca"/>
              <a:buChar char="-"/>
            </a:pPr>
            <a:r>
              <a:rPr lang="en-GB" sz="1400">
                <a:solidFill>
                  <a:srgbClr val="000000"/>
                </a:solidFill>
                <a:latin typeface="Lexend Deca"/>
                <a:ea typeface="Lexend Deca"/>
                <a:cs typeface="Lexend Deca"/>
                <a:sym typeface="Lexend Deca"/>
              </a:rPr>
              <a:t>State the effect (what happened as a result of this action with </a:t>
            </a:r>
            <a:r>
              <a:rPr lang="en-GB" sz="1400">
                <a:solidFill>
                  <a:schemeClr val="dk1"/>
                </a:solidFill>
                <a:latin typeface="Lexend Deca"/>
                <a:ea typeface="Lexend Deca"/>
                <a:cs typeface="Lexend Deca"/>
                <a:sym typeface="Lexend Deca"/>
              </a:rPr>
              <a:t>enough detail that someone who hasn’t read the book will understand) </a:t>
            </a:r>
            <a:endParaRPr sz="1400">
              <a:solidFill>
                <a:srgbClr val="000000"/>
              </a:solidFill>
              <a:latin typeface="Lexend Deca"/>
              <a:ea typeface="Lexend Deca"/>
              <a:cs typeface="Lexend Deca"/>
              <a:sym typeface="Lexend Deca"/>
            </a:endParaRPr>
          </a:p>
        </p:txBody>
      </p:sp>
      <p:sp>
        <p:nvSpPr>
          <p:cNvPr id="193" name="Google Shape;193;p16"/>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Chapters read: </a:t>
            </a:r>
            <a:endParaRPr b="0" i="0" sz="1800" u="none" cap="none" strike="noStrike">
              <a:solidFill>
                <a:srgbClr val="000000"/>
              </a:solidFill>
              <a:latin typeface="Lexend Deca"/>
              <a:ea typeface="Lexend Deca"/>
              <a:cs typeface="Lexend Deca"/>
              <a:sym typeface="Lexend Deca"/>
            </a:endParaRPr>
          </a:p>
        </p:txBody>
      </p:sp>
      <p:graphicFrame>
        <p:nvGraphicFramePr>
          <p:cNvPr id="194" name="Google Shape;194;p16"/>
          <p:cNvGraphicFramePr/>
          <p:nvPr/>
        </p:nvGraphicFramePr>
        <p:xfrm>
          <a:off x="213713" y="2406857"/>
          <a:ext cx="3000000" cy="3000000"/>
        </p:xfrm>
        <a:graphic>
          <a:graphicData uri="http://schemas.openxmlformats.org/drawingml/2006/table">
            <a:tbl>
              <a:tblPr>
                <a:noFill/>
                <a:tableStyleId>{E21C2AB1-3707-4988-BEB2-AB5EAF2E6A58}</a:tableStyleId>
              </a:tblPr>
              <a:tblGrid>
                <a:gridCol w="5196300"/>
                <a:gridCol w="5196300"/>
              </a:tblGrid>
              <a:tr h="505675">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latin typeface="Patrick Hand"/>
                          <a:ea typeface="Patrick Hand"/>
                          <a:cs typeface="Patrick Hand"/>
                          <a:sym typeface="Patrick Hand"/>
                        </a:rPr>
                        <a:t>In the book this happened… (CAUSE)</a:t>
                      </a:r>
                      <a:endParaRPr sz="17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latin typeface="Patrick Hand"/>
                          <a:ea typeface="Patrick Hand"/>
                          <a:cs typeface="Patrick Hand"/>
                          <a:sym typeface="Patrick Hand"/>
                        </a:rPr>
                        <a:t>The effect was… (EFFECT)</a:t>
                      </a:r>
                      <a:endParaRPr sz="17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54950">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54950">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354950">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Patrick Hand"/>
                        <a:ea typeface="Patrick Hand"/>
                        <a:cs typeface="Patrick Hand"/>
                        <a:sym typeface="Patrick Hand"/>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98" name="Shape 198"/>
        <p:cNvGrpSpPr/>
        <p:nvPr/>
      </p:nvGrpSpPr>
      <p:grpSpPr>
        <a:xfrm>
          <a:off x="0" y="0"/>
          <a:ext cx="0" cy="0"/>
          <a:chOff x="0" y="0"/>
          <a:chExt cx="0" cy="0"/>
        </a:xfrm>
      </p:grpSpPr>
      <p:sp>
        <p:nvSpPr>
          <p:cNvPr id="199" name="Google Shape;199;p17"/>
          <p:cNvSpPr txBox="1"/>
          <p:nvPr>
            <p:ph type="title"/>
          </p:nvPr>
        </p:nvSpPr>
        <p:spPr>
          <a:xfrm>
            <a:off x="6" y="-37617"/>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Causal Connector</a:t>
            </a:r>
            <a:endParaRPr>
              <a:latin typeface="Playfair Display"/>
              <a:ea typeface="Playfair Display"/>
              <a:cs typeface="Playfair Display"/>
              <a:sym typeface="Playfair Display"/>
            </a:endParaRPr>
          </a:p>
        </p:txBody>
      </p:sp>
      <p:sp>
        <p:nvSpPr>
          <p:cNvPr id="200" name="Google Shape;200;p17"/>
          <p:cNvSpPr txBox="1"/>
          <p:nvPr>
            <p:ph idx="1" type="body"/>
          </p:nvPr>
        </p:nvSpPr>
        <p:spPr>
          <a:xfrm>
            <a:off x="0" y="617575"/>
            <a:ext cx="10800000" cy="19062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400">
                <a:solidFill>
                  <a:srgbClr val="000000"/>
                </a:solidFill>
                <a:latin typeface="Lexend Deca"/>
                <a:ea typeface="Lexend Deca"/>
                <a:cs typeface="Lexend Deca"/>
                <a:sym typeface="Lexend Deca"/>
              </a:rPr>
              <a:t>Your purpose: Make connections between events (cause and effect relationships)</a:t>
            </a:r>
            <a:endParaRPr sz="1400">
              <a:solidFill>
                <a:srgbClr val="000000"/>
              </a:solidFill>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400">
                <a:solidFill>
                  <a:srgbClr val="000000"/>
                </a:solidFill>
                <a:latin typeface="Lexend Deca"/>
                <a:ea typeface="Lexend Deca"/>
                <a:cs typeface="Lexend Deca"/>
                <a:sym typeface="Lexend Deca"/>
              </a:rPr>
              <a:t>Your role: Make 3 cause and effect connections about what you have read </a:t>
            </a:r>
            <a:endParaRPr sz="1400">
              <a:solidFill>
                <a:srgbClr val="000000"/>
              </a:solidFill>
              <a:latin typeface="Lexend Deca"/>
              <a:ea typeface="Lexend Deca"/>
              <a:cs typeface="Lexend Deca"/>
              <a:sym typeface="Lexend Deca"/>
            </a:endParaRPr>
          </a:p>
          <a:p>
            <a:pPr indent="-368300" lvl="0" marL="571500" rtl="0" algn="l">
              <a:lnSpc>
                <a:spcPct val="95000"/>
              </a:lnSpc>
              <a:spcBef>
                <a:spcPts val="1500"/>
              </a:spcBef>
              <a:spcAft>
                <a:spcPts val="0"/>
              </a:spcAft>
              <a:buClr>
                <a:srgbClr val="000000"/>
              </a:buClr>
              <a:buSzPts val="1400"/>
              <a:buFont typeface="Lexend Deca"/>
              <a:buChar char="-"/>
            </a:pPr>
            <a:r>
              <a:rPr lang="en-GB" sz="1400">
                <a:solidFill>
                  <a:srgbClr val="000000"/>
                </a:solidFill>
                <a:latin typeface="Lexend Deca"/>
                <a:ea typeface="Lexend Deca"/>
                <a:cs typeface="Lexend Deca"/>
                <a:sym typeface="Lexend Deca"/>
              </a:rPr>
              <a:t>State what the cause was (what happened with enough detail that someone who hasn’t read the book will understand) </a:t>
            </a:r>
            <a:endParaRPr sz="1400">
              <a:solidFill>
                <a:srgbClr val="000000"/>
              </a:solidFill>
              <a:latin typeface="Lexend Deca"/>
              <a:ea typeface="Lexend Deca"/>
              <a:cs typeface="Lexend Deca"/>
              <a:sym typeface="Lexend Deca"/>
            </a:endParaRPr>
          </a:p>
          <a:p>
            <a:pPr indent="-368300" lvl="0" marL="571500" rtl="0" algn="l">
              <a:lnSpc>
                <a:spcPct val="95000"/>
              </a:lnSpc>
              <a:spcBef>
                <a:spcPts val="0"/>
              </a:spcBef>
              <a:spcAft>
                <a:spcPts val="0"/>
              </a:spcAft>
              <a:buClr>
                <a:srgbClr val="000000"/>
              </a:buClr>
              <a:buSzPts val="1400"/>
              <a:buFont typeface="Lexend Deca"/>
              <a:buChar char="-"/>
            </a:pPr>
            <a:r>
              <a:rPr lang="en-GB" sz="1400">
                <a:solidFill>
                  <a:srgbClr val="000000"/>
                </a:solidFill>
                <a:latin typeface="Lexend Deca"/>
                <a:ea typeface="Lexend Deca"/>
                <a:cs typeface="Lexend Deca"/>
                <a:sym typeface="Lexend Deca"/>
              </a:rPr>
              <a:t>State the effect (what happened as a result of this action with </a:t>
            </a:r>
            <a:r>
              <a:rPr lang="en-GB" sz="1400">
                <a:solidFill>
                  <a:schemeClr val="dk1"/>
                </a:solidFill>
                <a:latin typeface="Lexend Deca"/>
                <a:ea typeface="Lexend Deca"/>
                <a:cs typeface="Lexend Deca"/>
                <a:sym typeface="Lexend Deca"/>
              </a:rPr>
              <a:t>enough detail that someone who hasn’t read the book will understand) </a:t>
            </a:r>
            <a:endParaRPr sz="1400">
              <a:solidFill>
                <a:srgbClr val="000000"/>
              </a:solidFill>
              <a:latin typeface="Lexend Deca"/>
              <a:ea typeface="Lexend Deca"/>
              <a:cs typeface="Lexend Deca"/>
              <a:sym typeface="Lexend Deca"/>
            </a:endParaRPr>
          </a:p>
        </p:txBody>
      </p:sp>
      <p:sp>
        <p:nvSpPr>
          <p:cNvPr id="201" name="Google Shape;201;p17"/>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Pages read: </a:t>
            </a:r>
            <a:endParaRPr b="0" i="0" sz="1800" u="none" cap="none" strike="noStrike">
              <a:solidFill>
                <a:srgbClr val="000000"/>
              </a:solidFill>
              <a:latin typeface="Lexend Deca"/>
              <a:ea typeface="Lexend Deca"/>
              <a:cs typeface="Lexend Deca"/>
              <a:sym typeface="Lexend Deca"/>
            </a:endParaRPr>
          </a:p>
        </p:txBody>
      </p:sp>
      <p:graphicFrame>
        <p:nvGraphicFramePr>
          <p:cNvPr id="202" name="Google Shape;202;p17"/>
          <p:cNvGraphicFramePr/>
          <p:nvPr/>
        </p:nvGraphicFramePr>
        <p:xfrm>
          <a:off x="213713" y="2406857"/>
          <a:ext cx="3000000" cy="3000000"/>
        </p:xfrm>
        <a:graphic>
          <a:graphicData uri="http://schemas.openxmlformats.org/drawingml/2006/table">
            <a:tbl>
              <a:tblPr>
                <a:noFill/>
                <a:tableStyleId>{E21C2AB1-3707-4988-BEB2-AB5EAF2E6A58}</a:tableStyleId>
              </a:tblPr>
              <a:tblGrid>
                <a:gridCol w="5196300"/>
                <a:gridCol w="5196300"/>
              </a:tblGrid>
              <a:tr h="505675">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latin typeface="Patrick Hand"/>
                          <a:ea typeface="Patrick Hand"/>
                          <a:cs typeface="Patrick Hand"/>
                          <a:sym typeface="Patrick Hand"/>
                        </a:rPr>
                        <a:t>In the book this happened… (CAUSE)</a:t>
                      </a:r>
                      <a:endParaRPr sz="1700" u="none" cap="none" strike="noStrike">
                        <a:latin typeface="Patrick Hand"/>
                        <a:ea typeface="Patrick Hand"/>
                        <a:cs typeface="Patrick Hand"/>
                        <a:sym typeface="Patrick Hand"/>
                      </a:endParaRPr>
                    </a:p>
                  </a:txBody>
                  <a:tcPr marT="127975" marB="127975" marR="107975" marL="107975"/>
                </a:tc>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latin typeface="Patrick Hand"/>
                          <a:ea typeface="Patrick Hand"/>
                          <a:cs typeface="Patrick Hand"/>
                          <a:sym typeface="Patrick Hand"/>
                        </a:rPr>
                        <a:t>The effect was… (EFFECT)</a:t>
                      </a:r>
                      <a:endParaRPr sz="1700" u="none" cap="none" strike="noStrike">
                        <a:latin typeface="Patrick Hand"/>
                        <a:ea typeface="Patrick Hand"/>
                        <a:cs typeface="Patrick Hand"/>
                        <a:sym typeface="Patrick Hand"/>
                      </a:endParaRPr>
                    </a:p>
                  </a:txBody>
                  <a:tcPr marT="127975" marB="127975" marR="107975" marL="107975"/>
                </a:tc>
              </a:tr>
              <a:tr h="1354950">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latin typeface="Patrick Hand"/>
                          <a:ea typeface="Patrick Hand"/>
                          <a:cs typeface="Patrick Hand"/>
                          <a:sym typeface="Patrick Hand"/>
                        </a:rPr>
                        <a:t>Melody goes to Dr Hugely who does some tests on her such as sorting objects into categories such as shapes, foods, clothes and other items. </a:t>
                      </a:r>
                      <a:endParaRPr sz="1600" u="none" cap="none" strike="noStrike">
                        <a:latin typeface="Patrick Hand"/>
                        <a:ea typeface="Patrick Hand"/>
                        <a:cs typeface="Patrick Hand"/>
                        <a:sym typeface="Patrick Hand"/>
                      </a:endParaRPr>
                    </a:p>
                  </a:txBody>
                  <a:tcPr marT="127975" marB="127975" marR="107975" marL="107975" anchor="ctr"/>
                </a:tc>
                <a:tc>
                  <a:txBody>
                    <a:bodyPr/>
                    <a:lstStyle/>
                    <a:p>
                      <a:pPr indent="0" lvl="0" marL="0" marR="0" rtl="0" algn="ctr">
                        <a:lnSpc>
                          <a:spcPct val="100000"/>
                        </a:lnSpc>
                        <a:spcBef>
                          <a:spcPts val="0"/>
                        </a:spcBef>
                        <a:spcAft>
                          <a:spcPts val="0"/>
                        </a:spcAft>
                        <a:buClr>
                          <a:schemeClr val="dk1"/>
                        </a:buClr>
                        <a:buSzPts val="1100"/>
                        <a:buFont typeface="Arial"/>
                        <a:buNone/>
                      </a:pPr>
                      <a:r>
                        <a:rPr lang="en-GB" sz="1600" u="none" cap="none" strike="noStrike">
                          <a:solidFill>
                            <a:schemeClr val="dk1"/>
                          </a:solidFill>
                          <a:latin typeface="Patrick Hand"/>
                          <a:ea typeface="Patrick Hand"/>
                          <a:cs typeface="Patrick Hand"/>
                          <a:sym typeface="Patrick Hand"/>
                        </a:rPr>
                        <a:t>Melody doesn’t give the answers he wanted so he assumes that she is stupid and labels her mentally retarded. He says she belongs in a home for disabled children who need extra support. </a:t>
                      </a:r>
                      <a:endParaRPr sz="1600" u="none" cap="none" strike="noStrike">
                        <a:latin typeface="Patrick Hand"/>
                        <a:ea typeface="Patrick Hand"/>
                        <a:cs typeface="Patrick Hand"/>
                        <a:sym typeface="Patrick Hand"/>
                      </a:endParaRPr>
                    </a:p>
                  </a:txBody>
                  <a:tcPr marT="127975" marB="127975" marR="107975" marL="107975" anchor="ctr"/>
                </a:tc>
              </a:tr>
              <a:tr h="135495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Melody had seen an advert about toys being recalled because they were dangerous and a choking hazard. When she went to the supermarket with her mum she saw these toys still on the shelf. She cannot talk so wanted to warn her mum. The only way she could think of doing this was throwing a tantrum. </a:t>
                      </a:r>
                      <a:endParaRPr sz="1500" u="none" cap="none" strike="noStrike">
                        <a:latin typeface="Patrick Hand"/>
                        <a:ea typeface="Patrick Hand"/>
                        <a:cs typeface="Patrick Hand"/>
                        <a:sym typeface="Patrick Hand"/>
                      </a:endParaRPr>
                    </a:p>
                  </a:txBody>
                  <a:tcPr marT="127975" marB="127975" marR="107975" marL="107975" anchor="ct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Melody’s mum thought the tantrum was because she was naughty and wanted the toy. Melody’s mum got frustrated as a result and said she couldn’t have the toy and pulled her out of the shops because she wouldn’t stop screaming. As a result Melody felt belittled and frustrated because she wasn’t being listened to. </a:t>
                      </a:r>
                      <a:endParaRPr sz="1500" u="none" cap="none" strike="noStrike">
                        <a:latin typeface="Patrick Hand"/>
                        <a:ea typeface="Patrick Hand"/>
                        <a:cs typeface="Patrick Hand"/>
                        <a:sym typeface="Patrick Hand"/>
                      </a:endParaRPr>
                    </a:p>
                  </a:txBody>
                  <a:tcPr marT="127975" marB="127975" marR="107975" marL="107975" anchor="ctr"/>
                </a:tc>
              </a:tr>
              <a:tr h="135495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Melody was born with cerebral palsy. </a:t>
                      </a:r>
                      <a:endParaRPr sz="1500" u="none" cap="none" strike="noStrike">
                        <a:latin typeface="Patrick Hand"/>
                        <a:ea typeface="Patrick Hand"/>
                        <a:cs typeface="Patrick Hand"/>
                        <a:sym typeface="Patrick Hand"/>
                      </a:endParaRPr>
                    </a:p>
                  </a:txBody>
                  <a:tcPr marT="127975" marB="127975" marR="107975" marL="107975" anchor="ct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latin typeface="Patrick Hand"/>
                          <a:ea typeface="Patrick Hand"/>
                          <a:cs typeface="Patrick Hand"/>
                          <a:sym typeface="Patrick Hand"/>
                        </a:rPr>
                        <a:t>She cannot talk or communicate using words in the same way most other people do. People think because of this she is incredibly stupid. However, one lady disagrees and helped her get a communication board to communicate with others. Now, people can see and understand the incredible intelligence that Melody has. </a:t>
                      </a:r>
                      <a:endParaRPr sz="1500" u="none" cap="none" strike="noStrike">
                        <a:latin typeface="Patrick Hand"/>
                        <a:ea typeface="Patrick Hand"/>
                        <a:cs typeface="Patrick Hand"/>
                        <a:sym typeface="Patrick Hand"/>
                      </a:endParaRPr>
                    </a:p>
                  </a:txBody>
                  <a:tcPr marT="127975" marB="127975" marR="107975" marL="107975" anchor="ctr"/>
                </a:tc>
              </a:tr>
            </a:tbl>
          </a:graphicData>
        </a:graphic>
      </p:graphicFrame>
      <p:sp>
        <p:nvSpPr>
          <p:cNvPr id="203" name="Google Shape;203;p17"/>
          <p:cNvSpPr txBox="1"/>
          <p:nvPr/>
        </p:nvSpPr>
        <p:spPr>
          <a:xfrm>
            <a:off x="3057638" y="982345"/>
            <a:ext cx="4771800" cy="1335900"/>
          </a:xfrm>
          <a:prstGeom prst="rect">
            <a:avLst/>
          </a:prstGeom>
          <a:solidFill>
            <a:srgbClr val="134F5C"/>
          </a:solidFill>
          <a:ln cap="flat" cmpd="sng" w="28575">
            <a:solidFill>
              <a:srgbClr val="000000"/>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ctr">
              <a:lnSpc>
                <a:spcPct val="100000"/>
              </a:lnSpc>
              <a:spcBef>
                <a:spcPts val="0"/>
              </a:spcBef>
              <a:spcAft>
                <a:spcPts val="0"/>
              </a:spcAft>
              <a:buClr>
                <a:srgbClr val="000000"/>
              </a:buClr>
              <a:buSzPts val="6300"/>
              <a:buFont typeface="Arial"/>
              <a:buNone/>
            </a:pPr>
            <a:r>
              <a:rPr b="0" i="0" lang="en-GB" sz="6300" u="none" cap="none" strike="noStrike">
                <a:solidFill>
                  <a:srgbClr val="000000"/>
                </a:solidFill>
                <a:latin typeface="Poppins"/>
                <a:ea typeface="Poppins"/>
                <a:cs typeface="Poppins"/>
                <a:sym typeface="Poppins"/>
              </a:rPr>
              <a:t>EXEMPLAR</a:t>
            </a:r>
            <a:endParaRPr b="0" i="0" sz="6300" u="none" cap="none" strike="noStrike">
              <a:solidFill>
                <a:srgbClr val="000000"/>
              </a:solidFill>
              <a:latin typeface="Poppins"/>
              <a:ea typeface="Poppins"/>
              <a:cs typeface="Poppins"/>
              <a:sym typeface="Poppins"/>
            </a:endParaRPr>
          </a:p>
        </p:txBody>
      </p:sp>
      <p:sp>
        <p:nvSpPr>
          <p:cNvPr id="204" name="Google Shape;204;p17"/>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Explanations include SPECIFIC detail.</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type="title"/>
          </p:nvPr>
        </p:nvSpPr>
        <p:spPr>
          <a:xfrm>
            <a:off x="110581" y="96658"/>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Poignant Perspectives</a:t>
            </a:r>
            <a:endParaRPr>
              <a:latin typeface="Playfair Display"/>
              <a:ea typeface="Playfair Display"/>
              <a:cs typeface="Playfair Display"/>
              <a:sym typeface="Playfair Display"/>
            </a:endParaRPr>
          </a:p>
        </p:txBody>
      </p:sp>
      <p:sp>
        <p:nvSpPr>
          <p:cNvPr id="210" name="Google Shape;210;p18"/>
          <p:cNvSpPr txBox="1"/>
          <p:nvPr>
            <p:ph idx="1" type="body"/>
          </p:nvPr>
        </p:nvSpPr>
        <p:spPr>
          <a:xfrm>
            <a:off x="146100" y="792227"/>
            <a:ext cx="10594800" cy="12192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b="1" lang="en-GB" sz="1200">
                <a:solidFill>
                  <a:srgbClr val="000000"/>
                </a:solidFill>
                <a:latin typeface="Lexend Deca"/>
                <a:ea typeface="Lexend Deca"/>
                <a:cs typeface="Lexend Deca"/>
                <a:sym typeface="Lexend Deca"/>
              </a:rPr>
              <a:t>Your purpose:</a:t>
            </a:r>
            <a:r>
              <a:rPr lang="en-GB" sz="1200">
                <a:solidFill>
                  <a:srgbClr val="000000"/>
                </a:solidFill>
                <a:latin typeface="Lexend Deca"/>
                <a:ea typeface="Lexend Deca"/>
                <a:cs typeface="Lexend Deca"/>
                <a:sym typeface="Lexend Deca"/>
              </a:rPr>
              <a:t> Identify and evaluate different points of views on an issue/problem that arose and give evidence to support</a:t>
            </a:r>
            <a:endParaRPr sz="1200">
              <a:solidFill>
                <a:srgbClr val="000000"/>
              </a:solidFill>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200">
                <a:solidFill>
                  <a:srgbClr val="000000"/>
                </a:solidFill>
                <a:latin typeface="Lexend Deca"/>
                <a:ea typeface="Lexend Deca"/>
                <a:cs typeface="Lexend Deca"/>
                <a:sym typeface="Lexend Deca"/>
              </a:rPr>
              <a:t>Your role: Find an issue highlighted in this part of the book. Look at 3 differents characters view on the issue and use evidence to support e.g. quotes, behaviour, actions</a:t>
            </a:r>
            <a:endParaRPr sz="1200">
              <a:solidFill>
                <a:srgbClr val="000000"/>
              </a:solidFill>
              <a:latin typeface="Lexend Deca"/>
              <a:ea typeface="Lexend Deca"/>
              <a:cs typeface="Lexend Deca"/>
              <a:sym typeface="Lexend Deca"/>
            </a:endParaRPr>
          </a:p>
          <a:p>
            <a:pPr indent="-355600" lvl="0" marL="571500" rtl="0" algn="l">
              <a:lnSpc>
                <a:spcPct val="95000"/>
              </a:lnSpc>
              <a:spcBef>
                <a:spcPts val="1500"/>
              </a:spcBef>
              <a:spcAft>
                <a:spcPts val="0"/>
              </a:spcAft>
              <a:buClr>
                <a:srgbClr val="000000"/>
              </a:buClr>
              <a:buSzPts val="1200"/>
              <a:buFont typeface="Lexend Deca"/>
              <a:buChar char="-"/>
            </a:pPr>
            <a:r>
              <a:rPr lang="en-GB" sz="1200">
                <a:solidFill>
                  <a:srgbClr val="000000"/>
                </a:solidFill>
                <a:latin typeface="Lexend Deca"/>
                <a:ea typeface="Lexend Deca"/>
                <a:cs typeface="Lexend Deca"/>
                <a:sym typeface="Lexend Deca"/>
              </a:rPr>
              <a:t>The character’s point of view may NOT be obvious. You might have to think about who they are to figure out their point of view. </a:t>
            </a:r>
            <a:endParaRPr sz="1200">
              <a:solidFill>
                <a:srgbClr val="000000"/>
              </a:solidFill>
              <a:latin typeface="Lexend Deca"/>
              <a:ea typeface="Lexend Deca"/>
              <a:cs typeface="Lexend Deca"/>
              <a:sym typeface="Lexend Deca"/>
            </a:endParaRPr>
          </a:p>
        </p:txBody>
      </p:sp>
      <p:sp>
        <p:nvSpPr>
          <p:cNvPr id="211" name="Google Shape;211;p18"/>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Chapters read: </a:t>
            </a:r>
            <a:endParaRPr b="0" i="0" sz="1800" u="none" cap="none" strike="noStrike">
              <a:solidFill>
                <a:srgbClr val="000000"/>
              </a:solidFill>
              <a:latin typeface="Lexend Deca"/>
              <a:ea typeface="Lexend Deca"/>
              <a:cs typeface="Lexend Deca"/>
              <a:sym typeface="Lexend Deca"/>
            </a:endParaRPr>
          </a:p>
        </p:txBody>
      </p:sp>
      <p:graphicFrame>
        <p:nvGraphicFramePr>
          <p:cNvPr id="212" name="Google Shape;212;p18"/>
          <p:cNvGraphicFramePr/>
          <p:nvPr/>
        </p:nvGraphicFramePr>
        <p:xfrm>
          <a:off x="102607" y="2527951"/>
          <a:ext cx="3000000" cy="3000000"/>
        </p:xfrm>
        <a:graphic>
          <a:graphicData uri="http://schemas.openxmlformats.org/drawingml/2006/table">
            <a:tbl>
              <a:tblPr>
                <a:noFill/>
                <a:tableStyleId>{E21C2AB1-3707-4988-BEB2-AB5EAF2E6A58}</a:tableStyleId>
              </a:tblPr>
              <a:tblGrid>
                <a:gridCol w="1394525"/>
                <a:gridCol w="2985450"/>
                <a:gridCol w="3310650"/>
                <a:gridCol w="2904175"/>
              </a:tblGrid>
              <a:tr h="3840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Character 1</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Character 2</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Character 3</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2E9"/>
                    </a:solidFill>
                  </a:tcPr>
                </a:tc>
              </a:tr>
              <a:tr h="10297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Characters Point of view (written in 1st person)</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2E9"/>
                    </a:solidFill>
                  </a:tcPr>
                </a:tc>
              </a:tr>
              <a:tr h="16018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Evidence from the text:</a:t>
                      </a:r>
                      <a:endParaRPr sz="1200" u="none" cap="none" strike="noStrike">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(Use quotes, character actions as your evidence)</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2E9"/>
                    </a:solidFill>
                  </a:tcPr>
                </a:tc>
              </a:tr>
              <a:tr h="15829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Who do you agree with and why?</a:t>
                      </a:r>
                      <a:endParaRPr sz="1200" u="none" cap="none" strike="noStrike">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Choose ONLY 1!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2E9"/>
                    </a:solidFill>
                  </a:tcPr>
                </a:tc>
              </a:tr>
            </a:tbl>
          </a:graphicData>
        </a:graphic>
      </p:graphicFrame>
      <p:graphicFrame>
        <p:nvGraphicFramePr>
          <p:cNvPr id="213" name="Google Shape;213;p18"/>
          <p:cNvGraphicFramePr/>
          <p:nvPr/>
        </p:nvGraphicFramePr>
        <p:xfrm>
          <a:off x="146077" y="2011423"/>
          <a:ext cx="3000000" cy="3000000"/>
        </p:xfrm>
        <a:graphic>
          <a:graphicData uri="http://schemas.openxmlformats.org/drawingml/2006/table">
            <a:tbl>
              <a:tblPr>
                <a:noFill/>
                <a:tableStyleId>{E21C2AB1-3707-4988-BEB2-AB5EAF2E6A58}</a:tableStyleId>
              </a:tblPr>
              <a:tblGrid>
                <a:gridCol w="10594850"/>
              </a:tblGrid>
              <a:tr h="4236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Issue/problem faced:  </a:t>
                      </a:r>
                      <a:endParaRPr sz="1200" u="none" cap="none" strike="noStrike">
                        <a:latin typeface="Lexend Deca"/>
                        <a:ea typeface="Lexend Deca"/>
                        <a:cs typeface="Lexend Deca"/>
                        <a:sym typeface="Lexend Deca"/>
                      </a:endParaRPr>
                    </a:p>
                  </a:txBody>
                  <a:tcPr marT="127975" marB="127975" marR="107975" marL="1079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r>
            </a:tbl>
          </a:graphicData>
        </a:graphic>
      </p:graphicFrame>
      <p:sp>
        <p:nvSpPr>
          <p:cNvPr id="214" name="Google Shape;214;p18"/>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Connections include SPECIFIC detail.</a:t>
            </a:r>
            <a:endParaRPr b="0" i="0" sz="1400" u="none" cap="none" strike="noStrike">
              <a:solidFill>
                <a:srgbClr val="000000"/>
              </a:solidFill>
              <a:latin typeface="Poppins"/>
              <a:ea typeface="Poppins"/>
              <a:cs typeface="Poppins"/>
              <a:sym typeface="Poppins"/>
            </a:endParaRPr>
          </a:p>
        </p:txBody>
      </p:sp>
      <p:sp>
        <p:nvSpPr>
          <p:cNvPr id="215" name="Google Shape;215;p18"/>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Use of first person when writing point of view… ‘I’ or ‘’My’</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19" name="Shape 219"/>
        <p:cNvGrpSpPr/>
        <p:nvPr/>
      </p:nvGrpSpPr>
      <p:grpSpPr>
        <a:xfrm>
          <a:off x="0" y="0"/>
          <a:ext cx="0" cy="0"/>
          <a:chOff x="0" y="0"/>
          <a:chExt cx="0" cy="0"/>
        </a:xfrm>
      </p:grpSpPr>
      <p:sp>
        <p:nvSpPr>
          <p:cNvPr id="220" name="Google Shape;220;p19"/>
          <p:cNvSpPr txBox="1"/>
          <p:nvPr>
            <p:ph type="title"/>
          </p:nvPr>
        </p:nvSpPr>
        <p:spPr>
          <a:xfrm>
            <a:off x="110581" y="96658"/>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Poignant Perspectives</a:t>
            </a:r>
            <a:endParaRPr>
              <a:latin typeface="Playfair Display"/>
              <a:ea typeface="Playfair Display"/>
              <a:cs typeface="Playfair Display"/>
              <a:sym typeface="Playfair Display"/>
            </a:endParaRPr>
          </a:p>
        </p:txBody>
      </p:sp>
      <p:sp>
        <p:nvSpPr>
          <p:cNvPr id="221" name="Google Shape;221;p19"/>
          <p:cNvSpPr txBox="1"/>
          <p:nvPr>
            <p:ph idx="1" type="body"/>
          </p:nvPr>
        </p:nvSpPr>
        <p:spPr>
          <a:xfrm>
            <a:off x="146102" y="792231"/>
            <a:ext cx="10594800" cy="19062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400">
                <a:solidFill>
                  <a:srgbClr val="000000"/>
                </a:solidFill>
                <a:latin typeface="Lexend Deca"/>
                <a:ea typeface="Lexend Deca"/>
                <a:cs typeface="Lexend Deca"/>
                <a:sym typeface="Lexend Deca"/>
              </a:rPr>
              <a:t>Your purpose: Identify and evaluate different points of views on an issue/problem and give evidence to support</a:t>
            </a:r>
            <a:endParaRPr sz="1400">
              <a:solidFill>
                <a:srgbClr val="000000"/>
              </a:solidFill>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400">
                <a:solidFill>
                  <a:srgbClr val="000000"/>
                </a:solidFill>
                <a:latin typeface="Lexend Deca"/>
                <a:ea typeface="Lexend Deca"/>
                <a:cs typeface="Lexend Deca"/>
                <a:sym typeface="Lexend Deca"/>
              </a:rPr>
              <a:t>Your role: Find an issue highlighted in this part of the book. Look at 3 differents characters view on the issue and use evidence to support e.g. quotes, behaviour, actions</a:t>
            </a:r>
            <a:endParaRPr sz="1400">
              <a:solidFill>
                <a:srgbClr val="000000"/>
              </a:solidFill>
              <a:latin typeface="Lexend Deca"/>
              <a:ea typeface="Lexend Deca"/>
              <a:cs typeface="Lexend Deca"/>
              <a:sym typeface="Lexend Deca"/>
            </a:endParaRPr>
          </a:p>
          <a:p>
            <a:pPr indent="-368300" lvl="0" marL="571500" rtl="0" algn="l">
              <a:lnSpc>
                <a:spcPct val="95000"/>
              </a:lnSpc>
              <a:spcBef>
                <a:spcPts val="1500"/>
              </a:spcBef>
              <a:spcAft>
                <a:spcPts val="0"/>
              </a:spcAft>
              <a:buClr>
                <a:srgbClr val="000000"/>
              </a:buClr>
              <a:buSzPts val="1400"/>
              <a:buFont typeface="Lexend Deca"/>
              <a:buChar char="-"/>
            </a:pPr>
            <a:r>
              <a:rPr lang="en-GB" sz="1400">
                <a:solidFill>
                  <a:srgbClr val="000000"/>
                </a:solidFill>
                <a:latin typeface="Lexend Deca"/>
                <a:ea typeface="Lexend Deca"/>
                <a:cs typeface="Lexend Deca"/>
                <a:sym typeface="Lexend Deca"/>
              </a:rPr>
              <a:t>The character’s point of view may NOT be obvious</a:t>
            </a:r>
            <a:endParaRPr sz="1400">
              <a:solidFill>
                <a:srgbClr val="000000"/>
              </a:solidFill>
              <a:latin typeface="Lexend Deca"/>
              <a:ea typeface="Lexend Deca"/>
              <a:cs typeface="Lexend Deca"/>
              <a:sym typeface="Lexend Deca"/>
            </a:endParaRPr>
          </a:p>
        </p:txBody>
      </p:sp>
      <p:sp>
        <p:nvSpPr>
          <p:cNvPr id="222" name="Google Shape;222;p19"/>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Pages read: 25 - 33</a:t>
            </a:r>
            <a:endParaRPr b="0" i="0" sz="1800" u="none" cap="none" strike="noStrike">
              <a:solidFill>
                <a:srgbClr val="000000"/>
              </a:solidFill>
              <a:latin typeface="Lexend Deca"/>
              <a:ea typeface="Lexend Deca"/>
              <a:cs typeface="Lexend Deca"/>
              <a:sym typeface="Lexend Deca"/>
            </a:endParaRPr>
          </a:p>
        </p:txBody>
      </p:sp>
      <p:graphicFrame>
        <p:nvGraphicFramePr>
          <p:cNvPr id="223" name="Google Shape;223;p19"/>
          <p:cNvGraphicFramePr/>
          <p:nvPr/>
        </p:nvGraphicFramePr>
        <p:xfrm>
          <a:off x="146132" y="3097001"/>
          <a:ext cx="3000000" cy="3000000"/>
        </p:xfrm>
        <a:graphic>
          <a:graphicData uri="http://schemas.openxmlformats.org/drawingml/2006/table">
            <a:tbl>
              <a:tblPr>
                <a:noFill/>
                <a:tableStyleId>{E21C2AB1-3707-4988-BEB2-AB5EAF2E6A58}</a:tableStyleId>
              </a:tblPr>
              <a:tblGrid>
                <a:gridCol w="1348050"/>
                <a:gridCol w="3473225"/>
                <a:gridCol w="3124825"/>
                <a:gridCol w="2648700"/>
              </a:tblGrid>
              <a:tr h="4810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Character 1: Dr Hugely</a:t>
                      </a:r>
                      <a:endParaRPr sz="12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Character 2: Melody</a:t>
                      </a:r>
                      <a:endParaRPr sz="12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Character 3: Melody’s mum</a:t>
                      </a:r>
                      <a:endParaRPr sz="1200" u="none" cap="none" strike="noStrike">
                        <a:latin typeface="Lexend Deca"/>
                        <a:ea typeface="Lexend Deca"/>
                        <a:cs typeface="Lexend Deca"/>
                        <a:sym typeface="Lexend Deca"/>
                      </a:endParaRPr>
                    </a:p>
                  </a:txBody>
                  <a:tcPr marT="127975" marB="127975" marR="107975" marL="107975"/>
                </a:tc>
              </a:tr>
              <a:tr h="9488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Point of view</a:t>
                      </a:r>
                      <a:endParaRPr sz="12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From what I can see, Melody is mentally retarded. She cannot answer simple questions, she cannot talk or walk and should be put in a care home where she can get the help she needs. </a:t>
                      </a:r>
                      <a:endParaRPr sz="10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I am so frustrated. I am so smart, much smarter than everyone around me but because I can’t talk people think I’m stupid and that I don’t know what I’m talking about. </a:t>
                      </a:r>
                      <a:endParaRPr sz="10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I know Melody is smart but no one else can see it. She does amazing things at home every day, she listens and grasps knowledge so quickly. It amazes me. </a:t>
                      </a:r>
                      <a:endParaRPr sz="1000" u="none" cap="none" strike="noStrike">
                        <a:latin typeface="Lexend Deca"/>
                        <a:ea typeface="Lexend Deca"/>
                        <a:cs typeface="Lexend Deca"/>
                        <a:sym typeface="Lexend Deca"/>
                      </a:endParaRPr>
                    </a:p>
                  </a:txBody>
                  <a:tcPr marT="127975" marB="127975" marR="107975" marL="107975"/>
                </a:tc>
              </a:tr>
              <a:tr h="11159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Evidence from the text</a:t>
                      </a:r>
                      <a:endParaRPr sz="12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“It is my opinion that Melody is severely brain-damaged and profoundly retadrded.”</a:t>
                      </a:r>
                      <a:endParaRPr sz="10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“Doctors really don’t get me”. </a:t>
                      </a:r>
                      <a:endParaRPr sz="1000" u="none" cap="none" strike="noStrike">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“Dr Hugely even though he had been to college for like a million years, would never be smart enough to see inside of me.”</a:t>
                      </a:r>
                      <a:endParaRPr sz="10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“So much more than the name of a diagnosis on a chart.” </a:t>
                      </a:r>
                      <a:endParaRPr sz="1000" u="none" cap="none" strike="noStrike">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“There is no way in heaven or hell that we will be sending Melody away to a nursing home.” </a:t>
                      </a:r>
                      <a:endParaRPr sz="1000" u="none" cap="none" strike="noStrike">
                        <a:latin typeface="Lexend Deca"/>
                        <a:ea typeface="Lexend Deca"/>
                        <a:cs typeface="Lexend Deca"/>
                        <a:sym typeface="Lexend Deca"/>
                      </a:endParaRPr>
                    </a:p>
                  </a:txBody>
                  <a:tcPr marT="127975" marB="127975" marR="107975" marL="107975"/>
                </a:tc>
              </a:tr>
              <a:tr h="13315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Who do you agree with and why?</a:t>
                      </a:r>
                      <a:endParaRPr sz="12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solidFill>
                      <a:schemeClr val="dk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Lexend Deca"/>
                          <a:ea typeface="Lexend Deca"/>
                          <a:cs typeface="Lexend Deca"/>
                          <a:sym typeface="Lexend Deca"/>
                        </a:rPr>
                        <a:t>I definitely agree with Melody. She is not mentally retarded. She is able to answers the doctor’s questions in a very intelligent way, she thinks outside the box, can speak different languages and has a photographic memory. </a:t>
                      </a:r>
                      <a:endParaRPr sz="10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exend Deca"/>
                        <a:ea typeface="Lexend Deca"/>
                        <a:cs typeface="Lexend Deca"/>
                        <a:sym typeface="Lexend Deca"/>
                      </a:endParaRPr>
                    </a:p>
                  </a:txBody>
                  <a:tcPr marT="127975" marB="127975" marR="107975" marL="107975">
                    <a:solidFill>
                      <a:srgbClr val="000000"/>
                    </a:solidFill>
                  </a:tcPr>
                </a:tc>
              </a:tr>
            </a:tbl>
          </a:graphicData>
        </a:graphic>
      </p:graphicFrame>
      <p:graphicFrame>
        <p:nvGraphicFramePr>
          <p:cNvPr id="224" name="Google Shape;224;p19"/>
          <p:cNvGraphicFramePr/>
          <p:nvPr/>
        </p:nvGraphicFramePr>
        <p:xfrm>
          <a:off x="146102" y="2415923"/>
          <a:ext cx="3000000" cy="3000000"/>
        </p:xfrm>
        <a:graphic>
          <a:graphicData uri="http://schemas.openxmlformats.org/drawingml/2006/table">
            <a:tbl>
              <a:tblPr>
                <a:noFill/>
                <a:tableStyleId>{E21C2AB1-3707-4988-BEB2-AB5EAF2E6A58}</a:tableStyleId>
              </a:tblPr>
              <a:tblGrid>
                <a:gridCol w="10594850"/>
              </a:tblGrid>
              <a:tr h="55460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Lexend Deca"/>
                          <a:ea typeface="Lexend Deca"/>
                          <a:cs typeface="Lexend Deca"/>
                          <a:sym typeface="Lexend Deca"/>
                        </a:rPr>
                        <a:t>Issue/problem faced: Dr Hugely thinks Melody is mentally retarded</a:t>
                      </a:r>
                      <a:endParaRPr sz="2000" u="none" cap="none" strike="noStrike">
                        <a:latin typeface="Lexend Deca"/>
                        <a:ea typeface="Lexend Deca"/>
                        <a:cs typeface="Lexend Deca"/>
                        <a:sym typeface="Lexend Deca"/>
                      </a:endParaRPr>
                    </a:p>
                  </a:txBody>
                  <a:tcPr marT="127975" marB="127975" marR="107975" marL="1079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5" name="Google Shape;225;p19"/>
          <p:cNvSpPr txBox="1"/>
          <p:nvPr/>
        </p:nvSpPr>
        <p:spPr>
          <a:xfrm>
            <a:off x="3014114" y="874506"/>
            <a:ext cx="4771800" cy="1335900"/>
          </a:xfrm>
          <a:prstGeom prst="rect">
            <a:avLst/>
          </a:prstGeom>
          <a:solidFill>
            <a:srgbClr val="134F5C"/>
          </a:solidFill>
          <a:ln cap="flat" cmpd="sng" w="28575">
            <a:solidFill>
              <a:srgbClr val="000000"/>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ctr">
              <a:lnSpc>
                <a:spcPct val="100000"/>
              </a:lnSpc>
              <a:spcBef>
                <a:spcPts val="0"/>
              </a:spcBef>
              <a:spcAft>
                <a:spcPts val="0"/>
              </a:spcAft>
              <a:buClr>
                <a:srgbClr val="000000"/>
              </a:buClr>
              <a:buSzPts val="6300"/>
              <a:buFont typeface="Arial"/>
              <a:buNone/>
            </a:pPr>
            <a:r>
              <a:rPr b="0" i="0" lang="en-GB" sz="6300" u="none" cap="none" strike="noStrike">
                <a:solidFill>
                  <a:srgbClr val="000000"/>
                </a:solidFill>
                <a:latin typeface="Poppins"/>
                <a:ea typeface="Poppins"/>
                <a:cs typeface="Poppins"/>
                <a:sym typeface="Poppins"/>
              </a:rPr>
              <a:t>EXEMPLAR</a:t>
            </a:r>
            <a:endParaRPr b="0" i="0" sz="6300" u="none" cap="none" strike="noStrike">
              <a:solidFill>
                <a:srgbClr val="000000"/>
              </a:solidFill>
              <a:latin typeface="Poppins"/>
              <a:ea typeface="Poppins"/>
              <a:cs typeface="Poppins"/>
              <a:sym typeface="Poppins"/>
            </a:endParaRPr>
          </a:p>
        </p:txBody>
      </p:sp>
      <p:sp>
        <p:nvSpPr>
          <p:cNvPr id="226" name="Google Shape;226;p19"/>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Use of first person when writing point of view… ‘I’ or ‘’My’</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59" name="Shape 59"/>
        <p:cNvGrpSpPr/>
        <p:nvPr/>
      </p:nvGrpSpPr>
      <p:grpSpPr>
        <a:xfrm>
          <a:off x="0" y="0"/>
          <a:ext cx="0" cy="0"/>
          <a:chOff x="0" y="0"/>
          <a:chExt cx="0" cy="0"/>
        </a:xfrm>
      </p:grpSpPr>
      <p:sp>
        <p:nvSpPr>
          <p:cNvPr id="60" name="Google Shape;60;p2"/>
          <p:cNvSpPr txBox="1"/>
          <p:nvPr>
            <p:ph type="title"/>
          </p:nvPr>
        </p:nvSpPr>
        <p:spPr>
          <a:xfrm>
            <a:off x="338622" y="157531"/>
            <a:ext cx="11886300" cy="1122000"/>
          </a:xfrm>
          <a:prstGeom prst="rect">
            <a:avLst/>
          </a:prstGeom>
          <a:noFill/>
          <a:ln>
            <a:noFill/>
          </a:ln>
        </p:spPr>
        <p:txBody>
          <a:bodyPr anchorCtr="0" anchor="b" bIns="114650" lIns="114650" spcFirstLastPara="1" rIns="114650" wrap="square" tIns="114650">
            <a:normAutofit/>
          </a:bodyPr>
          <a:lstStyle/>
          <a:p>
            <a:pPr indent="0" lvl="0" marL="0" marR="0" rtl="0" algn="l">
              <a:lnSpc>
                <a:spcPct val="100000"/>
              </a:lnSpc>
              <a:spcBef>
                <a:spcPts val="0"/>
              </a:spcBef>
              <a:spcAft>
                <a:spcPts val="0"/>
              </a:spcAft>
              <a:buClr>
                <a:schemeClr val="dk1"/>
              </a:buClr>
              <a:buSzPts val="3800"/>
              <a:buFont typeface="Roboto Slab"/>
              <a:buNone/>
            </a:pPr>
            <a:r>
              <a:rPr b="0" i="0" lang="en-GB" sz="3800" u="none" cap="none" strike="noStrike">
                <a:solidFill>
                  <a:schemeClr val="dk1"/>
                </a:solidFill>
                <a:latin typeface="Roboto Slab"/>
                <a:ea typeface="Roboto Slab"/>
                <a:cs typeface="Roboto Slab"/>
                <a:sym typeface="Roboto Slab"/>
              </a:rPr>
              <a:t>Purpose:</a:t>
            </a:r>
            <a:endParaRPr/>
          </a:p>
        </p:txBody>
      </p:sp>
      <p:sp>
        <p:nvSpPr>
          <p:cNvPr id="61" name="Google Shape;61;p2"/>
          <p:cNvSpPr txBox="1"/>
          <p:nvPr>
            <p:ph idx="1" type="body"/>
          </p:nvPr>
        </p:nvSpPr>
        <p:spPr>
          <a:xfrm>
            <a:off x="510875" y="1239901"/>
            <a:ext cx="9883800" cy="4720200"/>
          </a:xfrm>
          <a:prstGeom prst="rect">
            <a:avLst/>
          </a:prstGeom>
          <a:noFill/>
          <a:ln>
            <a:noFill/>
          </a:ln>
        </p:spPr>
        <p:txBody>
          <a:bodyPr anchorCtr="0" anchor="t" bIns="114650" lIns="114650" spcFirstLastPara="1" rIns="114650" wrap="square" tIns="114650">
            <a:normAutofit/>
          </a:bodyPr>
          <a:lstStyle/>
          <a:p>
            <a:pPr indent="0" lvl="0" marL="0" marR="0" rtl="0" algn="l">
              <a:lnSpc>
                <a:spcPct val="115000"/>
              </a:lnSpc>
              <a:spcBef>
                <a:spcPts val="0"/>
              </a:spcBef>
              <a:spcAft>
                <a:spcPts val="0"/>
              </a:spcAft>
              <a:buClr>
                <a:schemeClr val="dk1"/>
              </a:buClr>
              <a:buSzPts val="2300"/>
              <a:buFont typeface="Roboto"/>
              <a:buNone/>
            </a:pPr>
            <a:r>
              <a:rPr i="0" lang="en-GB" sz="2300" u="none" cap="none" strike="noStrike">
                <a:solidFill>
                  <a:schemeClr val="dk1"/>
                </a:solidFill>
                <a:latin typeface="Questrial"/>
                <a:ea typeface="Questrial"/>
                <a:cs typeface="Questrial"/>
                <a:sym typeface="Questrial"/>
              </a:rPr>
              <a:t>What are literature circles? What are their purpose?</a:t>
            </a:r>
            <a:endParaRPr>
              <a:latin typeface="Questrial"/>
              <a:ea typeface="Questrial"/>
              <a:cs typeface="Questrial"/>
              <a:sym typeface="Questrial"/>
            </a:endParaRPr>
          </a:p>
          <a:p>
            <a:pPr indent="-374650" lvl="0" marL="457200" marR="0" rtl="0" algn="l">
              <a:lnSpc>
                <a:spcPct val="115000"/>
              </a:lnSpc>
              <a:spcBef>
                <a:spcPts val="2000"/>
              </a:spcBef>
              <a:spcAft>
                <a:spcPts val="0"/>
              </a:spcAft>
              <a:buClr>
                <a:schemeClr val="dk1"/>
              </a:buClr>
              <a:buSzPts val="2300"/>
              <a:buFont typeface="Questrial"/>
              <a:buChar char="★"/>
            </a:pPr>
            <a:r>
              <a:rPr i="0" lang="en-GB" sz="2300" u="none" cap="none" strike="noStrike">
                <a:solidFill>
                  <a:schemeClr val="dk1"/>
                </a:solidFill>
                <a:latin typeface="Questrial"/>
                <a:ea typeface="Questrial"/>
                <a:cs typeface="Questrial"/>
                <a:sym typeface="Questrial"/>
              </a:rPr>
              <a:t> </a:t>
            </a:r>
            <a:r>
              <a:rPr lang="en-GB" sz="2500">
                <a:solidFill>
                  <a:schemeClr val="dk1"/>
                </a:solidFill>
                <a:latin typeface="Questrial"/>
                <a:ea typeface="Questrial"/>
                <a:cs typeface="Questrial"/>
                <a:sym typeface="Questrial"/>
              </a:rPr>
              <a:t>Hear and learn other perspectives - open minded to others’ thoughts and ideas </a:t>
            </a:r>
            <a:endParaRPr sz="2500">
              <a:solidFill>
                <a:schemeClr val="dk1"/>
              </a:solidFill>
              <a:latin typeface="Questrial"/>
              <a:ea typeface="Questrial"/>
              <a:cs typeface="Questrial"/>
              <a:sym typeface="Questrial"/>
            </a:endParaRPr>
          </a:p>
          <a:p>
            <a:pPr indent="-387350" lvl="0" marL="457200" marR="0" rtl="0" algn="l">
              <a:lnSpc>
                <a:spcPct val="115000"/>
              </a:lnSpc>
              <a:spcBef>
                <a:spcPts val="0"/>
              </a:spcBef>
              <a:spcAft>
                <a:spcPts val="0"/>
              </a:spcAft>
              <a:buClr>
                <a:schemeClr val="dk1"/>
              </a:buClr>
              <a:buSzPts val="2500"/>
              <a:buFont typeface="Questrial"/>
              <a:buChar char="★"/>
            </a:pPr>
            <a:r>
              <a:rPr lang="en-GB" sz="2500">
                <a:solidFill>
                  <a:schemeClr val="dk1"/>
                </a:solidFill>
                <a:latin typeface="Questrial"/>
                <a:ea typeface="Questrial"/>
                <a:cs typeface="Questrial"/>
                <a:sym typeface="Questrial"/>
              </a:rPr>
              <a:t>Deepen understanding of the text </a:t>
            </a:r>
            <a:endParaRPr sz="2500">
              <a:solidFill>
                <a:schemeClr val="dk1"/>
              </a:solidFill>
              <a:latin typeface="Questrial"/>
              <a:ea typeface="Questrial"/>
              <a:cs typeface="Questrial"/>
              <a:sym typeface="Questrial"/>
            </a:endParaRPr>
          </a:p>
          <a:p>
            <a:pPr indent="-387350" lvl="0" marL="457200" marR="0" rtl="0" algn="l">
              <a:lnSpc>
                <a:spcPct val="115000"/>
              </a:lnSpc>
              <a:spcBef>
                <a:spcPts val="0"/>
              </a:spcBef>
              <a:spcAft>
                <a:spcPts val="0"/>
              </a:spcAft>
              <a:buClr>
                <a:schemeClr val="dk1"/>
              </a:buClr>
              <a:buSzPts val="2500"/>
              <a:buFont typeface="Questrial"/>
              <a:buChar char="★"/>
            </a:pPr>
            <a:r>
              <a:rPr lang="en-GB" sz="2500">
                <a:solidFill>
                  <a:schemeClr val="dk1"/>
                </a:solidFill>
                <a:latin typeface="Questrial"/>
                <a:ea typeface="Questrial"/>
                <a:cs typeface="Questrial"/>
                <a:sym typeface="Questrial"/>
              </a:rPr>
              <a:t>Enhance reading comprehension as well as writing skills (word wizard) </a:t>
            </a:r>
            <a:endParaRPr sz="2500">
              <a:solidFill>
                <a:schemeClr val="dk1"/>
              </a:solidFill>
              <a:latin typeface="Questrial"/>
              <a:ea typeface="Questrial"/>
              <a:cs typeface="Questrial"/>
              <a:sym typeface="Questrial"/>
            </a:endParaRPr>
          </a:p>
          <a:p>
            <a:pPr indent="-387350" lvl="0" marL="457200" marR="0" rtl="0" algn="l">
              <a:lnSpc>
                <a:spcPct val="115000"/>
              </a:lnSpc>
              <a:spcBef>
                <a:spcPts val="0"/>
              </a:spcBef>
              <a:spcAft>
                <a:spcPts val="0"/>
              </a:spcAft>
              <a:buClr>
                <a:schemeClr val="dk1"/>
              </a:buClr>
              <a:buSzPts val="2500"/>
              <a:buFont typeface="Questrial"/>
              <a:buChar char="★"/>
            </a:pPr>
            <a:r>
              <a:rPr lang="en-GB" sz="2500">
                <a:solidFill>
                  <a:schemeClr val="dk1"/>
                </a:solidFill>
                <a:latin typeface="Questrial"/>
                <a:ea typeface="Questrial"/>
                <a:cs typeface="Questrial"/>
                <a:sym typeface="Questrial"/>
              </a:rPr>
              <a:t>Recap what you have read, pick up on little details you have missed </a:t>
            </a:r>
            <a:endParaRPr sz="2500">
              <a:solidFill>
                <a:schemeClr val="dk1"/>
              </a:solidFill>
              <a:latin typeface="Questrial"/>
              <a:ea typeface="Questrial"/>
              <a:cs typeface="Questrial"/>
              <a:sym typeface="Questrial"/>
            </a:endParaRPr>
          </a:p>
          <a:p>
            <a:pPr indent="0" lvl="0" marL="0" marR="0" rtl="0" algn="l">
              <a:lnSpc>
                <a:spcPct val="115000"/>
              </a:lnSpc>
              <a:spcBef>
                <a:spcPts val="2000"/>
              </a:spcBef>
              <a:spcAft>
                <a:spcPts val="0"/>
              </a:spcAft>
              <a:buClr>
                <a:schemeClr val="dk1"/>
              </a:buClr>
              <a:buSzPts val="2300"/>
              <a:buFont typeface="Roboto"/>
              <a:buNone/>
            </a:pPr>
            <a:r>
              <a:t/>
            </a:r>
            <a:endParaRPr>
              <a:solidFill>
                <a:schemeClr val="dk1"/>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0" name="Shape 230"/>
        <p:cNvGrpSpPr/>
        <p:nvPr/>
      </p:nvGrpSpPr>
      <p:grpSpPr>
        <a:xfrm>
          <a:off x="0" y="0"/>
          <a:ext cx="0" cy="0"/>
          <a:chOff x="0" y="0"/>
          <a:chExt cx="0" cy="0"/>
        </a:xfrm>
      </p:grpSpPr>
      <p:sp>
        <p:nvSpPr>
          <p:cNvPr id="231" name="Google Shape;231;p20"/>
          <p:cNvSpPr txBox="1"/>
          <p:nvPr>
            <p:ph type="title"/>
          </p:nvPr>
        </p:nvSpPr>
        <p:spPr>
          <a:xfrm>
            <a:off x="195325" y="191286"/>
            <a:ext cx="10487400" cy="1096500"/>
          </a:xfrm>
          <a:prstGeom prst="rect">
            <a:avLst/>
          </a:prstGeom>
          <a:noFill/>
          <a:ln>
            <a:noFill/>
          </a:ln>
        </p:spPr>
        <p:txBody>
          <a:bodyPr anchorCtr="0" anchor="t" bIns="114650" lIns="114650" spcFirstLastPara="1" rIns="114650" wrap="square" tIns="114650">
            <a:noAutofit/>
          </a:bodyPr>
          <a:lstStyle/>
          <a:p>
            <a:pPr indent="0" lvl="0" marL="0" rtl="0" algn="ctr">
              <a:lnSpc>
                <a:spcPct val="100000"/>
              </a:lnSpc>
              <a:spcBef>
                <a:spcPts val="0"/>
              </a:spcBef>
              <a:spcAft>
                <a:spcPts val="0"/>
              </a:spcAft>
              <a:buSzPts val="1200"/>
              <a:buNone/>
            </a:pPr>
            <a:r>
              <a:rPr b="1" lang="en-GB" sz="2400">
                <a:latin typeface="Lexend Deca"/>
                <a:ea typeface="Lexend Deca"/>
                <a:cs typeface="Lexend Deca"/>
                <a:sym typeface="Lexend Deca"/>
              </a:rPr>
              <a:t>Finished your Literature Circle Activity? </a:t>
            </a:r>
            <a:endParaRPr b="1" sz="2400">
              <a:latin typeface="Lexend Deca"/>
              <a:ea typeface="Lexend Deca"/>
              <a:cs typeface="Lexend Deca"/>
              <a:sym typeface="Lexend Deca"/>
            </a:endParaRPr>
          </a:p>
          <a:p>
            <a:pPr indent="-368300" lvl="0" marL="571500" rtl="0" algn="ctr">
              <a:lnSpc>
                <a:spcPct val="100000"/>
              </a:lnSpc>
              <a:spcBef>
                <a:spcPts val="0"/>
              </a:spcBef>
              <a:spcAft>
                <a:spcPts val="0"/>
              </a:spcAft>
              <a:buSzPts val="1400"/>
              <a:buFont typeface="Lexend Deca"/>
              <a:buChar char="★"/>
            </a:pPr>
            <a:r>
              <a:rPr b="1" lang="en-GB" sz="1400">
                <a:latin typeface="Lexend Deca"/>
                <a:ea typeface="Lexend Deca"/>
                <a:cs typeface="Lexend Deca"/>
                <a:sym typeface="Lexend Deca"/>
              </a:rPr>
              <a:t>Do any of these Wanna Do activities </a:t>
            </a:r>
            <a:endParaRPr b="1" sz="1400">
              <a:latin typeface="Lexend Deca"/>
              <a:ea typeface="Lexend Deca"/>
              <a:cs typeface="Lexend Deca"/>
              <a:sym typeface="Lexend Deca"/>
            </a:endParaRPr>
          </a:p>
          <a:p>
            <a:pPr indent="-368300" lvl="0" marL="571500" rtl="0" algn="ctr">
              <a:lnSpc>
                <a:spcPct val="100000"/>
              </a:lnSpc>
              <a:spcBef>
                <a:spcPts val="0"/>
              </a:spcBef>
              <a:spcAft>
                <a:spcPts val="0"/>
              </a:spcAft>
              <a:buSzPts val="1400"/>
              <a:buFont typeface="Lexend Deca"/>
              <a:buChar char="★"/>
            </a:pPr>
            <a:r>
              <a:rPr b="1" lang="en-GB" sz="1400">
                <a:latin typeface="Lexend Deca"/>
                <a:ea typeface="Lexend Deca"/>
                <a:cs typeface="Lexend Deca"/>
                <a:sym typeface="Lexend Deca"/>
              </a:rPr>
              <a:t>You can only do each activity once so move a ‘DONE’ star over it when completed. </a:t>
            </a:r>
            <a:endParaRPr b="1" sz="1400">
              <a:latin typeface="Lexend Deca"/>
              <a:ea typeface="Lexend Deca"/>
              <a:cs typeface="Lexend Deca"/>
              <a:sym typeface="Lexend Deca"/>
            </a:endParaRPr>
          </a:p>
        </p:txBody>
      </p:sp>
      <p:graphicFrame>
        <p:nvGraphicFramePr>
          <p:cNvPr id="232" name="Google Shape;232;p20"/>
          <p:cNvGraphicFramePr/>
          <p:nvPr/>
        </p:nvGraphicFramePr>
        <p:xfrm>
          <a:off x="117205" y="1569423"/>
          <a:ext cx="3000000" cy="3000000"/>
        </p:xfrm>
        <a:graphic>
          <a:graphicData uri="http://schemas.openxmlformats.org/drawingml/2006/table">
            <a:tbl>
              <a:tblPr>
                <a:noFill/>
                <a:tableStyleId>{E21C2AB1-3707-4988-BEB2-AB5EAF2E6A58}</a:tableStyleId>
              </a:tblPr>
              <a:tblGrid>
                <a:gridCol w="2200925"/>
                <a:gridCol w="2344750"/>
                <a:gridCol w="2690275"/>
                <a:gridCol w="3329650"/>
              </a:tblGrid>
              <a:tr h="652325">
                <a:tc gridSpan="4">
                  <a:txBody>
                    <a:bodyPr/>
                    <a:lstStyle/>
                    <a:p>
                      <a:pPr indent="0" lvl="0" marL="0" marR="0" rtl="0" algn="ctr">
                        <a:lnSpc>
                          <a:spcPct val="100000"/>
                        </a:lnSpc>
                        <a:spcBef>
                          <a:spcPts val="0"/>
                        </a:spcBef>
                        <a:spcAft>
                          <a:spcPts val="0"/>
                        </a:spcAft>
                        <a:buClr>
                          <a:srgbClr val="000000"/>
                        </a:buClr>
                        <a:buSzPts val="2900"/>
                        <a:buFont typeface="Arial"/>
                        <a:buNone/>
                      </a:pPr>
                      <a:r>
                        <a:rPr b="1" lang="en-GB" sz="2900" u="none" cap="none" strike="noStrike">
                          <a:latin typeface="Lexend Deca"/>
                          <a:ea typeface="Lexend Deca"/>
                          <a:cs typeface="Lexend Deca"/>
                          <a:sym typeface="Lexend Deca"/>
                        </a:rPr>
                        <a:t>Wanna Do</a:t>
                      </a:r>
                      <a:endParaRPr b="1" sz="2900" u="none" cap="none" strike="noStrike">
                        <a:latin typeface="Lexend Deca"/>
                        <a:ea typeface="Lexend Deca"/>
                        <a:cs typeface="Lexend Deca"/>
                        <a:sym typeface="Lexend Deca"/>
                      </a:endParaRPr>
                    </a:p>
                  </a:txBody>
                  <a:tcPr marT="127975" marB="127975" marR="107975" marL="1079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76A5AF"/>
                    </a:solidFill>
                  </a:tcPr>
                </a:tc>
                <a:tc hMerge="1"/>
                <a:tc hMerge="1"/>
                <a:tc hMerge="1"/>
              </a:tr>
              <a:tr h="1316350">
                <a:tc>
                  <a:txBody>
                    <a:bodyPr/>
                    <a:lstStyle/>
                    <a:p>
                      <a:pPr indent="0" lvl="0" marL="0" marR="0" rtl="0" algn="ctr">
                        <a:lnSpc>
                          <a:spcPct val="100000"/>
                        </a:lnSpc>
                        <a:spcBef>
                          <a:spcPts val="0"/>
                        </a:spcBef>
                        <a:spcAft>
                          <a:spcPts val="0"/>
                        </a:spcAft>
                        <a:buClr>
                          <a:srgbClr val="000000"/>
                        </a:buClr>
                        <a:buSzPts val="2200"/>
                        <a:buFont typeface="Arial"/>
                        <a:buNone/>
                      </a:pPr>
                      <a:r>
                        <a:rPr lang="en-GB" sz="2200" u="sng" cap="none" strike="noStrike">
                          <a:solidFill>
                            <a:schemeClr val="hlink"/>
                          </a:solidFill>
                          <a:latin typeface="Patrick Hand"/>
                          <a:ea typeface="Patrick Hand"/>
                          <a:cs typeface="Patrick Hand"/>
                          <a:sym typeface="Patrick Hand"/>
                          <a:hlinkClick r:id="rId3"/>
                        </a:rPr>
                        <a:t>Touch typing practise</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sng" cap="none" strike="noStrike">
                          <a:solidFill>
                            <a:schemeClr val="hlink"/>
                          </a:solidFill>
                          <a:latin typeface="Patrick Hand"/>
                          <a:ea typeface="Patrick Hand"/>
                          <a:cs typeface="Patrick Hand"/>
                          <a:sym typeface="Patrick Hand"/>
                          <a:hlinkClick r:id="rId4"/>
                        </a:rPr>
                        <a:t>Epic reading</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sng" cap="none" strike="noStrike">
                          <a:solidFill>
                            <a:schemeClr val="hlink"/>
                          </a:solidFill>
                          <a:latin typeface="Patrick Hand"/>
                          <a:ea typeface="Patrick Hand"/>
                          <a:cs typeface="Patrick Hand"/>
                          <a:sym typeface="Patrick Hand"/>
                          <a:hlinkClick r:id="rId5"/>
                        </a:rPr>
                        <a:t>Kiwikidsnews</a:t>
                      </a:r>
                      <a:r>
                        <a:rPr lang="en-GB" sz="2200" u="none" cap="none" strike="noStrike">
                          <a:latin typeface="Patrick Hand"/>
                          <a:ea typeface="Patrick Hand"/>
                          <a:cs typeface="Patrick Hand"/>
                          <a:sym typeface="Patrick Hand"/>
                        </a:rPr>
                        <a:t> readings</a:t>
                      </a:r>
                      <a:endParaRPr sz="2200" u="none" cap="none" strike="noStrike">
                        <a:latin typeface="Patrick Hand"/>
                        <a:ea typeface="Patrick Hand"/>
                        <a:cs typeface="Patrick Hand"/>
                        <a:sym typeface="Patrick Hand"/>
                      </a:endParaRPr>
                    </a:p>
                    <a:p>
                      <a:pPr indent="0" lvl="0" marL="0" marR="0" rtl="0" algn="ctr">
                        <a:lnSpc>
                          <a:spcPct val="100000"/>
                        </a:lnSpc>
                        <a:spcBef>
                          <a:spcPts val="0"/>
                        </a:spcBef>
                        <a:spcAft>
                          <a:spcPts val="0"/>
                        </a:spcAft>
                        <a:buClr>
                          <a:srgbClr val="000000"/>
                        </a:buClr>
                        <a:buSzPts val="2200"/>
                        <a:buFont typeface="Arial"/>
                        <a:buNone/>
                      </a:pPr>
                      <a:r>
                        <a:rPr lang="en-GB" sz="2200" u="none" cap="none" strike="noStrike">
                          <a:latin typeface="Patrick Hand"/>
                          <a:ea typeface="Patrick Hand"/>
                          <a:cs typeface="Patrick Hand"/>
                          <a:sym typeface="Patrick Hand"/>
                        </a:rPr>
                        <a:t>Keep up to date for our Weekly Quiz</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sng" cap="none" strike="noStrike">
                          <a:solidFill>
                            <a:schemeClr val="hlink"/>
                          </a:solidFill>
                          <a:latin typeface="Patrick Hand"/>
                          <a:ea typeface="Patrick Hand"/>
                          <a:cs typeface="Patrick Hand"/>
                          <a:sym typeface="Patrick Hand"/>
                          <a:hlinkClick r:id="rId6"/>
                        </a:rPr>
                        <a:t>Wonderopolis</a:t>
                      </a:r>
                      <a:r>
                        <a:rPr lang="en-GB" sz="2200" u="none" cap="none" strike="noStrike">
                          <a:latin typeface="Patrick Hand"/>
                          <a:ea typeface="Patrick Hand"/>
                          <a:cs typeface="Patrick Hand"/>
                          <a:sym typeface="Patrick Hand"/>
                        </a:rPr>
                        <a:t> reading OR </a:t>
                      </a:r>
                      <a:endParaRPr sz="2200" u="none" cap="none" strike="noStrike">
                        <a:latin typeface="Patrick Hand"/>
                        <a:ea typeface="Patrick Hand"/>
                        <a:cs typeface="Patrick Hand"/>
                        <a:sym typeface="Patrick Hand"/>
                      </a:endParaRPr>
                    </a:p>
                    <a:p>
                      <a:pPr indent="0" lvl="0" marL="0" marR="0" rtl="0" algn="ctr">
                        <a:lnSpc>
                          <a:spcPct val="100000"/>
                        </a:lnSpc>
                        <a:spcBef>
                          <a:spcPts val="0"/>
                        </a:spcBef>
                        <a:spcAft>
                          <a:spcPts val="0"/>
                        </a:spcAft>
                        <a:buClr>
                          <a:srgbClr val="000000"/>
                        </a:buClr>
                        <a:buSzPts val="2200"/>
                        <a:buFont typeface="Arial"/>
                        <a:buNone/>
                      </a:pPr>
                      <a:r>
                        <a:rPr lang="en-GB" sz="2200" u="sng" cap="none" strike="noStrike">
                          <a:solidFill>
                            <a:schemeClr val="hlink"/>
                          </a:solidFill>
                          <a:latin typeface="Patrick Hand"/>
                          <a:ea typeface="Patrick Hand"/>
                          <a:cs typeface="Patrick Hand"/>
                          <a:sym typeface="Patrick Hand"/>
                          <a:hlinkClick r:id="rId7"/>
                        </a:rPr>
                        <a:t>The Kids Should See this</a:t>
                      </a:r>
                      <a:r>
                        <a:rPr lang="en-GB" sz="2200" u="none" cap="none" strike="noStrike">
                          <a:latin typeface="Patrick Hand"/>
                          <a:ea typeface="Patrick Hand"/>
                          <a:cs typeface="Patrick Hand"/>
                          <a:sym typeface="Patrick Hand"/>
                        </a:rPr>
                        <a:t> video</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r>
              <a:tr h="1721650">
                <a:tc>
                  <a:txBody>
                    <a:bodyPr/>
                    <a:lstStyle/>
                    <a:p>
                      <a:pPr indent="0" lvl="0" marL="0" marR="0" rtl="0" algn="ctr">
                        <a:lnSpc>
                          <a:spcPct val="100000"/>
                        </a:lnSpc>
                        <a:spcBef>
                          <a:spcPts val="0"/>
                        </a:spcBef>
                        <a:spcAft>
                          <a:spcPts val="0"/>
                        </a:spcAft>
                        <a:buClr>
                          <a:srgbClr val="000000"/>
                        </a:buClr>
                        <a:buSzPts val="2200"/>
                        <a:buFont typeface="Arial"/>
                        <a:buNone/>
                      </a:pPr>
                      <a:r>
                        <a:rPr lang="en-GB" sz="2200" u="sng" cap="none" strike="noStrike">
                          <a:solidFill>
                            <a:schemeClr val="hlink"/>
                          </a:solidFill>
                          <a:latin typeface="Patrick Hand"/>
                          <a:ea typeface="Patrick Hand"/>
                          <a:cs typeface="Patrick Hand"/>
                          <a:sym typeface="Patrick Hand"/>
                          <a:hlinkClick r:id="rId8"/>
                        </a:rPr>
                        <a:t>FreeRice - Vocabulary</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none" cap="none" strike="noStrike">
                          <a:latin typeface="Patrick Hand"/>
                          <a:ea typeface="Patrick Hand"/>
                          <a:cs typeface="Patrick Hand"/>
                          <a:sym typeface="Patrick Hand"/>
                        </a:rPr>
                        <a:t>Education Perfect Activities </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sng" cap="none" strike="noStrike">
                          <a:solidFill>
                            <a:schemeClr val="hlink"/>
                          </a:solidFill>
                          <a:latin typeface="Patrick Hand"/>
                          <a:ea typeface="Patrick Hand"/>
                          <a:cs typeface="Patrick Hand"/>
                          <a:sym typeface="Patrick Hand"/>
                          <a:hlinkClick r:id="rId9"/>
                        </a:rPr>
                        <a:t>Scratch - Coding</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none" cap="none" strike="noStrike">
                          <a:latin typeface="Patrick Hand"/>
                          <a:ea typeface="Patrick Hand"/>
                          <a:cs typeface="Patrick Hand"/>
                          <a:sym typeface="Patrick Hand"/>
                        </a:rPr>
                        <a:t>Literacy/spelling games e.g. Boggle</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r>
              <a:tr h="1510650">
                <a:tc>
                  <a:txBody>
                    <a:bodyPr/>
                    <a:lstStyle/>
                    <a:p>
                      <a:pPr indent="0" lvl="0" marL="0" marR="0" rtl="0" algn="ctr">
                        <a:lnSpc>
                          <a:spcPct val="100000"/>
                        </a:lnSpc>
                        <a:spcBef>
                          <a:spcPts val="0"/>
                        </a:spcBef>
                        <a:spcAft>
                          <a:spcPts val="0"/>
                        </a:spcAft>
                        <a:buClr>
                          <a:srgbClr val="000000"/>
                        </a:buClr>
                        <a:buSzPts val="2200"/>
                        <a:buFont typeface="Arial"/>
                        <a:buNone/>
                      </a:pPr>
                      <a:r>
                        <a:rPr lang="en-GB" sz="2200" u="none" cap="none" strike="noStrike">
                          <a:latin typeface="Patrick Hand"/>
                          <a:ea typeface="Patrick Hand"/>
                          <a:cs typeface="Patrick Hand"/>
                          <a:sym typeface="Patrick Hand"/>
                        </a:rPr>
                        <a:t>Origami making</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none" cap="none" strike="noStrike">
                          <a:latin typeface="Patrick Hand"/>
                          <a:ea typeface="Patrick Hand"/>
                          <a:cs typeface="Patrick Hand"/>
                          <a:sym typeface="Patrick Hand"/>
                        </a:rPr>
                        <a:t>Free choice reading </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sng" cap="none" strike="noStrike">
                          <a:solidFill>
                            <a:schemeClr val="hlink"/>
                          </a:solidFill>
                          <a:latin typeface="Patrick Hand"/>
                          <a:ea typeface="Patrick Hand"/>
                          <a:cs typeface="Patrick Hand"/>
                          <a:sym typeface="Patrick Hand"/>
                          <a:hlinkClick r:id="rId10"/>
                        </a:rPr>
                        <a:t>Online spelling games </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GB" sz="2200" u="none" cap="none" strike="noStrike">
                          <a:latin typeface="Patrick Hand"/>
                          <a:ea typeface="Patrick Hand"/>
                          <a:cs typeface="Patrick Hand"/>
                          <a:sym typeface="Patrick Hand"/>
                        </a:rPr>
                        <a:t>Writing prompt (do in your UOI book)</a:t>
                      </a:r>
                      <a:endParaRPr sz="2200" u="none" cap="none" strike="noStrike">
                        <a:latin typeface="Patrick Hand"/>
                        <a:ea typeface="Patrick Hand"/>
                        <a:cs typeface="Patrick Hand"/>
                        <a:sym typeface="Patrick Hand"/>
                      </a:endParaRPr>
                    </a:p>
                    <a:p>
                      <a:pPr indent="0" lvl="0" marL="0" marR="0" rtl="0" algn="ctr">
                        <a:lnSpc>
                          <a:spcPct val="100000"/>
                        </a:lnSpc>
                        <a:spcBef>
                          <a:spcPts val="0"/>
                        </a:spcBef>
                        <a:spcAft>
                          <a:spcPts val="0"/>
                        </a:spcAft>
                        <a:buClr>
                          <a:srgbClr val="000000"/>
                        </a:buClr>
                        <a:buSzPts val="2200"/>
                        <a:buFont typeface="Arial"/>
                        <a:buNone/>
                      </a:pPr>
                      <a:r>
                        <a:rPr lang="en-GB" sz="2200" u="none" cap="none" strike="noStrike">
                          <a:latin typeface="Patrick Hand"/>
                          <a:ea typeface="Patrick Hand"/>
                          <a:cs typeface="Patrick Hand"/>
                          <a:sym typeface="Patrick Hand"/>
                        </a:rPr>
                        <a:t>You can use </a:t>
                      </a:r>
                      <a:r>
                        <a:rPr lang="en-GB" sz="2200" u="sng" cap="none" strike="noStrike">
                          <a:solidFill>
                            <a:schemeClr val="hlink"/>
                          </a:solidFill>
                          <a:latin typeface="Patrick Hand"/>
                          <a:ea typeface="Patrick Hand"/>
                          <a:cs typeface="Patrick Hand"/>
                          <a:sym typeface="Patrick Hand"/>
                          <a:hlinkClick r:id="rId11"/>
                        </a:rPr>
                        <a:t>these prompts</a:t>
                      </a:r>
                      <a:r>
                        <a:rPr lang="en-GB" sz="2200" u="none" cap="none" strike="noStrike">
                          <a:latin typeface="Patrick Hand"/>
                          <a:ea typeface="Patrick Hand"/>
                          <a:cs typeface="Patrick Hand"/>
                          <a:sym typeface="Patrick Hand"/>
                        </a:rPr>
                        <a:t> to give you some ideas</a:t>
                      </a:r>
                      <a:endParaRPr sz="2200" u="none" cap="none" strike="noStrike">
                        <a:latin typeface="Patrick Hand"/>
                        <a:ea typeface="Patrick Hand"/>
                        <a:cs typeface="Patrick Hand"/>
                        <a:sym typeface="Patrick Hand"/>
                      </a:endParaRPr>
                    </a:p>
                  </a:txBody>
                  <a:tcPr marT="127975" marB="127975" marR="107975" marL="1079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A2C4C9"/>
                    </a:solidFill>
                  </a:tcPr>
                </a:tc>
              </a:tr>
            </a:tbl>
          </a:graphicData>
        </a:graphic>
      </p:graphicFrame>
      <p:sp>
        <p:nvSpPr>
          <p:cNvPr id="233" name="Google Shape;233;p20"/>
          <p:cNvSpPr/>
          <p:nvPr/>
        </p:nvSpPr>
        <p:spPr>
          <a:xfrm>
            <a:off x="-1965295" y="2435214"/>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34" name="Google Shape;234;p20"/>
          <p:cNvSpPr/>
          <p:nvPr/>
        </p:nvSpPr>
        <p:spPr>
          <a:xfrm>
            <a:off x="-1665846" y="2886778"/>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35" name="Google Shape;235;p20"/>
          <p:cNvSpPr/>
          <p:nvPr/>
        </p:nvSpPr>
        <p:spPr>
          <a:xfrm>
            <a:off x="-1305846" y="3526334"/>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36" name="Google Shape;236;p20"/>
          <p:cNvSpPr txBox="1"/>
          <p:nvPr/>
        </p:nvSpPr>
        <p:spPr>
          <a:xfrm>
            <a:off x="-1772835" y="0"/>
            <a:ext cx="1631100" cy="1184400"/>
          </a:xfrm>
          <a:prstGeom prst="rect">
            <a:avLst/>
          </a:prstGeom>
          <a:solidFill>
            <a:srgbClr val="FFFF00"/>
          </a:solidFill>
          <a:ln cap="flat" cmpd="sng" w="28575">
            <a:solidFill>
              <a:srgbClr val="000000"/>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ctr">
              <a:lnSpc>
                <a:spcPct val="100000"/>
              </a:lnSpc>
              <a:spcBef>
                <a:spcPts val="0"/>
              </a:spcBef>
              <a:spcAft>
                <a:spcPts val="0"/>
              </a:spcAft>
              <a:buClr>
                <a:srgbClr val="000000"/>
              </a:buClr>
              <a:buSzPts val="1400"/>
              <a:buFont typeface="Arial"/>
              <a:buNone/>
            </a:pPr>
            <a:r>
              <a:rPr b="1" i="1" lang="en-GB" sz="1400" u="none" cap="none" strike="noStrike">
                <a:solidFill>
                  <a:srgbClr val="000000"/>
                </a:solidFill>
                <a:latin typeface="Lexend Deca"/>
                <a:ea typeface="Lexend Deca"/>
                <a:cs typeface="Lexend Deca"/>
                <a:sym typeface="Lexend Deca"/>
              </a:rPr>
              <a:t>Move these done stars over the activity when you have completed it. </a:t>
            </a:r>
            <a:endParaRPr b="1" i="1" sz="1400" u="none" cap="none" strike="noStrike">
              <a:solidFill>
                <a:srgbClr val="000000"/>
              </a:solidFill>
              <a:latin typeface="Lexend Deca"/>
              <a:ea typeface="Lexend Deca"/>
              <a:cs typeface="Lexend Deca"/>
              <a:sym typeface="Lexend Deca"/>
            </a:endParaRPr>
          </a:p>
        </p:txBody>
      </p:sp>
      <p:sp>
        <p:nvSpPr>
          <p:cNvPr id="237" name="Google Shape;237;p20"/>
          <p:cNvSpPr/>
          <p:nvPr/>
        </p:nvSpPr>
        <p:spPr>
          <a:xfrm>
            <a:off x="-1929006" y="3230818"/>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38" name="Google Shape;238;p20"/>
          <p:cNvSpPr/>
          <p:nvPr/>
        </p:nvSpPr>
        <p:spPr>
          <a:xfrm>
            <a:off x="-1629557" y="3682382"/>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39" name="Google Shape;239;p20"/>
          <p:cNvSpPr/>
          <p:nvPr/>
        </p:nvSpPr>
        <p:spPr>
          <a:xfrm>
            <a:off x="-1269557" y="4321938"/>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40" name="Google Shape;240;p20"/>
          <p:cNvSpPr/>
          <p:nvPr/>
        </p:nvSpPr>
        <p:spPr>
          <a:xfrm>
            <a:off x="-1772844" y="4952778"/>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41" name="Google Shape;241;p20"/>
          <p:cNvSpPr/>
          <p:nvPr/>
        </p:nvSpPr>
        <p:spPr>
          <a:xfrm>
            <a:off x="-1785295" y="2648548"/>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42" name="Google Shape;242;p20"/>
          <p:cNvSpPr/>
          <p:nvPr/>
        </p:nvSpPr>
        <p:spPr>
          <a:xfrm>
            <a:off x="-1485846" y="3100112"/>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43" name="Google Shape;243;p20"/>
          <p:cNvSpPr/>
          <p:nvPr/>
        </p:nvSpPr>
        <p:spPr>
          <a:xfrm>
            <a:off x="-1125846" y="3739668"/>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44" name="Google Shape;244;p20"/>
          <p:cNvSpPr/>
          <p:nvPr/>
        </p:nvSpPr>
        <p:spPr>
          <a:xfrm>
            <a:off x="-1749006" y="3444151"/>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45" name="Google Shape;245;p20"/>
          <p:cNvSpPr/>
          <p:nvPr/>
        </p:nvSpPr>
        <p:spPr>
          <a:xfrm>
            <a:off x="-1449557" y="3895715"/>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46" name="Google Shape;246;p20"/>
          <p:cNvSpPr/>
          <p:nvPr/>
        </p:nvSpPr>
        <p:spPr>
          <a:xfrm>
            <a:off x="-1269557" y="3000021"/>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
        <p:nvSpPr>
          <p:cNvPr id="247" name="Google Shape;247;p20"/>
          <p:cNvSpPr/>
          <p:nvPr/>
        </p:nvSpPr>
        <p:spPr>
          <a:xfrm>
            <a:off x="-1592844" y="5166111"/>
            <a:ext cx="1283742" cy="1426464"/>
          </a:xfrm>
          <a:prstGeom prst="irregularSeal1">
            <a:avLst/>
          </a:prstGeom>
          <a:solidFill>
            <a:srgbClr val="FFFF00"/>
          </a:solidFill>
          <a:ln cap="flat" cmpd="sng" w="9525">
            <a:solidFill>
              <a:srgbClr val="595959"/>
            </a:solidFill>
            <a:prstDash val="solid"/>
            <a:round/>
            <a:headEnd len="sm" w="sm" type="none"/>
            <a:tailEnd len="sm" w="sm" type="none"/>
          </a:ln>
        </p:spPr>
        <p:txBody>
          <a:bodyPr anchorCtr="0" anchor="ctr" bIns="74825" lIns="74825" spcFirstLastPara="1" rIns="74825" wrap="square" tIns="748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Lexend Deca"/>
                <a:ea typeface="Lexend Deca"/>
                <a:cs typeface="Lexend Deca"/>
                <a:sym typeface="Lexend Deca"/>
              </a:rPr>
              <a:t>DONE</a:t>
            </a:r>
            <a:endParaRPr b="1" i="0" sz="1500" u="none" cap="none" strike="noStrike">
              <a:solidFill>
                <a:srgbClr val="000000"/>
              </a:solidFill>
              <a:latin typeface="Lexend Deca"/>
              <a:ea typeface="Lexend Deca"/>
              <a:cs typeface="Lexend Deca"/>
              <a:sym typeface="Lexend De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5" name="Shape 65"/>
        <p:cNvGrpSpPr/>
        <p:nvPr/>
      </p:nvGrpSpPr>
      <p:grpSpPr>
        <a:xfrm>
          <a:off x="0" y="0"/>
          <a:ext cx="0" cy="0"/>
          <a:chOff x="0" y="0"/>
          <a:chExt cx="0" cy="0"/>
        </a:xfrm>
      </p:grpSpPr>
      <p:sp>
        <p:nvSpPr>
          <p:cNvPr id="66" name="Google Shape;66;p3"/>
          <p:cNvSpPr txBox="1"/>
          <p:nvPr>
            <p:ph type="title"/>
          </p:nvPr>
        </p:nvSpPr>
        <p:spPr>
          <a:xfrm>
            <a:off x="156300" y="191195"/>
            <a:ext cx="10487400" cy="6582900"/>
          </a:xfrm>
          <a:prstGeom prst="rect">
            <a:avLst/>
          </a:prstGeom>
          <a:noFill/>
          <a:ln>
            <a:noFill/>
          </a:ln>
        </p:spPr>
        <p:txBody>
          <a:bodyPr anchorCtr="0" anchor="t" bIns="114650" lIns="114650" spcFirstLastPara="1" rIns="114650" wrap="square" tIns="114650">
            <a:noAutofit/>
          </a:bodyPr>
          <a:lstStyle/>
          <a:p>
            <a:pPr indent="0" lvl="0" marL="0" rtl="0" algn="l">
              <a:lnSpc>
                <a:spcPct val="100000"/>
              </a:lnSpc>
              <a:spcBef>
                <a:spcPts val="0"/>
              </a:spcBef>
              <a:spcAft>
                <a:spcPts val="0"/>
              </a:spcAft>
              <a:buSzPts val="3500"/>
              <a:buNone/>
            </a:pPr>
            <a:r>
              <a:rPr b="1" lang="en-GB" sz="2400">
                <a:latin typeface="Lexend Deca"/>
                <a:ea typeface="Lexend Deca"/>
                <a:cs typeface="Lexend Deca"/>
                <a:sym typeface="Lexend Deca"/>
              </a:rPr>
              <a:t>Whilst reading your pages…</a:t>
            </a:r>
            <a:endParaRPr b="1" sz="2400">
              <a:latin typeface="Lexend Deca"/>
              <a:ea typeface="Lexend Deca"/>
              <a:cs typeface="Lexend Deca"/>
              <a:sym typeface="Lexend Deca"/>
            </a:endParaRPr>
          </a:p>
          <a:p>
            <a:pPr indent="0" lvl="0" marL="571500" rtl="0" algn="l">
              <a:lnSpc>
                <a:spcPct val="100000"/>
              </a:lnSpc>
              <a:spcBef>
                <a:spcPts val="0"/>
              </a:spcBef>
              <a:spcAft>
                <a:spcPts val="0"/>
              </a:spcAft>
              <a:buSzPts val="3500"/>
              <a:buNone/>
            </a:pPr>
            <a:r>
              <a:t/>
            </a:r>
            <a:endParaRPr b="1" sz="2400">
              <a:latin typeface="Lexend Deca"/>
              <a:ea typeface="Lexend Deca"/>
              <a:cs typeface="Lexend Deca"/>
              <a:sym typeface="Lexend Deca"/>
            </a:endParaRPr>
          </a:p>
          <a:p>
            <a:pPr indent="0" lvl="0" marL="0" rtl="0" algn="l">
              <a:lnSpc>
                <a:spcPct val="100000"/>
              </a:lnSpc>
              <a:spcBef>
                <a:spcPts val="0"/>
              </a:spcBef>
              <a:spcAft>
                <a:spcPts val="0"/>
              </a:spcAft>
              <a:buSzPts val="3500"/>
              <a:buNone/>
            </a:pPr>
            <a:r>
              <a:rPr b="1" lang="en-GB" sz="2400">
                <a:latin typeface="Lexend Deca"/>
                <a:ea typeface="Lexend Deca"/>
                <a:cs typeface="Lexend Deca"/>
                <a:sym typeface="Lexend Deca"/>
              </a:rPr>
              <a:t>Things to think about: </a:t>
            </a:r>
            <a:endParaRPr b="1" sz="2400">
              <a:latin typeface="Lexend Deca"/>
              <a:ea typeface="Lexend Deca"/>
              <a:cs typeface="Lexend Deca"/>
              <a:sym typeface="Lexend Deca"/>
            </a:endParaRPr>
          </a:p>
          <a:p>
            <a:pPr indent="-361950" lvl="0" marL="457200" rtl="0" algn="l">
              <a:lnSpc>
                <a:spcPct val="100000"/>
              </a:lnSpc>
              <a:spcBef>
                <a:spcPts val="0"/>
              </a:spcBef>
              <a:spcAft>
                <a:spcPts val="0"/>
              </a:spcAft>
              <a:buSzPts val="2100"/>
              <a:buFont typeface="Lexend Deca"/>
              <a:buChar char="★"/>
            </a:pPr>
            <a:r>
              <a:rPr lang="en-GB" sz="2100">
                <a:latin typeface="Lexend Deca"/>
                <a:ea typeface="Lexend Deca"/>
                <a:cs typeface="Lexend Deca"/>
                <a:sym typeface="Lexend Deca"/>
              </a:rPr>
              <a:t>What role are you in charge? Read with that in mind </a:t>
            </a:r>
            <a:endParaRPr sz="2100">
              <a:latin typeface="Lexend Deca"/>
              <a:ea typeface="Lexend Deca"/>
              <a:cs typeface="Lexend Deca"/>
              <a:sym typeface="Lexend Deca"/>
            </a:endParaRPr>
          </a:p>
          <a:p>
            <a:pPr indent="0" lvl="0" marL="457200" rtl="0" algn="l">
              <a:lnSpc>
                <a:spcPct val="100000"/>
              </a:lnSpc>
              <a:spcBef>
                <a:spcPts val="0"/>
              </a:spcBef>
              <a:spcAft>
                <a:spcPts val="0"/>
              </a:spcAft>
              <a:buSzPts val="3500"/>
              <a:buNone/>
            </a:pPr>
            <a:r>
              <a:t/>
            </a:r>
            <a:endParaRPr sz="2100">
              <a:latin typeface="Lexend Deca"/>
              <a:ea typeface="Lexend Deca"/>
              <a:cs typeface="Lexend Deca"/>
              <a:sym typeface="Lexend Deca"/>
            </a:endParaRPr>
          </a:p>
          <a:p>
            <a:pPr indent="-361950" lvl="0" marL="457200" rtl="0" algn="l">
              <a:lnSpc>
                <a:spcPct val="100000"/>
              </a:lnSpc>
              <a:spcBef>
                <a:spcPts val="0"/>
              </a:spcBef>
              <a:spcAft>
                <a:spcPts val="0"/>
              </a:spcAft>
              <a:buSzPts val="2100"/>
              <a:buFont typeface="Lexend Deca"/>
              <a:buChar char="★"/>
            </a:pPr>
            <a:r>
              <a:rPr lang="en-GB" sz="2100">
                <a:latin typeface="Lexend Deca"/>
                <a:ea typeface="Lexend Deca"/>
                <a:cs typeface="Lexend Deca"/>
                <a:sym typeface="Lexend Deca"/>
              </a:rPr>
              <a:t>Make notes whilst you read e.g. </a:t>
            </a:r>
            <a:endParaRPr sz="2100">
              <a:latin typeface="Lexend Deca"/>
              <a:ea typeface="Lexend Deca"/>
              <a:cs typeface="Lexend Deca"/>
              <a:sym typeface="Lexend Deca"/>
            </a:endParaRPr>
          </a:p>
          <a:p>
            <a:pPr indent="-361950" lvl="1" marL="914400" rtl="0" algn="l">
              <a:lnSpc>
                <a:spcPct val="100000"/>
              </a:lnSpc>
              <a:spcBef>
                <a:spcPts val="0"/>
              </a:spcBef>
              <a:spcAft>
                <a:spcPts val="0"/>
              </a:spcAft>
              <a:buSzPts val="2100"/>
              <a:buFont typeface="Lexend Deca"/>
              <a:buChar char="○"/>
            </a:pPr>
            <a:r>
              <a:rPr lang="en-GB" sz="2100">
                <a:highlight>
                  <a:srgbClr val="FFFF00"/>
                </a:highlight>
                <a:latin typeface="Lexend Deca"/>
                <a:ea typeface="Lexend Deca"/>
                <a:cs typeface="Lexend Deca"/>
                <a:sym typeface="Lexend Deca"/>
              </a:rPr>
              <a:t>Word wizard</a:t>
            </a:r>
            <a:r>
              <a:rPr lang="en-GB" sz="2100">
                <a:latin typeface="Lexend Deca"/>
                <a:ea typeface="Lexend Deca"/>
                <a:cs typeface="Lexend Deca"/>
                <a:sym typeface="Lexend Deca"/>
              </a:rPr>
              <a:t> - Make notes of unfamiliar words whilst reading </a:t>
            </a:r>
            <a:endParaRPr sz="2100">
              <a:latin typeface="Lexend Deca"/>
              <a:ea typeface="Lexend Deca"/>
              <a:cs typeface="Lexend Deca"/>
              <a:sym typeface="Lexend Deca"/>
            </a:endParaRPr>
          </a:p>
          <a:p>
            <a:pPr indent="-361950" lvl="1" marL="914400" rtl="0" algn="l">
              <a:lnSpc>
                <a:spcPct val="100000"/>
              </a:lnSpc>
              <a:spcBef>
                <a:spcPts val="0"/>
              </a:spcBef>
              <a:spcAft>
                <a:spcPts val="0"/>
              </a:spcAft>
              <a:buSzPts val="2100"/>
              <a:buFont typeface="Lexend Deca"/>
              <a:buChar char="○"/>
            </a:pPr>
            <a:r>
              <a:rPr lang="en-GB" sz="2100">
                <a:highlight>
                  <a:srgbClr val="FFFF00"/>
                </a:highlight>
                <a:latin typeface="Lexend Deca"/>
                <a:ea typeface="Lexend Deca"/>
                <a:cs typeface="Lexend Deca"/>
                <a:sym typeface="Lexend Deca"/>
              </a:rPr>
              <a:t>Causal Connector</a:t>
            </a:r>
            <a:r>
              <a:rPr lang="en-GB" sz="2100">
                <a:latin typeface="Lexend Deca"/>
                <a:ea typeface="Lexend Deca"/>
                <a:cs typeface="Lexend Deca"/>
                <a:sym typeface="Lexend Deca"/>
              </a:rPr>
              <a:t> - Make notes of events that happen</a:t>
            </a:r>
            <a:endParaRPr sz="2100">
              <a:latin typeface="Lexend Deca"/>
              <a:ea typeface="Lexend Deca"/>
              <a:cs typeface="Lexend Deca"/>
              <a:sym typeface="Lexend Deca"/>
            </a:endParaRPr>
          </a:p>
          <a:p>
            <a:pPr indent="-361950" lvl="1" marL="914400" rtl="0" algn="l">
              <a:lnSpc>
                <a:spcPct val="100000"/>
              </a:lnSpc>
              <a:spcBef>
                <a:spcPts val="0"/>
              </a:spcBef>
              <a:spcAft>
                <a:spcPts val="0"/>
              </a:spcAft>
              <a:buSzPts val="2100"/>
              <a:buFont typeface="Lexend Deca"/>
              <a:buChar char="○"/>
            </a:pPr>
            <a:r>
              <a:rPr lang="en-GB" sz="2100">
                <a:highlight>
                  <a:srgbClr val="FFFF00"/>
                </a:highlight>
                <a:latin typeface="Lexend Deca"/>
                <a:ea typeface="Lexend Deca"/>
                <a:cs typeface="Lexend Deca"/>
                <a:sym typeface="Lexend Deca"/>
              </a:rPr>
              <a:t>Discussion Director</a:t>
            </a:r>
            <a:r>
              <a:rPr lang="en-GB" sz="2100">
                <a:latin typeface="Lexend Deca"/>
                <a:ea typeface="Lexend Deca"/>
                <a:cs typeface="Lexend Deca"/>
                <a:sym typeface="Lexend Deca"/>
              </a:rPr>
              <a:t> - Make notes of interesting parts that would make a good discussion </a:t>
            </a:r>
            <a:endParaRPr sz="2100">
              <a:latin typeface="Lexend Deca"/>
              <a:ea typeface="Lexend Deca"/>
              <a:cs typeface="Lexend Deca"/>
              <a:sym typeface="Lexend Deca"/>
            </a:endParaRPr>
          </a:p>
          <a:p>
            <a:pPr indent="-361950" lvl="1" marL="914400" rtl="0" algn="l">
              <a:lnSpc>
                <a:spcPct val="100000"/>
              </a:lnSpc>
              <a:spcBef>
                <a:spcPts val="0"/>
              </a:spcBef>
              <a:spcAft>
                <a:spcPts val="0"/>
              </a:spcAft>
              <a:buSzPts val="2100"/>
              <a:buFont typeface="Lexend Deca"/>
              <a:buChar char="○"/>
            </a:pPr>
            <a:r>
              <a:rPr lang="en-GB" sz="2100">
                <a:highlight>
                  <a:srgbClr val="FFFF00"/>
                </a:highlight>
                <a:latin typeface="Lexend Deca"/>
                <a:ea typeface="Lexend Deca"/>
                <a:cs typeface="Lexend Deca"/>
                <a:sym typeface="Lexend Deca"/>
              </a:rPr>
              <a:t>Artful Artist </a:t>
            </a:r>
            <a:r>
              <a:rPr lang="en-GB" sz="2100">
                <a:latin typeface="Lexend Deca"/>
                <a:ea typeface="Lexend Deca"/>
                <a:cs typeface="Lexend Deca"/>
                <a:sym typeface="Lexend Deca"/>
              </a:rPr>
              <a:t>- Make notes of events that you could bring to life </a:t>
            </a:r>
            <a:endParaRPr sz="2100">
              <a:latin typeface="Lexend Deca"/>
              <a:ea typeface="Lexend Deca"/>
              <a:cs typeface="Lexend Deca"/>
              <a:sym typeface="Lexend Deca"/>
            </a:endParaRPr>
          </a:p>
          <a:p>
            <a:pPr indent="-361950" lvl="1" marL="914400" rtl="0" algn="l">
              <a:lnSpc>
                <a:spcPct val="100000"/>
              </a:lnSpc>
              <a:spcBef>
                <a:spcPts val="0"/>
              </a:spcBef>
              <a:spcAft>
                <a:spcPts val="0"/>
              </a:spcAft>
              <a:buSzPts val="2100"/>
              <a:buFont typeface="Lexend Deca"/>
              <a:buChar char="○"/>
            </a:pPr>
            <a:r>
              <a:rPr lang="en-GB" sz="2100">
                <a:highlight>
                  <a:srgbClr val="FFFF00"/>
                </a:highlight>
                <a:latin typeface="Lexend Deca"/>
                <a:ea typeface="Lexend Deca"/>
                <a:cs typeface="Lexend Deca"/>
                <a:sym typeface="Lexend Deca"/>
              </a:rPr>
              <a:t>Significant Summariser</a:t>
            </a:r>
            <a:r>
              <a:rPr lang="en-GB" sz="2100">
                <a:latin typeface="Lexend Deca"/>
                <a:ea typeface="Lexend Deca"/>
                <a:cs typeface="Lexend Deca"/>
                <a:sym typeface="Lexend Deca"/>
              </a:rPr>
              <a:t> - Make notes of significant events </a:t>
            </a:r>
            <a:endParaRPr sz="2100">
              <a:latin typeface="Lexend Deca"/>
              <a:ea typeface="Lexend Deca"/>
              <a:cs typeface="Lexend Deca"/>
              <a:sym typeface="Lexend Deca"/>
            </a:endParaRPr>
          </a:p>
          <a:p>
            <a:pPr indent="-361950" lvl="1" marL="914400" rtl="0" algn="l">
              <a:lnSpc>
                <a:spcPct val="100000"/>
              </a:lnSpc>
              <a:spcBef>
                <a:spcPts val="0"/>
              </a:spcBef>
              <a:spcAft>
                <a:spcPts val="0"/>
              </a:spcAft>
              <a:buSzPts val="2100"/>
              <a:buFont typeface="Lexend Deca"/>
              <a:buChar char="○"/>
            </a:pPr>
            <a:r>
              <a:rPr lang="en-GB" sz="2100">
                <a:highlight>
                  <a:srgbClr val="FFFF00"/>
                </a:highlight>
                <a:latin typeface="Lexend Deca"/>
                <a:ea typeface="Lexend Deca"/>
                <a:cs typeface="Lexend Deca"/>
                <a:sym typeface="Lexend Deca"/>
              </a:rPr>
              <a:t>Poignant Perspectives</a:t>
            </a:r>
            <a:r>
              <a:rPr lang="en-GB" sz="2100">
                <a:latin typeface="Lexend Deca"/>
                <a:ea typeface="Lexend Deca"/>
                <a:cs typeface="Lexend Deca"/>
                <a:sym typeface="Lexend Deca"/>
              </a:rPr>
              <a:t> - Make notes next to an event that involves some controversy/arguments/different perspectives </a:t>
            </a:r>
            <a:endParaRPr sz="2100">
              <a:latin typeface="Lexend Deca"/>
              <a:ea typeface="Lexend Deca"/>
              <a:cs typeface="Lexend Deca"/>
              <a:sym typeface="Lexend Deca"/>
            </a:endParaRPr>
          </a:p>
          <a:p>
            <a:pPr indent="0" lvl="0" marL="571500" rtl="0" algn="l">
              <a:lnSpc>
                <a:spcPct val="100000"/>
              </a:lnSpc>
              <a:spcBef>
                <a:spcPts val="0"/>
              </a:spcBef>
              <a:spcAft>
                <a:spcPts val="0"/>
              </a:spcAft>
              <a:buSzPts val="3500"/>
              <a:buNone/>
            </a:pPr>
            <a:r>
              <a:t/>
            </a:r>
            <a:endParaRPr b="1" sz="2400">
              <a:latin typeface="Lexend Deca"/>
              <a:ea typeface="Lexend Deca"/>
              <a:cs typeface="Lexend Deca"/>
              <a:sym typeface="Lexend De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4"/>
          <p:cNvSpPr txBox="1"/>
          <p:nvPr/>
        </p:nvSpPr>
        <p:spPr>
          <a:xfrm>
            <a:off x="-47185" y="-69466"/>
            <a:ext cx="10395600" cy="953400"/>
          </a:xfrm>
          <a:prstGeom prst="rect">
            <a:avLst/>
          </a:prstGeom>
          <a:noFill/>
          <a:ln>
            <a:noFill/>
          </a:ln>
        </p:spPr>
        <p:txBody>
          <a:bodyPr anchorCtr="0" anchor="t" bIns="114650" lIns="114650" spcFirstLastPara="1" rIns="114650" wrap="square" tIns="114650">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000000"/>
                </a:solidFill>
                <a:highlight>
                  <a:srgbClr val="FFFF00"/>
                </a:highlight>
                <a:latin typeface="Coustard"/>
                <a:ea typeface="Coustard"/>
                <a:cs typeface="Coustard"/>
                <a:sym typeface="Coustard"/>
              </a:rPr>
              <a:t>Literature Circles Roles</a:t>
            </a:r>
            <a:endParaRPr b="0" i="0" sz="3100" u="none" cap="none" strike="noStrike">
              <a:solidFill>
                <a:srgbClr val="000000"/>
              </a:solidFill>
              <a:highlight>
                <a:srgbClr val="FFFF00"/>
              </a:highlight>
              <a:latin typeface="Coustard"/>
              <a:ea typeface="Coustard"/>
              <a:cs typeface="Coustard"/>
              <a:sym typeface="Coustard"/>
            </a:endParaRPr>
          </a:p>
        </p:txBody>
      </p:sp>
      <p:graphicFrame>
        <p:nvGraphicFramePr>
          <p:cNvPr id="72" name="Google Shape;72;p4"/>
          <p:cNvGraphicFramePr/>
          <p:nvPr/>
        </p:nvGraphicFramePr>
        <p:xfrm>
          <a:off x="79769" y="1279941"/>
          <a:ext cx="3000000" cy="3000000"/>
        </p:xfrm>
        <a:graphic>
          <a:graphicData uri="http://schemas.openxmlformats.org/drawingml/2006/table">
            <a:tbl>
              <a:tblPr>
                <a:noFill/>
                <a:tableStyleId>{E21C2AB1-3707-4988-BEB2-AB5EAF2E6A58}</a:tableStyleId>
              </a:tblPr>
              <a:tblGrid>
                <a:gridCol w="10562175"/>
              </a:tblGrid>
              <a:tr h="6853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latin typeface="Nunito"/>
                          <a:ea typeface="Nunito"/>
                          <a:cs typeface="Nunito"/>
                          <a:sym typeface="Nunito"/>
                        </a:rPr>
                        <a:t>1. </a:t>
                      </a:r>
                      <a:r>
                        <a:rPr b="1" lang="en-GB" sz="1600" u="sng" cap="none" strike="noStrike">
                          <a:latin typeface="Nunito"/>
                          <a:ea typeface="Nunito"/>
                          <a:cs typeface="Nunito"/>
                          <a:sym typeface="Nunito"/>
                        </a:rPr>
                        <a:t>Discussion Director</a:t>
                      </a:r>
                      <a:r>
                        <a:rPr lang="en-GB" sz="1600" u="none" cap="none" strike="noStrike">
                          <a:latin typeface="Nunito"/>
                          <a:ea typeface="Nunito"/>
                          <a:cs typeface="Nunito"/>
                          <a:sym typeface="Nunito"/>
                        </a:rPr>
                        <a:t> to ask their 4 questions and hear responses from the group. Share your own answers as well. </a:t>
                      </a:r>
                      <a:endParaRPr sz="1600" u="none" cap="none" strike="noStrike">
                        <a:latin typeface="Nunito"/>
                        <a:ea typeface="Nunito"/>
                        <a:cs typeface="Nunito"/>
                        <a:sym typeface="Nunito"/>
                      </a:endParaRPr>
                    </a:p>
                  </a:txBody>
                  <a:tcPr marT="127975" marB="127975" marR="107975" marL="107975"/>
                </a:tc>
              </a:tr>
              <a:tr h="6853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latin typeface="Nunito"/>
                          <a:ea typeface="Nunito"/>
                          <a:cs typeface="Nunito"/>
                          <a:sym typeface="Nunito"/>
                        </a:rPr>
                        <a:t>2. </a:t>
                      </a:r>
                      <a:r>
                        <a:rPr b="1" lang="en-GB" sz="1600" u="sng" cap="none" strike="noStrike">
                          <a:latin typeface="Nunito"/>
                          <a:ea typeface="Nunito"/>
                          <a:cs typeface="Nunito"/>
                          <a:sym typeface="Nunito"/>
                        </a:rPr>
                        <a:t>Summariser</a:t>
                      </a:r>
                      <a:r>
                        <a:rPr lang="en-GB" sz="1600" u="none" cap="none" strike="noStrike">
                          <a:latin typeface="Nunito"/>
                          <a:ea typeface="Nunito"/>
                          <a:cs typeface="Nunito"/>
                          <a:sym typeface="Nunito"/>
                        </a:rPr>
                        <a:t> to share their 4 main parts of the book, does everyone agree? Should you have added in less details or more details? </a:t>
                      </a:r>
                      <a:endParaRPr sz="1600" u="none" cap="none" strike="noStrike">
                        <a:latin typeface="Nunito"/>
                        <a:ea typeface="Nunito"/>
                        <a:cs typeface="Nunito"/>
                        <a:sym typeface="Nunito"/>
                      </a:endParaRPr>
                    </a:p>
                  </a:txBody>
                  <a:tcPr marT="127975" marB="127975" marR="107975" marL="107975"/>
                </a:tc>
              </a:tr>
              <a:tr h="6853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latin typeface="Nunito"/>
                          <a:ea typeface="Nunito"/>
                          <a:cs typeface="Nunito"/>
                          <a:sym typeface="Nunito"/>
                        </a:rPr>
                        <a:t>3. </a:t>
                      </a:r>
                      <a:r>
                        <a:rPr b="1" lang="en-GB" sz="1600" u="sng" cap="none" strike="noStrike">
                          <a:latin typeface="Nunito"/>
                          <a:ea typeface="Nunito"/>
                          <a:cs typeface="Nunito"/>
                          <a:sym typeface="Nunito"/>
                        </a:rPr>
                        <a:t>Word wizard</a:t>
                      </a:r>
                      <a:r>
                        <a:rPr lang="en-GB" sz="1600" u="none" cap="none" strike="noStrike">
                          <a:latin typeface="Nunito"/>
                          <a:ea typeface="Nunito"/>
                          <a:cs typeface="Nunito"/>
                          <a:sym typeface="Nunito"/>
                        </a:rPr>
                        <a:t> to share their words - ask what do the group think they mean, can they put them in a sentence </a:t>
                      </a:r>
                      <a:endParaRPr sz="1600" u="none" cap="none" strike="noStrike">
                        <a:latin typeface="Nunito"/>
                        <a:ea typeface="Nunito"/>
                        <a:cs typeface="Nunito"/>
                        <a:sym typeface="Nunito"/>
                      </a:endParaRPr>
                    </a:p>
                  </a:txBody>
                  <a:tcPr marT="127975" marB="127975" marR="107975" marL="107975"/>
                </a:tc>
              </a:tr>
              <a:tr h="6853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latin typeface="Nunito"/>
                          <a:ea typeface="Nunito"/>
                          <a:cs typeface="Nunito"/>
                          <a:sym typeface="Nunito"/>
                        </a:rPr>
                        <a:t>4. </a:t>
                      </a:r>
                      <a:r>
                        <a:rPr b="1" lang="en-GB" sz="1600" u="sng" cap="none" strike="noStrike">
                          <a:latin typeface="Nunito"/>
                          <a:ea typeface="Nunito"/>
                          <a:cs typeface="Nunito"/>
                          <a:sym typeface="Nunito"/>
                        </a:rPr>
                        <a:t>Causal connector</a:t>
                      </a:r>
                      <a:r>
                        <a:rPr lang="en-GB" sz="1600" u="none" cap="none" strike="noStrike">
                          <a:latin typeface="Nunito"/>
                          <a:ea typeface="Nunito"/>
                          <a:cs typeface="Nunito"/>
                          <a:sym typeface="Nunito"/>
                        </a:rPr>
                        <a:t> - share connections, ask each person to share one connection they have with what you read </a:t>
                      </a:r>
                      <a:endParaRPr sz="1600" u="none" cap="none" strike="noStrike">
                        <a:latin typeface="Nunito"/>
                        <a:ea typeface="Nunito"/>
                        <a:cs typeface="Nunito"/>
                        <a:sym typeface="Nunito"/>
                      </a:endParaRPr>
                    </a:p>
                  </a:txBody>
                  <a:tcPr marT="127975" marB="127975" marR="107975" marL="107975"/>
                </a:tc>
              </a:tr>
              <a:tr h="6853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latin typeface="Nunito"/>
                          <a:ea typeface="Nunito"/>
                          <a:cs typeface="Nunito"/>
                          <a:sym typeface="Nunito"/>
                        </a:rPr>
                        <a:t>5. </a:t>
                      </a:r>
                      <a:r>
                        <a:rPr b="1" lang="en-GB" sz="1600" u="sng" cap="none" strike="noStrike">
                          <a:latin typeface="Nunito"/>
                          <a:ea typeface="Nunito"/>
                          <a:cs typeface="Nunito"/>
                          <a:sym typeface="Nunito"/>
                        </a:rPr>
                        <a:t>Artful artist</a:t>
                      </a:r>
                      <a:r>
                        <a:rPr lang="en-GB" sz="1600" u="none" cap="none" strike="noStrike">
                          <a:latin typeface="Nunito"/>
                          <a:ea typeface="Nunito"/>
                          <a:cs typeface="Nunito"/>
                          <a:sym typeface="Nunito"/>
                        </a:rPr>
                        <a:t> - share your caption, ask people what they think you would have drawn, share your illustration, get feedback </a:t>
                      </a:r>
                      <a:endParaRPr sz="1600" u="none" cap="none" strike="noStrike">
                        <a:latin typeface="Nunito"/>
                        <a:ea typeface="Nunito"/>
                        <a:cs typeface="Nunito"/>
                        <a:sym typeface="Nunito"/>
                      </a:endParaRPr>
                    </a:p>
                  </a:txBody>
                  <a:tcPr marT="127975" marB="127975" marR="107975" marL="107975"/>
                </a:tc>
              </a:tr>
              <a:tr h="6853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latin typeface="Nunito"/>
                          <a:ea typeface="Nunito"/>
                          <a:cs typeface="Nunito"/>
                          <a:sym typeface="Nunito"/>
                        </a:rPr>
                        <a:t>6. </a:t>
                      </a:r>
                      <a:r>
                        <a:rPr b="1" lang="en-GB" sz="1600" u="sng" cap="none" strike="noStrike">
                          <a:latin typeface="Nunito"/>
                          <a:ea typeface="Nunito"/>
                          <a:cs typeface="Nunito"/>
                          <a:sym typeface="Nunito"/>
                        </a:rPr>
                        <a:t>Poignant perspectives</a:t>
                      </a:r>
                      <a:r>
                        <a:rPr lang="en-GB" sz="1600" u="none" cap="none" strike="noStrike">
                          <a:latin typeface="Nunito"/>
                          <a:ea typeface="Nunito"/>
                          <a:cs typeface="Nunito"/>
                          <a:sym typeface="Nunito"/>
                        </a:rPr>
                        <a:t> - share your issues, ask your group who the 3 main people involved in the issues were, share what you thought their opinions were, ask who they think is right </a:t>
                      </a:r>
                      <a:endParaRPr sz="1600" u="none" cap="none" strike="noStrike">
                        <a:latin typeface="Nunito"/>
                        <a:ea typeface="Nunito"/>
                        <a:cs typeface="Nunito"/>
                        <a:sym typeface="Nunito"/>
                      </a:endParaRPr>
                    </a:p>
                  </a:txBody>
                  <a:tcPr marT="127975" marB="127975" marR="107975" marL="107975"/>
                </a:tc>
              </a:tr>
              <a:tr h="607925">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latin typeface="Nunito"/>
                          <a:ea typeface="Nunito"/>
                          <a:cs typeface="Nunito"/>
                          <a:sym typeface="Nunito"/>
                        </a:rPr>
                        <a:t>7. </a:t>
                      </a:r>
                      <a:r>
                        <a:rPr b="1" lang="en-GB" sz="1600" u="sng" cap="none" strike="noStrike">
                          <a:latin typeface="Nunito"/>
                          <a:ea typeface="Nunito"/>
                          <a:cs typeface="Nunito"/>
                          <a:sym typeface="Nunito"/>
                        </a:rPr>
                        <a:t>Powerful predictor</a:t>
                      </a:r>
                      <a:r>
                        <a:rPr lang="en-GB" sz="1600" u="none" cap="none" strike="noStrike">
                          <a:latin typeface="Nunito"/>
                          <a:ea typeface="Nunito"/>
                          <a:cs typeface="Nunito"/>
                          <a:sym typeface="Nunito"/>
                        </a:rPr>
                        <a:t> - share your predictions, ask everyone else what they think will happen</a:t>
                      </a:r>
                      <a:endParaRPr sz="1600" u="none" cap="none" strike="noStrike">
                        <a:latin typeface="Nunito"/>
                        <a:ea typeface="Nunito"/>
                        <a:cs typeface="Nunito"/>
                        <a:sym typeface="Nunito"/>
                      </a:endParaRPr>
                    </a:p>
                  </a:txBody>
                  <a:tcPr marT="127975" marB="127975" marR="107975" marL="10797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76" name="Shape 76"/>
        <p:cNvGrpSpPr/>
        <p:nvPr/>
      </p:nvGrpSpPr>
      <p:grpSpPr>
        <a:xfrm>
          <a:off x="0" y="0"/>
          <a:ext cx="0" cy="0"/>
          <a:chOff x="0" y="0"/>
          <a:chExt cx="0" cy="0"/>
        </a:xfrm>
      </p:grpSpPr>
      <p:sp>
        <p:nvSpPr>
          <p:cNvPr id="77" name="Google Shape;77;p5"/>
          <p:cNvSpPr txBox="1"/>
          <p:nvPr>
            <p:ph type="title"/>
          </p:nvPr>
        </p:nvSpPr>
        <p:spPr>
          <a:xfrm>
            <a:off x="395197" y="81575"/>
            <a:ext cx="9883800" cy="960300"/>
          </a:xfrm>
          <a:prstGeom prst="rect">
            <a:avLst/>
          </a:prstGeom>
          <a:noFill/>
          <a:ln>
            <a:noFill/>
          </a:ln>
        </p:spPr>
        <p:txBody>
          <a:bodyPr anchorCtr="0" anchor="b" bIns="114650" lIns="114650" spcFirstLastPara="1" rIns="114650" wrap="square" tIns="114650">
            <a:normAutofit/>
          </a:bodyPr>
          <a:lstStyle/>
          <a:p>
            <a:pPr indent="0" lvl="0" marL="0" marR="0" rtl="0" algn="l">
              <a:lnSpc>
                <a:spcPct val="100000"/>
              </a:lnSpc>
              <a:spcBef>
                <a:spcPts val="0"/>
              </a:spcBef>
              <a:spcAft>
                <a:spcPts val="0"/>
              </a:spcAft>
              <a:buClr>
                <a:schemeClr val="dk1"/>
              </a:buClr>
              <a:buSzPts val="3800"/>
              <a:buFont typeface="Roboto Slab"/>
              <a:buNone/>
            </a:pPr>
            <a:r>
              <a:rPr b="0" i="0" lang="en-GB" sz="3800" u="none" cap="none" strike="noStrike">
                <a:solidFill>
                  <a:schemeClr val="dk1"/>
                </a:solidFill>
                <a:latin typeface="Roboto Slab"/>
                <a:ea typeface="Roboto Slab"/>
                <a:cs typeface="Roboto Slab"/>
                <a:sym typeface="Roboto Slab"/>
              </a:rPr>
              <a:t>Responsibilities:</a:t>
            </a:r>
            <a:endParaRPr/>
          </a:p>
        </p:txBody>
      </p:sp>
      <p:sp>
        <p:nvSpPr>
          <p:cNvPr id="78" name="Google Shape;78;p5"/>
          <p:cNvSpPr txBox="1"/>
          <p:nvPr>
            <p:ph idx="1" type="body"/>
          </p:nvPr>
        </p:nvSpPr>
        <p:spPr>
          <a:xfrm>
            <a:off x="458150" y="939913"/>
            <a:ext cx="9883800" cy="5455500"/>
          </a:xfrm>
          <a:prstGeom prst="rect">
            <a:avLst/>
          </a:prstGeom>
          <a:noFill/>
          <a:ln>
            <a:noFill/>
          </a:ln>
        </p:spPr>
        <p:txBody>
          <a:bodyPr anchorCtr="0" anchor="t" bIns="114650" lIns="114650" spcFirstLastPara="1" rIns="114650" wrap="square" tIns="114650">
            <a:normAutofit/>
          </a:bodyPr>
          <a:lstStyle/>
          <a:p>
            <a:pPr indent="0" lvl="0" marL="0" marR="0" rtl="0" algn="l">
              <a:lnSpc>
                <a:spcPct val="115000"/>
              </a:lnSpc>
              <a:spcBef>
                <a:spcPts val="0"/>
              </a:spcBef>
              <a:spcAft>
                <a:spcPts val="0"/>
              </a:spcAft>
              <a:buClr>
                <a:schemeClr val="dk1"/>
              </a:buClr>
              <a:buSzPts val="2300"/>
              <a:buFont typeface="Roboto"/>
              <a:buNone/>
            </a:pPr>
            <a:r>
              <a:rPr i="0" lang="en-GB" sz="2500" u="none" cap="none" strike="noStrike">
                <a:solidFill>
                  <a:schemeClr val="dk1"/>
                </a:solidFill>
                <a:latin typeface="Questrial"/>
                <a:ea typeface="Questrial"/>
                <a:cs typeface="Questrial"/>
                <a:sym typeface="Questrial"/>
              </a:rPr>
              <a:t>As a member of a literature circle, what are our responsibilities?</a:t>
            </a:r>
            <a:endParaRPr i="0" sz="2500" u="none" cap="none" strike="noStrike">
              <a:solidFill>
                <a:schemeClr val="dk1"/>
              </a:solidFill>
              <a:latin typeface="Questrial"/>
              <a:ea typeface="Questrial"/>
              <a:cs typeface="Questrial"/>
              <a:sym typeface="Questrial"/>
            </a:endParaRPr>
          </a:p>
          <a:p>
            <a:pPr indent="0" lvl="0" marL="0" marR="0" rtl="0" algn="l">
              <a:lnSpc>
                <a:spcPct val="115000"/>
              </a:lnSpc>
              <a:spcBef>
                <a:spcPts val="0"/>
              </a:spcBef>
              <a:spcAft>
                <a:spcPts val="0"/>
              </a:spcAft>
              <a:buClr>
                <a:schemeClr val="dk1"/>
              </a:buClr>
              <a:buSzPts val="2300"/>
              <a:buFont typeface="Roboto"/>
              <a:buNone/>
            </a:pPr>
            <a:r>
              <a:t/>
            </a:r>
            <a:endParaRPr sz="2500">
              <a:latin typeface="Questrial"/>
              <a:ea typeface="Questrial"/>
              <a:cs typeface="Questrial"/>
              <a:sym typeface="Questrial"/>
            </a:endParaRPr>
          </a:p>
          <a:p>
            <a:pPr indent="-387350" lvl="0" marL="457200" marR="0" rtl="0" algn="l">
              <a:lnSpc>
                <a:spcPct val="115000"/>
              </a:lnSpc>
              <a:spcBef>
                <a:spcPts val="0"/>
              </a:spcBef>
              <a:spcAft>
                <a:spcPts val="0"/>
              </a:spcAft>
              <a:buSzPts val="2500"/>
              <a:buFont typeface="Questrial"/>
              <a:buAutoNum type="arabicPeriod"/>
            </a:pPr>
            <a:r>
              <a:rPr lang="en-GB" sz="2500">
                <a:latin typeface="Questrial"/>
                <a:ea typeface="Questrial"/>
                <a:cs typeface="Questrial"/>
                <a:sym typeface="Questrial"/>
              </a:rPr>
              <a:t>Communication - share your understanding, ask questions when you are unsure, ask questions to make sure others understand </a:t>
            </a:r>
            <a:endParaRPr sz="2500">
              <a:latin typeface="Questrial"/>
              <a:ea typeface="Questrial"/>
              <a:cs typeface="Questrial"/>
              <a:sym typeface="Questrial"/>
            </a:endParaRPr>
          </a:p>
          <a:p>
            <a:pPr indent="-387350" lvl="0" marL="457200" marR="0" rtl="0" algn="l">
              <a:lnSpc>
                <a:spcPct val="115000"/>
              </a:lnSpc>
              <a:spcBef>
                <a:spcPts val="0"/>
              </a:spcBef>
              <a:spcAft>
                <a:spcPts val="0"/>
              </a:spcAft>
              <a:buSzPts val="2500"/>
              <a:buFont typeface="Questrial"/>
              <a:buAutoNum type="arabicPeriod"/>
            </a:pPr>
            <a:r>
              <a:rPr lang="en-GB" sz="2500">
                <a:latin typeface="Questrial"/>
                <a:ea typeface="Questrial"/>
                <a:cs typeface="Questrial"/>
                <a:sym typeface="Questrial"/>
              </a:rPr>
              <a:t>On task behaviour - staying focused </a:t>
            </a:r>
            <a:endParaRPr sz="2500">
              <a:latin typeface="Questrial"/>
              <a:ea typeface="Questrial"/>
              <a:cs typeface="Questrial"/>
              <a:sym typeface="Questrial"/>
            </a:endParaRPr>
          </a:p>
          <a:p>
            <a:pPr indent="-387350" lvl="0" marL="457200" marR="0" rtl="0" algn="l">
              <a:lnSpc>
                <a:spcPct val="115000"/>
              </a:lnSpc>
              <a:spcBef>
                <a:spcPts val="0"/>
              </a:spcBef>
              <a:spcAft>
                <a:spcPts val="0"/>
              </a:spcAft>
              <a:buSzPts val="2500"/>
              <a:buFont typeface="Questrial"/>
              <a:buAutoNum type="arabicPeriod"/>
            </a:pPr>
            <a:r>
              <a:rPr lang="en-GB" sz="2500">
                <a:latin typeface="Questrial"/>
                <a:ea typeface="Questrial"/>
                <a:cs typeface="Questrial"/>
                <a:sym typeface="Questrial"/>
              </a:rPr>
              <a:t>Get your role done - do the reading at home, do the task on time </a:t>
            </a:r>
            <a:endParaRPr sz="2500">
              <a:latin typeface="Questrial"/>
              <a:ea typeface="Questrial"/>
              <a:cs typeface="Questrial"/>
              <a:sym typeface="Questrial"/>
            </a:endParaRPr>
          </a:p>
          <a:p>
            <a:pPr indent="-387350" lvl="0" marL="457200" marR="0" rtl="0" algn="l">
              <a:lnSpc>
                <a:spcPct val="115000"/>
              </a:lnSpc>
              <a:spcBef>
                <a:spcPts val="0"/>
              </a:spcBef>
              <a:spcAft>
                <a:spcPts val="0"/>
              </a:spcAft>
              <a:buSzPts val="2500"/>
              <a:buFont typeface="Questrial"/>
              <a:buAutoNum type="arabicPeriod"/>
            </a:pPr>
            <a:r>
              <a:rPr lang="en-GB" sz="2500">
                <a:latin typeface="Questrial"/>
                <a:ea typeface="Questrial"/>
                <a:cs typeface="Questrial"/>
                <a:sym typeface="Questrial"/>
              </a:rPr>
              <a:t>Listening - listen to what others are saying</a:t>
            </a:r>
            <a:endParaRPr sz="2500">
              <a:latin typeface="Questrial"/>
              <a:ea typeface="Questrial"/>
              <a:cs typeface="Questrial"/>
              <a:sym typeface="Questrial"/>
            </a:endParaRPr>
          </a:p>
          <a:p>
            <a:pPr indent="-387350" lvl="0" marL="457200" marR="0" rtl="0" algn="l">
              <a:lnSpc>
                <a:spcPct val="115000"/>
              </a:lnSpc>
              <a:spcBef>
                <a:spcPts val="0"/>
              </a:spcBef>
              <a:spcAft>
                <a:spcPts val="0"/>
              </a:spcAft>
              <a:buSzPts val="2500"/>
              <a:buFont typeface="Questrial"/>
              <a:buAutoNum type="arabicPeriod"/>
            </a:pPr>
            <a:r>
              <a:rPr lang="en-GB" sz="2500">
                <a:latin typeface="Questrial"/>
                <a:ea typeface="Questrial"/>
                <a:cs typeface="Questrial"/>
                <a:sym typeface="Questrial"/>
              </a:rPr>
              <a:t>Complete the task to a high standard (you are Year 7 &amp; 8) </a:t>
            </a:r>
            <a:endParaRPr sz="2500">
              <a:latin typeface="Questrial"/>
              <a:ea typeface="Questrial"/>
              <a:cs typeface="Questrial"/>
              <a:sym typeface="Questrial"/>
            </a:endParaRPr>
          </a:p>
          <a:p>
            <a:pPr indent="-387350" lvl="0" marL="457200" marR="0" rtl="0" algn="l">
              <a:lnSpc>
                <a:spcPct val="115000"/>
              </a:lnSpc>
              <a:spcBef>
                <a:spcPts val="0"/>
              </a:spcBef>
              <a:spcAft>
                <a:spcPts val="0"/>
              </a:spcAft>
              <a:buSzPts val="2500"/>
              <a:buFont typeface="Questrial"/>
              <a:buAutoNum type="arabicPeriod"/>
            </a:pPr>
            <a:r>
              <a:rPr lang="en-GB" sz="2500">
                <a:latin typeface="Questrial"/>
                <a:ea typeface="Questrial"/>
                <a:cs typeface="Questrial"/>
                <a:sym typeface="Questrial"/>
              </a:rPr>
              <a:t>Get involved - participate </a:t>
            </a:r>
            <a:endParaRPr sz="2500">
              <a:latin typeface="Questrial"/>
              <a:ea typeface="Questrial"/>
              <a:cs typeface="Questrial"/>
              <a:sym typeface="Questrial"/>
            </a:endParaRPr>
          </a:p>
          <a:p>
            <a:pPr indent="0" lvl="0" marL="0" marR="0" rtl="0" algn="l">
              <a:lnSpc>
                <a:spcPct val="115000"/>
              </a:lnSpc>
              <a:spcBef>
                <a:spcPts val="2000"/>
              </a:spcBef>
              <a:spcAft>
                <a:spcPts val="0"/>
              </a:spcAft>
              <a:buClr>
                <a:schemeClr val="dk1"/>
              </a:buClr>
              <a:buSzPts val="2300"/>
              <a:buFont typeface="Roboto"/>
              <a:buNone/>
            </a:pPr>
            <a:r>
              <a:t/>
            </a:r>
            <a:endParaRPr i="0" sz="2500" u="none" cap="none" strike="noStrike">
              <a:solidFill>
                <a:schemeClr val="dk1"/>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ph type="title"/>
          </p:nvPr>
        </p:nvSpPr>
        <p:spPr>
          <a:xfrm>
            <a:off x="75059" y="65057"/>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Powerful Predictor</a:t>
            </a:r>
            <a:endParaRPr>
              <a:latin typeface="Playfair Display"/>
              <a:ea typeface="Playfair Display"/>
              <a:cs typeface="Playfair Display"/>
              <a:sym typeface="Playfair Display"/>
            </a:endParaRPr>
          </a:p>
        </p:txBody>
      </p:sp>
      <p:sp>
        <p:nvSpPr>
          <p:cNvPr id="84" name="Google Shape;84;p6"/>
          <p:cNvSpPr txBox="1"/>
          <p:nvPr>
            <p:ph idx="1" type="body"/>
          </p:nvPr>
        </p:nvSpPr>
        <p:spPr>
          <a:xfrm>
            <a:off x="146102" y="792231"/>
            <a:ext cx="10594800" cy="1885200"/>
          </a:xfrm>
          <a:prstGeom prst="rect">
            <a:avLst/>
          </a:prstGeom>
          <a:noFill/>
          <a:ln>
            <a:noFill/>
          </a:ln>
        </p:spPr>
        <p:txBody>
          <a:bodyPr anchorCtr="0" anchor="t" bIns="114650" lIns="114650" spcFirstLastPara="1" rIns="114650" wrap="square" tIns="114650">
            <a:normAutofit/>
          </a:bodyPr>
          <a:lstStyle/>
          <a:p>
            <a:pPr indent="0" lvl="0" marL="0" rtl="0" algn="l">
              <a:lnSpc>
                <a:spcPct val="115000"/>
              </a:lnSpc>
              <a:spcBef>
                <a:spcPts val="0"/>
              </a:spcBef>
              <a:spcAft>
                <a:spcPts val="0"/>
              </a:spcAft>
              <a:buSzPts val="1100"/>
              <a:buNone/>
            </a:pPr>
            <a:r>
              <a:rPr lang="en-GB" sz="1400">
                <a:solidFill>
                  <a:srgbClr val="000000"/>
                </a:solidFill>
                <a:latin typeface="Lexend Deca"/>
                <a:ea typeface="Lexend Deca"/>
                <a:cs typeface="Lexend Deca"/>
                <a:sym typeface="Lexend Deca"/>
              </a:rPr>
              <a:t>Your purpose: Use clues, pictures, titles, diagrams, prior knowledge to predict what will happen next. </a:t>
            </a:r>
            <a:endParaRPr sz="1000">
              <a:solidFill>
                <a:srgbClr val="000000"/>
              </a:solidFill>
              <a:latin typeface="Handlee"/>
              <a:ea typeface="Handlee"/>
              <a:cs typeface="Handlee"/>
              <a:sym typeface="Handlee"/>
            </a:endParaRPr>
          </a:p>
          <a:p>
            <a:pPr indent="0" lvl="0" marL="0" rtl="0" algn="l">
              <a:lnSpc>
                <a:spcPct val="115000"/>
              </a:lnSpc>
              <a:spcBef>
                <a:spcPts val="1500"/>
              </a:spcBef>
              <a:spcAft>
                <a:spcPts val="0"/>
              </a:spcAft>
              <a:buSzPts val="1100"/>
              <a:buNone/>
            </a:pPr>
            <a:r>
              <a:rPr lang="en-GB" sz="1400">
                <a:solidFill>
                  <a:srgbClr val="000000"/>
                </a:solidFill>
                <a:latin typeface="Lexend Deca"/>
                <a:ea typeface="Lexend Deca"/>
                <a:cs typeface="Lexend Deca"/>
                <a:sym typeface="Lexend Deca"/>
              </a:rPr>
              <a:t>Your role: Make a prediction for the next part of the book. Think about what clues are available to help you make this prediction e.g. previous reading, pictures, titles, subtitles, topic sentences, diagrams, prior knowledge. Use these clues to help you explain the predictions you have made. </a:t>
            </a:r>
            <a:endParaRPr sz="1400">
              <a:solidFill>
                <a:srgbClr val="000000"/>
              </a:solidFill>
              <a:latin typeface="Lexend Deca"/>
              <a:ea typeface="Lexend Deca"/>
              <a:cs typeface="Lexend Deca"/>
              <a:sym typeface="Lexend Deca"/>
            </a:endParaRPr>
          </a:p>
          <a:p>
            <a:pPr indent="0" lvl="0" marL="0" rtl="0" algn="l">
              <a:lnSpc>
                <a:spcPct val="115000"/>
              </a:lnSpc>
              <a:spcBef>
                <a:spcPts val="1500"/>
              </a:spcBef>
              <a:spcAft>
                <a:spcPts val="1500"/>
              </a:spcAft>
              <a:buSzPts val="1100"/>
              <a:buNone/>
            </a:pPr>
            <a:r>
              <a:rPr lang="en-GB" sz="1400">
                <a:solidFill>
                  <a:srgbClr val="000000"/>
                </a:solidFill>
                <a:latin typeface="Lexend Deca"/>
                <a:ea typeface="Lexend Deca"/>
                <a:cs typeface="Lexend Deca"/>
                <a:sym typeface="Lexend Deca"/>
              </a:rPr>
              <a:t>Once finished reading, you must reflect back on your prediction. Were you successful? Why/why not?</a:t>
            </a:r>
            <a:endParaRPr sz="1400">
              <a:solidFill>
                <a:srgbClr val="000000"/>
              </a:solidFill>
              <a:latin typeface="Lexend Deca"/>
              <a:ea typeface="Lexend Deca"/>
              <a:cs typeface="Lexend Deca"/>
              <a:sym typeface="Lexend Deca"/>
            </a:endParaRPr>
          </a:p>
        </p:txBody>
      </p:sp>
      <p:sp>
        <p:nvSpPr>
          <p:cNvPr id="85" name="Google Shape;85;p6"/>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Chapters read: </a:t>
            </a:r>
            <a:endParaRPr b="0" i="0" sz="1800" u="none" cap="none" strike="noStrike">
              <a:solidFill>
                <a:srgbClr val="000000"/>
              </a:solidFill>
              <a:latin typeface="Lexend Deca"/>
              <a:ea typeface="Lexend Deca"/>
              <a:cs typeface="Lexend Deca"/>
              <a:sym typeface="Lexend Deca"/>
            </a:endParaRPr>
          </a:p>
        </p:txBody>
      </p:sp>
      <p:graphicFrame>
        <p:nvGraphicFramePr>
          <p:cNvPr id="86" name="Google Shape;86;p6"/>
          <p:cNvGraphicFramePr/>
          <p:nvPr/>
        </p:nvGraphicFramePr>
        <p:xfrm>
          <a:off x="219094" y="2631566"/>
          <a:ext cx="3000000" cy="3000000"/>
        </p:xfrm>
        <a:graphic>
          <a:graphicData uri="http://schemas.openxmlformats.org/drawingml/2006/table">
            <a:tbl>
              <a:tblPr>
                <a:noFill/>
                <a:tableStyleId>{E21C2AB1-3707-4988-BEB2-AB5EAF2E6A58}</a:tableStyleId>
              </a:tblPr>
              <a:tblGrid>
                <a:gridCol w="2948200"/>
                <a:gridCol w="7439000"/>
              </a:tblGrid>
              <a:tr h="682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Before reading: What do I think will happen?</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exend Deca"/>
                          <a:ea typeface="Lexend Deca"/>
                          <a:cs typeface="Lexend Deca"/>
                          <a:sym typeface="Lexend Deca"/>
                        </a:rPr>
                        <a:t>I think…</a:t>
                      </a:r>
                      <a:endParaRPr sz="11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293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Before reading: What clues have I used? </a:t>
                      </a:r>
                      <a:endParaRPr sz="1200" u="none" cap="none" strike="noStrike">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700"/>
                        <a:buFont typeface="Arial"/>
                        <a:buNone/>
                      </a:pPr>
                      <a:r>
                        <a:rPr i="1" lang="en-GB" sz="700" u="none" cap="none" strike="noStrike">
                          <a:latin typeface="Lexend Deca"/>
                          <a:ea typeface="Lexend Deca"/>
                          <a:cs typeface="Lexend Deca"/>
                          <a:sym typeface="Lexend Deca"/>
                        </a:rPr>
                        <a:t>E.g. </a:t>
                      </a:r>
                      <a:r>
                        <a:rPr i="1" lang="en-GB" sz="700" u="none" cap="none" strike="noStrike">
                          <a:solidFill>
                            <a:schemeClr val="dk1"/>
                          </a:solidFill>
                          <a:latin typeface="Lexend Deca"/>
                          <a:ea typeface="Lexend Deca"/>
                          <a:cs typeface="Lexend Deca"/>
                          <a:sym typeface="Lexend Deca"/>
                        </a:rPr>
                        <a:t>previous reading, pictures, titles, subtitles, topic sentences, diagrams, prior knowledge</a:t>
                      </a:r>
                      <a:endParaRPr i="1" sz="7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exend Deca"/>
                          <a:ea typeface="Lexend Deca"/>
                          <a:cs typeface="Lexend Deca"/>
                          <a:sym typeface="Lexend Deca"/>
                        </a:rPr>
                        <a:t>The clues I used were (highlight the ones used):</a:t>
                      </a:r>
                      <a:endParaRPr sz="1100" u="none" cap="none" strike="noStrike">
                        <a:latin typeface="Lexend Deca"/>
                        <a:ea typeface="Lexend Deca"/>
                        <a:cs typeface="Lexend Deca"/>
                        <a:sym typeface="Lexend Deca"/>
                      </a:endParaRPr>
                    </a:p>
                    <a:p>
                      <a:pPr indent="0" lvl="0" marL="0" marR="0" rtl="0" algn="ctr">
                        <a:lnSpc>
                          <a:spcPct val="100000"/>
                        </a:lnSpc>
                        <a:spcBef>
                          <a:spcPts val="0"/>
                        </a:spcBef>
                        <a:spcAft>
                          <a:spcPts val="0"/>
                        </a:spcAft>
                        <a:buClr>
                          <a:schemeClr val="dk1"/>
                        </a:buClr>
                        <a:buSzPts val="1100"/>
                        <a:buFont typeface="Arial"/>
                        <a:buNone/>
                      </a:pPr>
                      <a:r>
                        <a:rPr i="1" lang="en-GB" sz="1300" u="none" cap="none" strike="noStrike">
                          <a:solidFill>
                            <a:schemeClr val="dk1"/>
                          </a:solidFill>
                          <a:latin typeface="Lexend Deca"/>
                          <a:ea typeface="Lexend Deca"/>
                          <a:cs typeface="Lexend Deca"/>
                          <a:sym typeface="Lexend Deca"/>
                        </a:rPr>
                        <a:t>Previous reading, pictures, titles, subtitles, topic sentences, diagrams, prior knowledge</a:t>
                      </a:r>
                      <a:endParaRPr i="1" sz="17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640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Before reading: How did these clues help you make a prediction?</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exend Deca"/>
                          <a:ea typeface="Lexend Deca"/>
                          <a:cs typeface="Lexend Deca"/>
                          <a:sym typeface="Lexend Deca"/>
                        </a:rPr>
                        <a:t>They helped me make a prediction because….</a:t>
                      </a:r>
                      <a:endParaRPr sz="11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640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After reading: How successful was your prediction? Highlight the most accurate word.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GB" sz="1800" u="none" cap="none" strike="noStrike">
                          <a:latin typeface="Lexend Deca"/>
                          <a:ea typeface="Lexend Deca"/>
                          <a:cs typeface="Lexend Deca"/>
                          <a:sym typeface="Lexend Deca"/>
                        </a:rPr>
                        <a:t>Awesome --  Pretty Good -- Average -- Not so great -- Terrible</a:t>
                      </a:r>
                      <a:endParaRPr sz="1800" u="none" cap="none" strike="noStrike">
                        <a:latin typeface="Lexend Deca"/>
                        <a:ea typeface="Lexend Deca"/>
                        <a:cs typeface="Lexend Deca"/>
                        <a:sym typeface="Lexend Deca"/>
                      </a:endParaRPr>
                    </a:p>
                  </a:txBody>
                  <a:tcPr marT="127975" marB="127975" marR="107975" marL="1079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640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After reading: describe how your prediction was correct/incorrect using evidence from the text.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FF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exend Deca"/>
                          <a:ea typeface="Lexend Deca"/>
                          <a:cs typeface="Lexend Deca"/>
                          <a:sym typeface="Lexend Deca"/>
                        </a:rPr>
                        <a:t>My prediction was…</a:t>
                      </a:r>
                      <a:endParaRPr sz="11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7" name="Google Shape;87;p6"/>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Explanations are given not just stated.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91" name="Shape 91"/>
        <p:cNvGrpSpPr/>
        <p:nvPr/>
      </p:nvGrpSpPr>
      <p:grpSpPr>
        <a:xfrm>
          <a:off x="0" y="0"/>
          <a:ext cx="0" cy="0"/>
          <a:chOff x="0" y="0"/>
          <a:chExt cx="0" cy="0"/>
        </a:xfrm>
      </p:grpSpPr>
      <p:sp>
        <p:nvSpPr>
          <p:cNvPr id="92" name="Google Shape;92;p7"/>
          <p:cNvSpPr txBox="1"/>
          <p:nvPr>
            <p:ph type="title"/>
          </p:nvPr>
        </p:nvSpPr>
        <p:spPr>
          <a:xfrm>
            <a:off x="75059" y="65057"/>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Powerful Predictor</a:t>
            </a:r>
            <a:endParaRPr>
              <a:latin typeface="Playfair Display"/>
              <a:ea typeface="Playfair Display"/>
              <a:cs typeface="Playfair Display"/>
              <a:sym typeface="Playfair Display"/>
            </a:endParaRPr>
          </a:p>
        </p:txBody>
      </p:sp>
      <p:sp>
        <p:nvSpPr>
          <p:cNvPr id="93" name="Google Shape;93;p7"/>
          <p:cNvSpPr txBox="1"/>
          <p:nvPr>
            <p:ph idx="1" type="body"/>
          </p:nvPr>
        </p:nvSpPr>
        <p:spPr>
          <a:xfrm>
            <a:off x="146102" y="792231"/>
            <a:ext cx="10594800" cy="1885200"/>
          </a:xfrm>
          <a:prstGeom prst="rect">
            <a:avLst/>
          </a:prstGeom>
          <a:noFill/>
          <a:ln>
            <a:noFill/>
          </a:ln>
        </p:spPr>
        <p:txBody>
          <a:bodyPr anchorCtr="0" anchor="t" bIns="114650" lIns="114650" spcFirstLastPara="1" rIns="114650" wrap="square" tIns="114650">
            <a:normAutofit/>
          </a:bodyPr>
          <a:lstStyle/>
          <a:p>
            <a:pPr indent="0" lvl="0" marL="0" rtl="0" algn="l">
              <a:lnSpc>
                <a:spcPct val="115000"/>
              </a:lnSpc>
              <a:spcBef>
                <a:spcPts val="0"/>
              </a:spcBef>
              <a:spcAft>
                <a:spcPts val="0"/>
              </a:spcAft>
              <a:buSzPts val="1100"/>
              <a:buNone/>
            </a:pPr>
            <a:r>
              <a:rPr lang="en-GB" sz="1400">
                <a:solidFill>
                  <a:srgbClr val="000000"/>
                </a:solidFill>
                <a:latin typeface="Lexend Deca"/>
                <a:ea typeface="Lexend Deca"/>
                <a:cs typeface="Lexend Deca"/>
                <a:sym typeface="Lexend Deca"/>
              </a:rPr>
              <a:t>Your purpose: Use clues, pictures, titles, diagrams, prior knowledge to predict what will happen next. </a:t>
            </a:r>
            <a:endParaRPr sz="1000">
              <a:solidFill>
                <a:srgbClr val="000000"/>
              </a:solidFill>
              <a:latin typeface="Handlee"/>
              <a:ea typeface="Handlee"/>
              <a:cs typeface="Handlee"/>
              <a:sym typeface="Handlee"/>
            </a:endParaRPr>
          </a:p>
          <a:p>
            <a:pPr indent="0" lvl="0" marL="0" rtl="0" algn="l">
              <a:lnSpc>
                <a:spcPct val="115000"/>
              </a:lnSpc>
              <a:spcBef>
                <a:spcPts val="1500"/>
              </a:spcBef>
              <a:spcAft>
                <a:spcPts val="0"/>
              </a:spcAft>
              <a:buSzPts val="1100"/>
              <a:buNone/>
            </a:pPr>
            <a:r>
              <a:rPr lang="en-GB" sz="1400">
                <a:solidFill>
                  <a:srgbClr val="000000"/>
                </a:solidFill>
                <a:latin typeface="Lexend Deca"/>
                <a:ea typeface="Lexend Deca"/>
                <a:cs typeface="Lexend Deca"/>
                <a:sym typeface="Lexend Deca"/>
              </a:rPr>
              <a:t>Your role: Make a prediction for the next part of the book. Think about what clues are available to help you make this prediction e.g. previous reading, pictures, titles, subtitles, topic sentences, diagrams, prior knowledge. Use these clues to help you explain the predictions you have made. </a:t>
            </a:r>
            <a:endParaRPr sz="1400">
              <a:solidFill>
                <a:srgbClr val="000000"/>
              </a:solidFill>
              <a:latin typeface="Lexend Deca"/>
              <a:ea typeface="Lexend Deca"/>
              <a:cs typeface="Lexend Deca"/>
              <a:sym typeface="Lexend Deca"/>
            </a:endParaRPr>
          </a:p>
          <a:p>
            <a:pPr indent="0" lvl="0" marL="0" rtl="0" algn="l">
              <a:lnSpc>
                <a:spcPct val="115000"/>
              </a:lnSpc>
              <a:spcBef>
                <a:spcPts val="1500"/>
              </a:spcBef>
              <a:spcAft>
                <a:spcPts val="1500"/>
              </a:spcAft>
              <a:buSzPts val="1100"/>
              <a:buNone/>
            </a:pPr>
            <a:r>
              <a:rPr lang="en-GB" sz="1400">
                <a:solidFill>
                  <a:srgbClr val="000000"/>
                </a:solidFill>
                <a:latin typeface="Lexend Deca"/>
                <a:ea typeface="Lexend Deca"/>
                <a:cs typeface="Lexend Deca"/>
                <a:sym typeface="Lexend Deca"/>
              </a:rPr>
              <a:t>Once finished reading, you must reflect back on your prediction. Were you successful? Why/why not?</a:t>
            </a:r>
            <a:endParaRPr sz="1400">
              <a:solidFill>
                <a:srgbClr val="000000"/>
              </a:solidFill>
              <a:latin typeface="Lexend Deca"/>
              <a:ea typeface="Lexend Deca"/>
              <a:cs typeface="Lexend Deca"/>
              <a:sym typeface="Lexend Deca"/>
            </a:endParaRPr>
          </a:p>
        </p:txBody>
      </p:sp>
      <p:sp>
        <p:nvSpPr>
          <p:cNvPr id="94" name="Google Shape;94;p7"/>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Pages read: 36 - 49</a:t>
            </a:r>
            <a:endParaRPr b="0" i="0" sz="1800" u="none" cap="none" strike="noStrike">
              <a:solidFill>
                <a:srgbClr val="000000"/>
              </a:solidFill>
              <a:latin typeface="Lexend Deca"/>
              <a:ea typeface="Lexend Deca"/>
              <a:cs typeface="Lexend Deca"/>
              <a:sym typeface="Lexend Deca"/>
            </a:endParaRPr>
          </a:p>
        </p:txBody>
      </p:sp>
      <p:graphicFrame>
        <p:nvGraphicFramePr>
          <p:cNvPr id="95" name="Google Shape;95;p7"/>
          <p:cNvGraphicFramePr/>
          <p:nvPr/>
        </p:nvGraphicFramePr>
        <p:xfrm>
          <a:off x="219094" y="2631566"/>
          <a:ext cx="3000000" cy="3000000"/>
        </p:xfrm>
        <a:graphic>
          <a:graphicData uri="http://schemas.openxmlformats.org/drawingml/2006/table">
            <a:tbl>
              <a:tblPr>
                <a:noFill/>
                <a:tableStyleId>{E21C2AB1-3707-4988-BEB2-AB5EAF2E6A58}</a:tableStyleId>
              </a:tblPr>
              <a:tblGrid>
                <a:gridCol w="2686925"/>
                <a:gridCol w="7700275"/>
              </a:tblGrid>
              <a:tr h="6098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Before reading: What do I think will happen next? </a:t>
                      </a:r>
                      <a:endParaRPr sz="1200" u="none" cap="none" strike="noStrike">
                        <a:latin typeface="Lexend Deca"/>
                        <a:ea typeface="Lexend Deca"/>
                        <a:cs typeface="Lexend Deca"/>
                        <a:sym typeface="Lexend Deca"/>
                      </a:endParaRPr>
                    </a:p>
                  </a:txBody>
                  <a:tcPr marT="127975" marB="127975" marR="107975" marL="107975">
                    <a:solidFill>
                      <a:srgbClr val="FFFF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exend Deca"/>
                          <a:ea typeface="Lexend Deca"/>
                          <a:cs typeface="Lexend Deca"/>
                          <a:sym typeface="Lexend Deca"/>
                        </a:rPr>
                        <a:t>I think Melody is going to learn how to share her thoughts and ideas and the world will be astounded with what she can actually do and how much she knows. I think Mrs V will be the one to help her just like Stephen Hawking.  </a:t>
                      </a:r>
                      <a:endParaRPr sz="1400" u="none" cap="none" strike="noStrike">
                        <a:latin typeface="Lexend Deca"/>
                        <a:ea typeface="Lexend Deca"/>
                        <a:cs typeface="Lexend Deca"/>
                        <a:sym typeface="Lexend Deca"/>
                      </a:endParaRPr>
                    </a:p>
                  </a:txBody>
                  <a:tcPr marT="127975" marB="127975" marR="107975" marL="107975"/>
                </a:tc>
              </a:tr>
              <a:tr h="10220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Before reading: What clues have I used? </a:t>
                      </a:r>
                      <a:endParaRPr sz="1200" u="none" cap="none" strike="noStrike">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700"/>
                        <a:buFont typeface="Arial"/>
                        <a:buNone/>
                      </a:pPr>
                      <a:r>
                        <a:rPr i="1" lang="en-GB" sz="700" u="none" cap="none" strike="noStrike">
                          <a:latin typeface="Lexend Deca"/>
                          <a:ea typeface="Lexend Deca"/>
                          <a:cs typeface="Lexend Deca"/>
                          <a:sym typeface="Lexend Deca"/>
                        </a:rPr>
                        <a:t>E.g. </a:t>
                      </a:r>
                      <a:r>
                        <a:rPr i="1" lang="en-GB" sz="700" u="none" cap="none" strike="noStrike">
                          <a:solidFill>
                            <a:schemeClr val="dk1"/>
                          </a:solidFill>
                          <a:latin typeface="Lexend Deca"/>
                          <a:ea typeface="Lexend Deca"/>
                          <a:cs typeface="Lexend Deca"/>
                          <a:sym typeface="Lexend Deca"/>
                        </a:rPr>
                        <a:t>previous reading, pictures, titles, subtitles, topic sentences, diagrams, prior knowledge</a:t>
                      </a:r>
                      <a:endParaRPr i="1" sz="700" u="none" cap="none" strike="noStrike">
                        <a:latin typeface="Lexend Deca"/>
                        <a:ea typeface="Lexend Deca"/>
                        <a:cs typeface="Lexend Deca"/>
                        <a:sym typeface="Lexend Deca"/>
                      </a:endParaRPr>
                    </a:p>
                  </a:txBody>
                  <a:tcPr marT="127975" marB="127975" marR="107975" marL="107975">
                    <a:solidFill>
                      <a:srgbClr val="FFFF00"/>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u="none" cap="none" strike="noStrike">
                          <a:solidFill>
                            <a:schemeClr val="dk1"/>
                          </a:solidFill>
                          <a:latin typeface="Lexend Deca"/>
                          <a:ea typeface="Lexend Deca"/>
                          <a:cs typeface="Lexend Deca"/>
                          <a:sym typeface="Lexend Deca"/>
                        </a:rPr>
                        <a:t>The clues I used were (highlight the ones used):</a:t>
                      </a:r>
                      <a:endParaRPr sz="1100" u="none" cap="none" strike="noStrike">
                        <a:solidFill>
                          <a:schemeClr val="dk1"/>
                        </a:solidFill>
                        <a:latin typeface="Lexend Deca"/>
                        <a:ea typeface="Lexend Deca"/>
                        <a:cs typeface="Lexend Deca"/>
                        <a:sym typeface="Lexend Deca"/>
                      </a:endParaRPr>
                    </a:p>
                    <a:p>
                      <a:pPr indent="0" lvl="0" marL="0" marR="0" rtl="0" algn="ctr">
                        <a:lnSpc>
                          <a:spcPct val="100000"/>
                        </a:lnSpc>
                        <a:spcBef>
                          <a:spcPts val="0"/>
                        </a:spcBef>
                        <a:spcAft>
                          <a:spcPts val="0"/>
                        </a:spcAft>
                        <a:buClr>
                          <a:schemeClr val="dk1"/>
                        </a:buClr>
                        <a:buSzPts val="1100"/>
                        <a:buFont typeface="Arial"/>
                        <a:buNone/>
                      </a:pPr>
                      <a:r>
                        <a:rPr i="1" lang="en-GB" sz="1300" u="none" cap="none" strike="noStrike">
                          <a:solidFill>
                            <a:schemeClr val="dk1"/>
                          </a:solidFill>
                          <a:highlight>
                            <a:srgbClr val="FFFF00"/>
                          </a:highlight>
                          <a:latin typeface="Lexend Deca"/>
                          <a:ea typeface="Lexend Deca"/>
                          <a:cs typeface="Lexend Deca"/>
                          <a:sym typeface="Lexend Deca"/>
                        </a:rPr>
                        <a:t>Previous reading</a:t>
                      </a:r>
                      <a:r>
                        <a:rPr i="1" lang="en-GB" sz="1300" u="none" cap="none" strike="noStrike">
                          <a:solidFill>
                            <a:schemeClr val="dk1"/>
                          </a:solidFill>
                          <a:latin typeface="Lexend Deca"/>
                          <a:ea typeface="Lexend Deca"/>
                          <a:cs typeface="Lexend Deca"/>
                          <a:sym typeface="Lexend Deca"/>
                        </a:rPr>
                        <a:t>, pictures, titles, subtitles, topic sentences, diagrams, </a:t>
                      </a:r>
                      <a:r>
                        <a:rPr i="1" lang="en-GB" sz="1300" u="none" cap="none" strike="noStrike">
                          <a:solidFill>
                            <a:schemeClr val="dk1"/>
                          </a:solidFill>
                          <a:highlight>
                            <a:srgbClr val="FFFF00"/>
                          </a:highlight>
                          <a:latin typeface="Lexend Deca"/>
                          <a:ea typeface="Lexend Deca"/>
                          <a:cs typeface="Lexend Deca"/>
                          <a:sym typeface="Lexend Deca"/>
                        </a:rPr>
                        <a:t>prior knowledge</a:t>
                      </a:r>
                      <a:endParaRPr i="1" sz="1700" u="none" cap="none" strike="noStrike">
                        <a:solidFill>
                          <a:schemeClr val="dk1"/>
                        </a:solidFill>
                        <a:highlight>
                          <a:srgbClr val="FFFF00"/>
                        </a:highlight>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exend Deca"/>
                        <a:ea typeface="Lexend Deca"/>
                        <a:cs typeface="Lexend Deca"/>
                        <a:sym typeface="Lexend Deca"/>
                      </a:endParaRPr>
                    </a:p>
                  </a:txBody>
                  <a:tcPr marT="127975" marB="127975" marR="107975" marL="107975"/>
                </a:tc>
              </a:tr>
              <a:tr h="8780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Before reading: How did these clues help you make a prediction?</a:t>
                      </a:r>
                      <a:endParaRPr sz="1200" u="none" cap="none" strike="noStrike">
                        <a:latin typeface="Lexend Deca"/>
                        <a:ea typeface="Lexend Deca"/>
                        <a:cs typeface="Lexend Deca"/>
                        <a:sym typeface="Lexend Deca"/>
                      </a:endParaRPr>
                    </a:p>
                  </a:txBody>
                  <a:tcPr marT="127975" marB="127975" marR="107975" marL="107975">
                    <a:solidFill>
                      <a:srgbClr val="FFFF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exend Deca"/>
                          <a:ea typeface="Lexend Deca"/>
                          <a:cs typeface="Lexend Deca"/>
                          <a:sym typeface="Lexend Deca"/>
                        </a:rPr>
                        <a:t>The text talks about Mrs V who knows how smart she is and how and how she is going to make it her mission to give Melody language. So that made me think that Mrs V might invent something for her to use. </a:t>
                      </a:r>
                      <a:endParaRPr sz="1400" u="none" cap="none" strike="noStrike">
                        <a:latin typeface="Lexend Deca"/>
                        <a:ea typeface="Lexend Deca"/>
                        <a:cs typeface="Lexend Deca"/>
                        <a:sym typeface="Lexend Deca"/>
                      </a:endParaRPr>
                    </a:p>
                  </a:txBody>
                  <a:tcPr marT="127975" marB="127975" marR="107975" marL="107975"/>
                </a:tc>
              </a:tr>
              <a:tr h="8780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After reading: How successful was your prediction? Highlight the most accurate word. </a:t>
                      </a:r>
                      <a:endParaRPr sz="1200" u="none" cap="none" strike="noStrike">
                        <a:latin typeface="Lexend Deca"/>
                        <a:ea typeface="Lexend Deca"/>
                        <a:cs typeface="Lexend Deca"/>
                        <a:sym typeface="Lexend Deca"/>
                      </a:endParaRPr>
                    </a:p>
                  </a:txBody>
                  <a:tcPr marT="127975" marB="127975" marR="107975" marL="107975">
                    <a:solidFill>
                      <a:srgbClr val="00FF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Awesome --  Pretty Good -- Average -- </a:t>
                      </a:r>
                      <a:r>
                        <a:rPr lang="en-GB" sz="1200" u="none" cap="none" strike="noStrike">
                          <a:highlight>
                            <a:srgbClr val="FFFF00"/>
                          </a:highlight>
                          <a:latin typeface="Lexend Deca"/>
                          <a:ea typeface="Lexend Deca"/>
                          <a:cs typeface="Lexend Deca"/>
                          <a:sym typeface="Lexend Deca"/>
                        </a:rPr>
                        <a:t>Not so great</a:t>
                      </a:r>
                      <a:r>
                        <a:rPr lang="en-GB" sz="1200" u="none" cap="none" strike="noStrike">
                          <a:latin typeface="Lexend Deca"/>
                          <a:ea typeface="Lexend Deca"/>
                          <a:cs typeface="Lexend Deca"/>
                          <a:sym typeface="Lexend Deca"/>
                        </a:rPr>
                        <a:t> -- Terrible</a:t>
                      </a:r>
                      <a:endParaRPr sz="1200" u="none" cap="none" strike="noStrike">
                        <a:latin typeface="Lexend Deca"/>
                        <a:ea typeface="Lexend Deca"/>
                        <a:cs typeface="Lexend Deca"/>
                        <a:sym typeface="Lexend Deca"/>
                      </a:endParaRPr>
                    </a:p>
                  </a:txBody>
                  <a:tcPr marT="127975" marB="127975" marR="107975" marL="107975"/>
                </a:tc>
              </a:tr>
              <a:tr h="8780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After reading: describe how your prediction was correct/incorrect using evidence from the text. </a:t>
                      </a:r>
                      <a:endParaRPr sz="1200" u="none" cap="none" strike="noStrike">
                        <a:latin typeface="Lexend Deca"/>
                        <a:ea typeface="Lexend Deca"/>
                        <a:cs typeface="Lexend Deca"/>
                        <a:sym typeface="Lexend Deca"/>
                      </a:endParaRPr>
                    </a:p>
                  </a:txBody>
                  <a:tcPr marT="127975" marB="127975" marR="107975" marL="107975">
                    <a:solidFill>
                      <a:srgbClr val="00FF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exend Deca"/>
                          <a:ea typeface="Lexend Deca"/>
                          <a:cs typeface="Lexend Deca"/>
                          <a:sym typeface="Lexend Deca"/>
                        </a:rPr>
                        <a:t>My prediction was not correct. Yet. Melody still doesn’t have a way to speak but she is able to engage in class more by using her communication board to share her thinking. </a:t>
                      </a:r>
                      <a:endParaRPr sz="1400" u="none" cap="none" strike="noStrike">
                        <a:latin typeface="Lexend Deca"/>
                        <a:ea typeface="Lexend Deca"/>
                        <a:cs typeface="Lexend Deca"/>
                        <a:sym typeface="Lexend Deca"/>
                      </a:endParaRPr>
                    </a:p>
                  </a:txBody>
                  <a:tcPr marT="127975" marB="127975" marR="107975" marL="107975"/>
                </a:tc>
              </a:tr>
            </a:tbl>
          </a:graphicData>
        </a:graphic>
      </p:graphicFrame>
      <p:sp>
        <p:nvSpPr>
          <p:cNvPr id="96" name="Google Shape;96;p7"/>
          <p:cNvSpPr txBox="1"/>
          <p:nvPr/>
        </p:nvSpPr>
        <p:spPr>
          <a:xfrm>
            <a:off x="3057638" y="982345"/>
            <a:ext cx="4771800" cy="1335900"/>
          </a:xfrm>
          <a:prstGeom prst="rect">
            <a:avLst/>
          </a:prstGeom>
          <a:solidFill>
            <a:srgbClr val="134F5C"/>
          </a:solidFill>
          <a:ln cap="flat" cmpd="sng" w="28575">
            <a:solidFill>
              <a:srgbClr val="000000"/>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ctr">
              <a:lnSpc>
                <a:spcPct val="100000"/>
              </a:lnSpc>
              <a:spcBef>
                <a:spcPts val="0"/>
              </a:spcBef>
              <a:spcAft>
                <a:spcPts val="0"/>
              </a:spcAft>
              <a:buClr>
                <a:srgbClr val="000000"/>
              </a:buClr>
              <a:buSzPts val="6300"/>
              <a:buFont typeface="Arial"/>
              <a:buNone/>
            </a:pPr>
            <a:r>
              <a:rPr b="0" i="0" lang="en-GB" sz="6300" u="none" cap="none" strike="noStrike">
                <a:solidFill>
                  <a:srgbClr val="000000"/>
                </a:solidFill>
                <a:latin typeface="Poppins"/>
                <a:ea typeface="Poppins"/>
                <a:cs typeface="Poppins"/>
                <a:sym typeface="Poppins"/>
              </a:rPr>
              <a:t>EXEMPLAR</a:t>
            </a:r>
            <a:endParaRPr b="0" i="0" sz="6300" u="none" cap="none" strike="noStrike">
              <a:solidFill>
                <a:srgbClr val="000000"/>
              </a:solidFill>
              <a:latin typeface="Poppins"/>
              <a:ea typeface="Poppins"/>
              <a:cs typeface="Poppins"/>
              <a:sym typeface="Poppins"/>
            </a:endParaRPr>
          </a:p>
        </p:txBody>
      </p:sp>
      <p:sp>
        <p:nvSpPr>
          <p:cNvPr id="97" name="Google Shape;97;p7"/>
          <p:cNvSpPr/>
          <p:nvPr/>
        </p:nvSpPr>
        <p:spPr>
          <a:xfrm>
            <a:off x="10823100" y="2912000"/>
            <a:ext cx="2474700" cy="14721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Explanations are given not just stated.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8"/>
          <p:cNvSpPr txBox="1"/>
          <p:nvPr>
            <p:ph type="title"/>
          </p:nvPr>
        </p:nvSpPr>
        <p:spPr>
          <a:xfrm>
            <a:off x="57313" y="86124"/>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Discussion Director</a:t>
            </a:r>
            <a:endParaRPr>
              <a:latin typeface="Playfair Display"/>
              <a:ea typeface="Playfair Display"/>
              <a:cs typeface="Playfair Display"/>
              <a:sym typeface="Playfair Display"/>
            </a:endParaRPr>
          </a:p>
        </p:txBody>
      </p:sp>
      <p:sp>
        <p:nvSpPr>
          <p:cNvPr id="103" name="Google Shape;103;p8"/>
          <p:cNvSpPr txBox="1"/>
          <p:nvPr>
            <p:ph idx="1" type="body"/>
          </p:nvPr>
        </p:nvSpPr>
        <p:spPr>
          <a:xfrm>
            <a:off x="102575" y="668975"/>
            <a:ext cx="10594800" cy="17103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400">
                <a:latin typeface="Lexend Deca"/>
                <a:ea typeface="Lexend Deca"/>
                <a:cs typeface="Lexend Deca"/>
                <a:sym typeface="Lexend Deca"/>
              </a:rPr>
              <a:t>Your purpose: Your role is to help people talk over the big ideas in the reading and share reactions as well as to discuss important parts from the section you have just read. </a:t>
            </a:r>
            <a:endParaRPr sz="14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400">
                <a:latin typeface="Lexend Deca"/>
                <a:ea typeface="Lexend Deca"/>
                <a:cs typeface="Lexend Deca"/>
                <a:sym typeface="Lexend Deca"/>
              </a:rPr>
              <a:t>Your job: Write 4 open questions and the answers that will make your Literature circle think and discuss. These questions </a:t>
            </a:r>
            <a:r>
              <a:rPr b="1" lang="en-GB" sz="1400" u="sng">
                <a:latin typeface="Lexend Deca"/>
                <a:ea typeface="Lexend Deca"/>
                <a:cs typeface="Lexend Deca"/>
                <a:sym typeface="Lexend Deca"/>
              </a:rPr>
              <a:t>CANNOT</a:t>
            </a:r>
            <a:r>
              <a:rPr lang="en-GB" sz="1400">
                <a:latin typeface="Lexend Deca"/>
                <a:ea typeface="Lexend Deca"/>
                <a:cs typeface="Lexend Deca"/>
                <a:sym typeface="Lexend Deca"/>
              </a:rPr>
              <a:t> be answered with a few words. </a:t>
            </a:r>
            <a:endParaRPr sz="1400">
              <a:latin typeface="Lexend Deca"/>
              <a:ea typeface="Lexend Deca"/>
              <a:cs typeface="Lexend Deca"/>
              <a:sym typeface="Lexend Deca"/>
            </a:endParaRPr>
          </a:p>
          <a:p>
            <a:pPr indent="0" lvl="0" marL="0" rtl="0" algn="l">
              <a:lnSpc>
                <a:spcPct val="95000"/>
              </a:lnSpc>
              <a:spcBef>
                <a:spcPts val="1500"/>
              </a:spcBef>
              <a:spcAft>
                <a:spcPts val="1500"/>
              </a:spcAft>
              <a:buSzPts val="300"/>
              <a:buNone/>
            </a:pPr>
            <a:r>
              <a:rPr lang="en-GB" sz="1400">
                <a:latin typeface="Lexend Deca"/>
                <a:ea typeface="Lexend Deca"/>
                <a:cs typeface="Lexend Deca"/>
                <a:sym typeface="Lexend Deca"/>
              </a:rPr>
              <a:t>Example: Would you have skipped school like Ollie? Answer: Maybe, sometimes it is easy to run away from your fears but I also think it is important to face your fears head on as well.  </a:t>
            </a:r>
            <a:endParaRPr sz="1400">
              <a:latin typeface="Lexend Deca"/>
              <a:ea typeface="Lexend Deca"/>
              <a:cs typeface="Lexend Deca"/>
              <a:sym typeface="Lexend Deca"/>
            </a:endParaRPr>
          </a:p>
        </p:txBody>
      </p:sp>
      <p:graphicFrame>
        <p:nvGraphicFramePr>
          <p:cNvPr id="104" name="Google Shape;104;p8"/>
          <p:cNvGraphicFramePr/>
          <p:nvPr/>
        </p:nvGraphicFramePr>
        <p:xfrm>
          <a:off x="188681" y="2489625"/>
          <a:ext cx="3000000" cy="3000000"/>
        </p:xfrm>
        <a:graphic>
          <a:graphicData uri="http://schemas.openxmlformats.org/drawingml/2006/table">
            <a:tbl>
              <a:tblPr>
                <a:noFill/>
                <a:tableStyleId>{E21C2AB1-3707-4988-BEB2-AB5EAF2E6A58}</a:tableStyleId>
              </a:tblPr>
              <a:tblGrid>
                <a:gridCol w="3739050"/>
                <a:gridCol w="6683525"/>
              </a:tblGrid>
              <a:tr h="67750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Lexend Deca"/>
                          <a:ea typeface="Lexend Deca"/>
                          <a:cs typeface="Lexend Deca"/>
                          <a:sym typeface="Lexend Deca"/>
                        </a:rPr>
                        <a:t>Question: </a:t>
                      </a:r>
                      <a:endParaRPr sz="2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Lexend Deca"/>
                          <a:ea typeface="Lexend Deca"/>
                          <a:cs typeface="Lexend Deca"/>
                          <a:sym typeface="Lexend Deca"/>
                        </a:rPr>
                        <a:t>My answer:</a:t>
                      </a:r>
                      <a:endParaRPr sz="20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871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1.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871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2.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871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3.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871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exend Deca"/>
                          <a:ea typeface="Lexend Deca"/>
                          <a:cs typeface="Lexend Deca"/>
                          <a:sym typeface="Lexend Deca"/>
                        </a:rPr>
                        <a:t>4.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exend Deca"/>
                        <a:ea typeface="Lexend Deca"/>
                        <a:cs typeface="Lexend Deca"/>
                        <a:sym typeface="Lexend Deca"/>
                      </a:endParaRPr>
                    </a:p>
                  </a:txBody>
                  <a:tcPr marT="127975" marB="127975" marR="107975" marL="1079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05" name="Google Shape;105;p8"/>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Chapters read: </a:t>
            </a:r>
            <a:endParaRPr b="0" i="0" sz="1800" u="none" cap="none" strike="noStrike">
              <a:solidFill>
                <a:srgbClr val="000000"/>
              </a:solidFill>
              <a:latin typeface="Lexend Deca"/>
              <a:ea typeface="Lexend Deca"/>
              <a:cs typeface="Lexend Deca"/>
              <a:sym typeface="Lexend Deca"/>
            </a:endParaRPr>
          </a:p>
        </p:txBody>
      </p:sp>
      <p:sp>
        <p:nvSpPr>
          <p:cNvPr id="106" name="Google Shape;106;p8"/>
          <p:cNvSpPr/>
          <p:nvPr/>
        </p:nvSpPr>
        <p:spPr>
          <a:xfrm>
            <a:off x="10823100" y="2912000"/>
            <a:ext cx="2474700" cy="17103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Answers have detail and examples from the text where appropriate.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10" name="Shape 110"/>
        <p:cNvGrpSpPr/>
        <p:nvPr/>
      </p:nvGrpSpPr>
      <p:grpSpPr>
        <a:xfrm>
          <a:off x="0" y="0"/>
          <a:ext cx="0" cy="0"/>
          <a:chOff x="0" y="0"/>
          <a:chExt cx="0" cy="0"/>
        </a:xfrm>
      </p:grpSpPr>
      <p:sp>
        <p:nvSpPr>
          <p:cNvPr id="111" name="Google Shape;111;p9"/>
          <p:cNvSpPr txBox="1"/>
          <p:nvPr>
            <p:ph type="title"/>
          </p:nvPr>
        </p:nvSpPr>
        <p:spPr>
          <a:xfrm>
            <a:off x="57313" y="86124"/>
            <a:ext cx="10063800" cy="801600"/>
          </a:xfrm>
          <a:prstGeom prst="rect">
            <a:avLst/>
          </a:prstGeom>
          <a:noFill/>
          <a:ln>
            <a:noFill/>
          </a:ln>
        </p:spPr>
        <p:txBody>
          <a:bodyPr anchorCtr="0" anchor="t" bIns="114650" lIns="114650" spcFirstLastPara="1" rIns="114650" wrap="square" tIns="114650">
            <a:normAutofit/>
          </a:bodyPr>
          <a:lstStyle/>
          <a:p>
            <a:pPr indent="0" lvl="0" marL="0" rtl="0" algn="l">
              <a:lnSpc>
                <a:spcPct val="100000"/>
              </a:lnSpc>
              <a:spcBef>
                <a:spcPts val="0"/>
              </a:spcBef>
              <a:spcAft>
                <a:spcPts val="0"/>
              </a:spcAft>
              <a:buSzPts val="3500"/>
              <a:buNone/>
            </a:pPr>
            <a:r>
              <a:rPr lang="en-GB">
                <a:latin typeface="Playfair Display"/>
                <a:ea typeface="Playfair Display"/>
                <a:cs typeface="Playfair Display"/>
                <a:sym typeface="Playfair Display"/>
              </a:rPr>
              <a:t>Discussion Director</a:t>
            </a:r>
            <a:endParaRPr>
              <a:latin typeface="Playfair Display"/>
              <a:ea typeface="Playfair Display"/>
              <a:cs typeface="Playfair Display"/>
              <a:sym typeface="Playfair Display"/>
            </a:endParaRPr>
          </a:p>
        </p:txBody>
      </p:sp>
      <p:sp>
        <p:nvSpPr>
          <p:cNvPr id="112" name="Google Shape;112;p9"/>
          <p:cNvSpPr txBox="1"/>
          <p:nvPr>
            <p:ph idx="1" type="body"/>
          </p:nvPr>
        </p:nvSpPr>
        <p:spPr>
          <a:xfrm>
            <a:off x="102579" y="668976"/>
            <a:ext cx="10594800" cy="2316300"/>
          </a:xfrm>
          <a:prstGeom prst="rect">
            <a:avLst/>
          </a:prstGeom>
          <a:noFill/>
          <a:ln>
            <a:noFill/>
          </a:ln>
        </p:spPr>
        <p:txBody>
          <a:bodyPr anchorCtr="0" anchor="t" bIns="114650" lIns="114650" spcFirstLastPara="1" rIns="114650" wrap="square" tIns="114650">
            <a:noAutofit/>
          </a:bodyPr>
          <a:lstStyle/>
          <a:p>
            <a:pPr indent="0" lvl="0" marL="0" rtl="0" algn="l">
              <a:lnSpc>
                <a:spcPct val="95000"/>
              </a:lnSpc>
              <a:spcBef>
                <a:spcPts val="0"/>
              </a:spcBef>
              <a:spcAft>
                <a:spcPts val="0"/>
              </a:spcAft>
              <a:buSzPts val="300"/>
              <a:buNone/>
            </a:pPr>
            <a:r>
              <a:rPr lang="en-GB" sz="1600">
                <a:latin typeface="Lexend Deca"/>
                <a:ea typeface="Lexend Deca"/>
                <a:cs typeface="Lexend Deca"/>
                <a:sym typeface="Lexend Deca"/>
              </a:rPr>
              <a:t>Your purpose: Your role is to help people talk over the big ideas in the reading and share reactions as well as to discuss important parts from the section you have just read. </a:t>
            </a:r>
            <a:endParaRPr sz="1600">
              <a:latin typeface="Lexend Deca"/>
              <a:ea typeface="Lexend Deca"/>
              <a:cs typeface="Lexend Deca"/>
              <a:sym typeface="Lexend Deca"/>
            </a:endParaRPr>
          </a:p>
          <a:p>
            <a:pPr indent="0" lvl="0" marL="0" rtl="0" algn="l">
              <a:lnSpc>
                <a:spcPct val="95000"/>
              </a:lnSpc>
              <a:spcBef>
                <a:spcPts val="1500"/>
              </a:spcBef>
              <a:spcAft>
                <a:spcPts val="0"/>
              </a:spcAft>
              <a:buSzPts val="300"/>
              <a:buNone/>
            </a:pPr>
            <a:r>
              <a:rPr lang="en-GB" sz="1600">
                <a:latin typeface="Lexend Deca"/>
                <a:ea typeface="Lexend Deca"/>
                <a:cs typeface="Lexend Deca"/>
                <a:sym typeface="Lexend Deca"/>
              </a:rPr>
              <a:t>Your job: Write 4 open questions and the answers that will make your Literature circle think and discuss. These questions CANNOT be answered with a few words. </a:t>
            </a:r>
            <a:endParaRPr sz="1600">
              <a:latin typeface="Lexend Deca"/>
              <a:ea typeface="Lexend Deca"/>
              <a:cs typeface="Lexend Deca"/>
              <a:sym typeface="Lexend Deca"/>
            </a:endParaRPr>
          </a:p>
          <a:p>
            <a:pPr indent="0" lvl="0" marL="0" rtl="0" algn="l">
              <a:lnSpc>
                <a:spcPct val="95000"/>
              </a:lnSpc>
              <a:spcBef>
                <a:spcPts val="1500"/>
              </a:spcBef>
              <a:spcAft>
                <a:spcPts val="1500"/>
              </a:spcAft>
              <a:buSzPts val="300"/>
              <a:buNone/>
            </a:pPr>
            <a:r>
              <a:rPr lang="en-GB" sz="1600">
                <a:latin typeface="Lexend Deca"/>
                <a:ea typeface="Lexend Deca"/>
                <a:cs typeface="Lexend Deca"/>
                <a:sym typeface="Lexend Deca"/>
              </a:rPr>
              <a:t>Example: Would you have skipped school like Ollie? Answer: Maybe, sometimes it is easy to run away from your fears but I also think it is important to face your fears head on as well.  </a:t>
            </a:r>
            <a:endParaRPr sz="1600">
              <a:latin typeface="Lexend Deca"/>
              <a:ea typeface="Lexend Deca"/>
              <a:cs typeface="Lexend Deca"/>
              <a:sym typeface="Lexend Deca"/>
            </a:endParaRPr>
          </a:p>
        </p:txBody>
      </p:sp>
      <p:graphicFrame>
        <p:nvGraphicFramePr>
          <p:cNvPr id="113" name="Google Shape;113;p9"/>
          <p:cNvGraphicFramePr/>
          <p:nvPr/>
        </p:nvGraphicFramePr>
        <p:xfrm>
          <a:off x="183543" y="2919300"/>
          <a:ext cx="3000000" cy="3000000"/>
        </p:xfrm>
        <a:graphic>
          <a:graphicData uri="http://schemas.openxmlformats.org/drawingml/2006/table">
            <a:tbl>
              <a:tblPr>
                <a:noFill/>
                <a:tableStyleId>{E21C2AB1-3707-4988-BEB2-AB5EAF2E6A58}</a:tableStyleId>
              </a:tblPr>
              <a:tblGrid>
                <a:gridCol w="3553250"/>
                <a:gridCol w="6869325"/>
              </a:tblGrid>
              <a:tr h="51282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Lexend Deca"/>
                          <a:ea typeface="Lexend Deca"/>
                          <a:cs typeface="Lexend Deca"/>
                          <a:sym typeface="Lexend Deca"/>
                        </a:rPr>
                        <a:t>Question: </a:t>
                      </a:r>
                      <a:endParaRPr sz="20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Lexend Deca"/>
                          <a:ea typeface="Lexend Deca"/>
                          <a:cs typeface="Lexend Deca"/>
                          <a:sym typeface="Lexend Deca"/>
                        </a:rPr>
                        <a:t>My answer:</a:t>
                      </a:r>
                      <a:endParaRPr sz="2000" u="none" cap="none" strike="noStrike">
                        <a:latin typeface="Lexend Deca"/>
                        <a:ea typeface="Lexend Deca"/>
                        <a:cs typeface="Lexend Deca"/>
                        <a:sym typeface="Lexend Deca"/>
                      </a:endParaRPr>
                    </a:p>
                  </a:txBody>
                  <a:tcPr marT="127975" marB="127975" marR="107975" marL="107975"/>
                </a:tc>
              </a:tr>
              <a:tr h="817050">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Lexend Deca"/>
                          <a:ea typeface="Lexend Deca"/>
                          <a:cs typeface="Lexend Deca"/>
                          <a:sym typeface="Lexend Deca"/>
                        </a:rPr>
                        <a:t>1. What made H5 hate the snowman so much?</a:t>
                      </a:r>
                      <a:endParaRPr sz="13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Lexend Deca"/>
                          <a:ea typeface="Lexend Deca"/>
                          <a:cs typeface="Lexend Deca"/>
                          <a:sym typeface="Lexend Deca"/>
                        </a:rPr>
                        <a:t>They had to do it every year and it made them feel stupid and exceptionally different to the ‘regular’ kids at school. It was also ‘dumbed’ down for them. </a:t>
                      </a:r>
                      <a:endParaRPr sz="1300" u="none" cap="none" strike="noStrike">
                        <a:latin typeface="Lexend Deca"/>
                        <a:ea typeface="Lexend Deca"/>
                        <a:cs typeface="Lexend Deca"/>
                        <a:sym typeface="Lexend Deca"/>
                      </a:endParaRPr>
                    </a:p>
                  </a:txBody>
                  <a:tcPr marT="127975" marB="127975" marR="107975" marL="107975"/>
                </a:tc>
              </a:tr>
              <a:tr h="817050">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Lexend Deca"/>
                          <a:ea typeface="Lexend Deca"/>
                          <a:cs typeface="Lexend Deca"/>
                          <a:sym typeface="Lexend Deca"/>
                        </a:rPr>
                        <a:t>2. Why did the ‘regular’ kids ignore the ‘disabled’ kids?</a:t>
                      </a:r>
                      <a:endParaRPr sz="13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Lexend Deca"/>
                          <a:ea typeface="Lexend Deca"/>
                          <a:cs typeface="Lexend Deca"/>
                          <a:sym typeface="Lexend Deca"/>
                        </a:rPr>
                        <a:t>The ‘disabled’ kids had lots of things that made them stand out and different and most children don’t know how to interact with that such as being in a wheelchair, shouting out words uncontrollably and having seizures. </a:t>
                      </a:r>
                      <a:endParaRPr sz="1300" u="none" cap="none" strike="noStrike">
                        <a:latin typeface="Lexend Deca"/>
                        <a:ea typeface="Lexend Deca"/>
                        <a:cs typeface="Lexend Deca"/>
                        <a:sym typeface="Lexend Deca"/>
                      </a:endParaRPr>
                    </a:p>
                  </a:txBody>
                  <a:tcPr marT="127975" marB="127975" marR="107975" marL="107975"/>
                </a:tc>
              </a:tr>
              <a:tr h="817050">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Lexend Deca"/>
                          <a:ea typeface="Lexend Deca"/>
                          <a:cs typeface="Lexend Deca"/>
                          <a:sym typeface="Lexend Deca"/>
                        </a:rPr>
                        <a:t>3. Have you ever felt like one of those kids and when/why/how? If not, what do you think it would feel like?</a:t>
                      </a:r>
                      <a:endParaRPr sz="13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Lexend Deca"/>
                          <a:ea typeface="Lexend Deca"/>
                          <a:cs typeface="Lexend Deca"/>
                          <a:sym typeface="Lexend Deca"/>
                        </a:rPr>
                        <a:t>Yes I have/ When I broke my leg at primary school I had to be in a wheelchair. At break times when my friends would go outside and run around I couldn’t. I also needed help going to the bathroom which made me feel embarrassed. </a:t>
                      </a:r>
                      <a:endParaRPr sz="1300" u="none" cap="none" strike="noStrike">
                        <a:latin typeface="Lexend Deca"/>
                        <a:ea typeface="Lexend Deca"/>
                        <a:cs typeface="Lexend Deca"/>
                        <a:sym typeface="Lexend Deca"/>
                      </a:endParaRPr>
                    </a:p>
                  </a:txBody>
                  <a:tcPr marT="127975" marB="127975" marR="107975" marL="107975"/>
                </a:tc>
              </a:tr>
              <a:tr h="817050">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Lexend Deca"/>
                          <a:ea typeface="Lexend Deca"/>
                          <a:cs typeface="Lexend Deca"/>
                          <a:sym typeface="Lexend Deca"/>
                        </a:rPr>
                        <a:t>4. What made Melody not like school?</a:t>
                      </a:r>
                      <a:endParaRPr sz="1300" u="none" cap="none" strike="noStrike">
                        <a:latin typeface="Lexend Deca"/>
                        <a:ea typeface="Lexend Deca"/>
                        <a:cs typeface="Lexend Deca"/>
                        <a:sym typeface="Lexend Deca"/>
                      </a:endParaRPr>
                    </a:p>
                  </a:txBody>
                  <a:tcPr marT="127975" marB="127975" marR="107975" marL="107975"/>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Lexend Deca"/>
                          <a:ea typeface="Lexend Deca"/>
                          <a:cs typeface="Lexend Deca"/>
                          <a:sym typeface="Lexend Deca"/>
                        </a:rPr>
                        <a:t>A number of reasons including her teacher thinking she was stupid, being with the same kids in the same ugly classroom for 5 years (they made it all bright and colourful), not being able to be ‘normal’ and play with regular kids. </a:t>
                      </a:r>
                      <a:endParaRPr sz="1300" u="none" cap="none" strike="noStrike">
                        <a:latin typeface="Lexend Deca"/>
                        <a:ea typeface="Lexend Deca"/>
                        <a:cs typeface="Lexend Deca"/>
                        <a:sym typeface="Lexend Deca"/>
                      </a:endParaRPr>
                    </a:p>
                  </a:txBody>
                  <a:tcPr marT="127975" marB="127975" marR="107975" marL="107975"/>
                </a:tc>
              </a:tr>
            </a:tbl>
          </a:graphicData>
        </a:graphic>
      </p:graphicFrame>
      <p:sp>
        <p:nvSpPr>
          <p:cNvPr id="114" name="Google Shape;114;p9"/>
          <p:cNvSpPr txBox="1"/>
          <p:nvPr/>
        </p:nvSpPr>
        <p:spPr>
          <a:xfrm>
            <a:off x="6877293" y="108766"/>
            <a:ext cx="3729000" cy="508800"/>
          </a:xfrm>
          <a:prstGeom prst="rect">
            <a:avLst/>
          </a:prstGeom>
          <a:noFill/>
          <a:ln cap="flat" cmpd="sng" w="19050">
            <a:solidFill>
              <a:srgbClr val="000000"/>
            </a:solidFill>
            <a:prstDash val="dash"/>
            <a:round/>
            <a:headEnd len="sm" w="sm" type="none"/>
            <a:tailEnd len="sm" w="sm" type="none"/>
          </a:ln>
        </p:spPr>
        <p:txBody>
          <a:bodyPr anchorCtr="0" anchor="t" bIns="114650" lIns="114650" spcFirstLastPara="1" rIns="114650" wrap="square" tIns="11465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exend Deca"/>
                <a:ea typeface="Lexend Deca"/>
                <a:cs typeface="Lexend Deca"/>
                <a:sym typeface="Lexend Deca"/>
              </a:rPr>
              <a:t>Pages read: 30 - 48</a:t>
            </a:r>
            <a:endParaRPr b="0" i="0" sz="1800" u="none" cap="none" strike="noStrike">
              <a:solidFill>
                <a:srgbClr val="000000"/>
              </a:solidFill>
              <a:latin typeface="Lexend Deca"/>
              <a:ea typeface="Lexend Deca"/>
              <a:cs typeface="Lexend Deca"/>
              <a:sym typeface="Lexend Deca"/>
            </a:endParaRPr>
          </a:p>
        </p:txBody>
      </p:sp>
      <p:sp>
        <p:nvSpPr>
          <p:cNvPr id="115" name="Google Shape;115;p9"/>
          <p:cNvSpPr txBox="1"/>
          <p:nvPr/>
        </p:nvSpPr>
        <p:spPr>
          <a:xfrm>
            <a:off x="3057638" y="982345"/>
            <a:ext cx="4771800" cy="1335900"/>
          </a:xfrm>
          <a:prstGeom prst="rect">
            <a:avLst/>
          </a:prstGeom>
          <a:solidFill>
            <a:srgbClr val="134F5C"/>
          </a:solidFill>
          <a:ln cap="flat" cmpd="sng" w="28575">
            <a:solidFill>
              <a:srgbClr val="000000"/>
            </a:solidFill>
            <a:prstDash val="solid"/>
            <a:round/>
            <a:headEnd len="sm" w="sm" type="none"/>
            <a:tailEnd len="sm" w="sm" type="none"/>
          </a:ln>
        </p:spPr>
        <p:txBody>
          <a:bodyPr anchorCtr="0" anchor="ctr" bIns="114650" lIns="114650" spcFirstLastPara="1" rIns="114650" wrap="square" tIns="114650">
            <a:noAutofit/>
          </a:bodyPr>
          <a:lstStyle/>
          <a:p>
            <a:pPr indent="0" lvl="0" marL="0" marR="0" rtl="0" algn="ctr">
              <a:lnSpc>
                <a:spcPct val="100000"/>
              </a:lnSpc>
              <a:spcBef>
                <a:spcPts val="0"/>
              </a:spcBef>
              <a:spcAft>
                <a:spcPts val="0"/>
              </a:spcAft>
              <a:buClr>
                <a:srgbClr val="000000"/>
              </a:buClr>
              <a:buSzPts val="6300"/>
              <a:buFont typeface="Arial"/>
              <a:buNone/>
            </a:pPr>
            <a:r>
              <a:rPr b="0" i="0" lang="en-GB" sz="6300" u="none" cap="none" strike="noStrike">
                <a:solidFill>
                  <a:srgbClr val="000000"/>
                </a:solidFill>
                <a:latin typeface="Poppins"/>
                <a:ea typeface="Poppins"/>
                <a:cs typeface="Poppins"/>
                <a:sym typeface="Poppins"/>
              </a:rPr>
              <a:t>EXEMPLAR</a:t>
            </a:r>
            <a:endParaRPr b="0" i="0" sz="6300" u="none" cap="none" strike="noStrike">
              <a:solidFill>
                <a:srgbClr val="000000"/>
              </a:solidFill>
              <a:latin typeface="Poppins"/>
              <a:ea typeface="Poppins"/>
              <a:cs typeface="Poppins"/>
              <a:sym typeface="Poppins"/>
            </a:endParaRPr>
          </a:p>
        </p:txBody>
      </p:sp>
      <p:sp>
        <p:nvSpPr>
          <p:cNvPr id="116" name="Google Shape;116;p9"/>
          <p:cNvSpPr/>
          <p:nvPr/>
        </p:nvSpPr>
        <p:spPr>
          <a:xfrm>
            <a:off x="10823100" y="2912000"/>
            <a:ext cx="2474700" cy="1710300"/>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Poppins"/>
                <a:ea typeface="Poppins"/>
                <a:cs typeface="Poppins"/>
                <a:sym typeface="Poppins"/>
              </a:rPr>
              <a:t>Answers have detail and examples from the text where appropriate.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