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928e416c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928e416c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928e416c5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6928e416c5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928e416c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26928e416c5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928e416c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6928e416c5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928e416c5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6928e416c5_0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928e416c5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928e416c5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928e416c5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6928e416c5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6928e416c5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6928e416c5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ZQTQSbjecL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Creative Writing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 We are FOCUSING on developing our creative writing. </a:t>
            </a:r>
            <a:endParaRPr/>
          </a:p>
        </p:txBody>
      </p:sp>
      <p:pic>
        <p:nvPicPr>
          <p:cNvPr id="60" name="Google Shape;60;p13"/>
          <p:cNvPicPr preferRelativeResize="0"/>
          <p:nvPr/>
        </p:nvPicPr>
        <p:blipFill>
          <a:blip r:embed="rId3">
            <a:alphaModFix/>
          </a:blip>
          <a:stretch>
            <a:fillRect/>
          </a:stretch>
        </p:blipFill>
        <p:spPr>
          <a:xfrm>
            <a:off x="3000050" y="2741625"/>
            <a:ext cx="2986167" cy="223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Fictional World</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on how to build a fictional world.</a:t>
            </a:r>
            <a:endParaRPr/>
          </a:p>
        </p:txBody>
      </p:sp>
      <p:pic>
        <p:nvPicPr>
          <p:cNvPr id="67" name="Google Shape;67;p14"/>
          <p:cNvPicPr preferRelativeResize="0"/>
          <p:nvPr/>
        </p:nvPicPr>
        <p:blipFill>
          <a:blip r:embed="rId4">
            <a:alphaModFix/>
          </a:blip>
          <a:stretch>
            <a:fillRect/>
          </a:stretch>
        </p:blipFill>
        <p:spPr>
          <a:xfrm>
            <a:off x="3272100" y="152400"/>
            <a:ext cx="5192000" cy="483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Discovery Theme</a:t>
            </a:r>
            <a:endParaRPr/>
          </a:p>
        </p:txBody>
      </p:sp>
      <p:sp>
        <p:nvSpPr>
          <p:cNvPr id="73" name="Google Shape;73;p1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 are looking at the context of “Discover Tamaki Makaurau.” There should be the theme of discovery in your creative stories. Whether it is the characters trying to discover an important object/s, place/s or person/s. There should be at least one map in your stories that the characters use that tells the characters and readers directions to the destination/s. I would prefer if the characters could make their discoveries with Auckland or places in Auckland. Use your imagination to relate to the context.</a:t>
            </a:r>
            <a:endParaRPr/>
          </a:p>
        </p:txBody>
      </p:sp>
      <p:pic>
        <p:nvPicPr>
          <p:cNvPr id="74" name="Google Shape;74;p15"/>
          <p:cNvPicPr preferRelativeResize="0"/>
          <p:nvPr/>
        </p:nvPicPr>
        <p:blipFill>
          <a:blip r:embed="rId3">
            <a:alphaModFix/>
          </a:blip>
          <a:stretch>
            <a:fillRect/>
          </a:stretch>
        </p:blipFill>
        <p:spPr>
          <a:xfrm>
            <a:off x="3162950" y="152400"/>
            <a:ext cx="5828651" cy="484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300"/>
              <a:buNone/>
            </a:pPr>
            <a:r>
              <a:rPr b="1" lang="en"/>
              <a:t>Example of d</a:t>
            </a:r>
            <a:r>
              <a:rPr b="1" lang="en"/>
              <a:t>escribing Red Riding Hood</a:t>
            </a:r>
            <a:endParaRPr b="1"/>
          </a:p>
        </p:txBody>
      </p:sp>
      <p:sp>
        <p:nvSpPr>
          <p:cNvPr id="80" name="Google Shape;80;p16"/>
          <p:cNvSpPr txBox="1"/>
          <p:nvPr/>
        </p:nvSpPr>
        <p:spPr>
          <a:xfrm>
            <a:off x="384375" y="246675"/>
            <a:ext cx="2039700" cy="1293000"/>
          </a:xfrm>
          <a:prstGeom prst="rect">
            <a:avLst/>
          </a:prstGeom>
          <a:solidFill>
            <a:schemeClr val="lt1"/>
          </a:solid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FF0000"/>
              </a:buClr>
              <a:buSzPts val="1200"/>
              <a:buFont typeface="Lato"/>
              <a:buAutoNum type="arabicPeriod"/>
            </a:pPr>
            <a:r>
              <a:rPr b="0" i="0" lang="en" sz="1200" u="none" cap="none" strike="noStrike">
                <a:solidFill>
                  <a:srgbClr val="FF0000"/>
                </a:solidFill>
                <a:latin typeface="Lato"/>
                <a:ea typeface="Lato"/>
                <a:cs typeface="Lato"/>
                <a:sym typeface="Lato"/>
              </a:rPr>
              <a:t>Introduction - who or what are you describing?</a:t>
            </a:r>
            <a:endParaRPr b="0" i="0" sz="1200" u="none" cap="none" strike="noStrike">
              <a:solidFill>
                <a:srgbClr val="FF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Lato"/>
                <a:ea typeface="Lato"/>
                <a:cs typeface="Lato"/>
                <a:sym typeface="Lato"/>
              </a:rPr>
              <a:t>Red Riding Hood - lives in a cottage in woods with mum.</a:t>
            </a:r>
            <a:endParaRPr b="0" i="0" sz="1200" u="none" cap="none" strike="noStrike">
              <a:solidFill>
                <a:srgbClr val="FF0000"/>
              </a:solidFill>
              <a:latin typeface="Lato"/>
              <a:ea typeface="Lato"/>
              <a:cs typeface="Lato"/>
              <a:sym typeface="Lato"/>
            </a:endParaRPr>
          </a:p>
        </p:txBody>
      </p:sp>
      <p:sp>
        <p:nvSpPr>
          <p:cNvPr id="81" name="Google Shape;81;p16"/>
          <p:cNvSpPr/>
          <p:nvPr/>
        </p:nvSpPr>
        <p:spPr>
          <a:xfrm>
            <a:off x="2611250" y="847750"/>
            <a:ext cx="591300" cy="23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6"/>
          <p:cNvSpPr txBox="1"/>
          <p:nvPr/>
        </p:nvSpPr>
        <p:spPr>
          <a:xfrm>
            <a:off x="3369975" y="374775"/>
            <a:ext cx="21876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9900"/>
                </a:solidFill>
                <a:latin typeface="Lato"/>
                <a:ea typeface="Lato"/>
                <a:cs typeface="Lato"/>
                <a:sym typeface="Lato"/>
              </a:rPr>
              <a:t>2. Looks</a:t>
            </a:r>
            <a:endParaRPr b="0" i="0" sz="12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9900"/>
              </a:solidFill>
              <a:latin typeface="Lato"/>
              <a:ea typeface="Lato"/>
              <a:cs typeface="Lato"/>
              <a:sym typeface="Lato"/>
            </a:endParaRPr>
          </a:p>
          <a:p>
            <a:pPr indent="-304800" lvl="0" marL="457200" marR="0" rtl="0" algn="l">
              <a:lnSpc>
                <a:spcPct val="100000"/>
              </a:lnSpc>
              <a:spcBef>
                <a:spcPts val="0"/>
              </a:spcBef>
              <a:spcAft>
                <a:spcPts val="0"/>
              </a:spcAft>
              <a:buClr>
                <a:srgbClr val="FF9900"/>
              </a:buClr>
              <a:buSzPts val="1200"/>
              <a:buFont typeface="Lato"/>
              <a:buChar char="●"/>
            </a:pPr>
            <a:r>
              <a:rPr b="0" i="0" lang="en" sz="1200" u="none" cap="none" strike="noStrike">
                <a:solidFill>
                  <a:srgbClr val="FF9900"/>
                </a:solidFill>
                <a:latin typeface="Lato"/>
                <a:ea typeface="Lato"/>
                <a:cs typeface="Lato"/>
                <a:sym typeface="Lato"/>
              </a:rPr>
              <a:t>Warm brown eyes</a:t>
            </a:r>
            <a:endParaRPr b="0" i="0" sz="1200" u="none" cap="none" strike="noStrike">
              <a:solidFill>
                <a:srgbClr val="FF9900"/>
              </a:solidFill>
              <a:latin typeface="Lato"/>
              <a:ea typeface="Lato"/>
              <a:cs typeface="Lato"/>
              <a:sym typeface="Lato"/>
            </a:endParaRPr>
          </a:p>
          <a:p>
            <a:pPr indent="-304800" lvl="0" marL="457200" marR="0" rtl="0" algn="l">
              <a:lnSpc>
                <a:spcPct val="100000"/>
              </a:lnSpc>
              <a:spcBef>
                <a:spcPts val="0"/>
              </a:spcBef>
              <a:spcAft>
                <a:spcPts val="0"/>
              </a:spcAft>
              <a:buClr>
                <a:srgbClr val="FF9900"/>
              </a:buClr>
              <a:buSzPts val="1200"/>
              <a:buFont typeface="Lato"/>
              <a:buChar char="●"/>
            </a:pPr>
            <a:r>
              <a:rPr b="0" i="0" lang="en" sz="1200" u="none" cap="none" strike="noStrike">
                <a:solidFill>
                  <a:srgbClr val="FF9900"/>
                </a:solidFill>
                <a:latin typeface="Lato"/>
                <a:ea typeface="Lato"/>
                <a:cs typeface="Lato"/>
                <a:sym typeface="Lato"/>
              </a:rPr>
              <a:t>Red cape</a:t>
            </a:r>
            <a:endParaRPr b="0" i="0" sz="1200" u="none" cap="none" strike="noStrike">
              <a:solidFill>
                <a:srgbClr val="FF9900"/>
              </a:solidFill>
              <a:latin typeface="Lato"/>
              <a:ea typeface="Lato"/>
              <a:cs typeface="Lato"/>
              <a:sym typeface="Lato"/>
            </a:endParaRPr>
          </a:p>
          <a:p>
            <a:pPr indent="-304800" lvl="0" marL="457200" marR="0" rtl="0" algn="l">
              <a:lnSpc>
                <a:spcPct val="100000"/>
              </a:lnSpc>
              <a:spcBef>
                <a:spcPts val="0"/>
              </a:spcBef>
              <a:spcAft>
                <a:spcPts val="0"/>
              </a:spcAft>
              <a:buClr>
                <a:srgbClr val="FF9900"/>
              </a:buClr>
              <a:buSzPts val="1200"/>
              <a:buFont typeface="Lato"/>
              <a:buChar char="●"/>
            </a:pPr>
            <a:r>
              <a:rPr b="0" i="0" lang="en" sz="1200" u="none" cap="none" strike="noStrike">
                <a:solidFill>
                  <a:srgbClr val="FF9900"/>
                </a:solidFill>
                <a:latin typeface="Lato"/>
                <a:ea typeface="Lato"/>
                <a:cs typeface="Lato"/>
                <a:sym typeface="Lato"/>
              </a:rPr>
              <a:t>Blonde curls</a:t>
            </a:r>
            <a:endParaRPr b="0" i="0" sz="1200" u="none" cap="none" strike="noStrike">
              <a:solidFill>
                <a:srgbClr val="FF9900"/>
              </a:solidFill>
              <a:latin typeface="Lato"/>
              <a:ea typeface="Lato"/>
              <a:cs typeface="Lato"/>
              <a:sym typeface="Lato"/>
            </a:endParaRPr>
          </a:p>
        </p:txBody>
      </p:sp>
      <p:sp>
        <p:nvSpPr>
          <p:cNvPr id="83" name="Google Shape;83;p16"/>
          <p:cNvSpPr/>
          <p:nvPr/>
        </p:nvSpPr>
        <p:spPr>
          <a:xfrm>
            <a:off x="5675675" y="936425"/>
            <a:ext cx="591300" cy="23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6"/>
          <p:cNvSpPr txBox="1"/>
          <p:nvPr/>
        </p:nvSpPr>
        <p:spPr>
          <a:xfrm>
            <a:off x="6739850" y="305800"/>
            <a:ext cx="20988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8761D"/>
                </a:solidFill>
                <a:latin typeface="Lato"/>
                <a:ea typeface="Lato"/>
                <a:cs typeface="Lato"/>
                <a:sym typeface="Lato"/>
              </a:rPr>
              <a:t>3. Characteristics</a:t>
            </a:r>
            <a:endParaRPr b="0" i="0" sz="1200" u="none" cap="none" strike="noStrike">
              <a:solidFill>
                <a:srgbClr val="38761D"/>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8761D"/>
              </a:solidFill>
              <a:latin typeface="Lato"/>
              <a:ea typeface="Lato"/>
              <a:cs typeface="Lato"/>
              <a:sym typeface="Lato"/>
            </a:endParaRPr>
          </a:p>
          <a:p>
            <a:pPr indent="-304800" lvl="0" marL="457200" marR="0" rtl="0" algn="l">
              <a:lnSpc>
                <a:spcPct val="100000"/>
              </a:lnSpc>
              <a:spcBef>
                <a:spcPts val="0"/>
              </a:spcBef>
              <a:spcAft>
                <a:spcPts val="0"/>
              </a:spcAft>
              <a:buClr>
                <a:srgbClr val="38761D"/>
              </a:buClr>
              <a:buSzPts val="1200"/>
              <a:buFont typeface="Lato"/>
              <a:buChar char="●"/>
            </a:pPr>
            <a:r>
              <a:rPr b="0" i="0" lang="en" sz="1200" u="none" cap="none" strike="noStrike">
                <a:solidFill>
                  <a:srgbClr val="38761D"/>
                </a:solidFill>
                <a:latin typeface="Lato"/>
                <a:ea typeface="Lato"/>
                <a:cs typeface="Lato"/>
                <a:sym typeface="Lato"/>
              </a:rPr>
              <a:t>Kind and thoughtful</a:t>
            </a:r>
            <a:endParaRPr b="0" i="0" sz="1200" u="none" cap="none" strike="noStrike">
              <a:solidFill>
                <a:srgbClr val="38761D"/>
              </a:solidFill>
              <a:latin typeface="Lato"/>
              <a:ea typeface="Lato"/>
              <a:cs typeface="Lato"/>
              <a:sym typeface="Lato"/>
            </a:endParaRPr>
          </a:p>
          <a:p>
            <a:pPr indent="-304800" lvl="0" marL="457200" marR="0" rtl="0" algn="l">
              <a:lnSpc>
                <a:spcPct val="100000"/>
              </a:lnSpc>
              <a:spcBef>
                <a:spcPts val="0"/>
              </a:spcBef>
              <a:spcAft>
                <a:spcPts val="0"/>
              </a:spcAft>
              <a:buClr>
                <a:srgbClr val="38761D"/>
              </a:buClr>
              <a:buSzPts val="1200"/>
              <a:buFont typeface="Lato"/>
              <a:buChar char="●"/>
            </a:pPr>
            <a:r>
              <a:rPr b="0" i="0" lang="en" sz="1200" u="none" cap="none" strike="noStrike">
                <a:solidFill>
                  <a:srgbClr val="38761D"/>
                </a:solidFill>
                <a:latin typeface="Lato"/>
                <a:ea typeface="Lato"/>
                <a:cs typeface="Lato"/>
                <a:sym typeface="Lato"/>
              </a:rPr>
              <a:t>Trustworthy and responsible</a:t>
            </a:r>
            <a:endParaRPr b="0" i="0" sz="1200" u="none" cap="none" strike="noStrike">
              <a:solidFill>
                <a:srgbClr val="38761D"/>
              </a:solidFill>
              <a:latin typeface="Lato"/>
              <a:ea typeface="Lato"/>
              <a:cs typeface="Lato"/>
              <a:sym typeface="Lato"/>
            </a:endParaRPr>
          </a:p>
          <a:p>
            <a:pPr indent="-304800" lvl="0" marL="457200" marR="0" rtl="0" algn="l">
              <a:lnSpc>
                <a:spcPct val="100000"/>
              </a:lnSpc>
              <a:spcBef>
                <a:spcPts val="0"/>
              </a:spcBef>
              <a:spcAft>
                <a:spcPts val="0"/>
              </a:spcAft>
              <a:buClr>
                <a:srgbClr val="38761D"/>
              </a:buClr>
              <a:buSzPts val="1200"/>
              <a:buFont typeface="Lato"/>
              <a:buChar char="●"/>
            </a:pPr>
            <a:r>
              <a:rPr b="0" i="0" lang="en" sz="1200" u="none" cap="none" strike="noStrike">
                <a:solidFill>
                  <a:srgbClr val="38761D"/>
                </a:solidFill>
                <a:latin typeface="Lato"/>
                <a:ea typeface="Lato"/>
                <a:cs typeface="Lato"/>
                <a:sym typeface="Lato"/>
              </a:rPr>
              <a:t>Helps mum and grandma</a:t>
            </a:r>
            <a:endParaRPr b="0" i="0" sz="1200" u="none" cap="none" strike="noStrike">
              <a:solidFill>
                <a:srgbClr val="38761D"/>
              </a:solidFill>
              <a:latin typeface="Lato"/>
              <a:ea typeface="Lato"/>
              <a:cs typeface="Lato"/>
              <a:sym typeface="Lato"/>
            </a:endParaRPr>
          </a:p>
        </p:txBody>
      </p:sp>
      <p:sp>
        <p:nvSpPr>
          <p:cNvPr id="85" name="Google Shape;85;p16"/>
          <p:cNvSpPr/>
          <p:nvPr/>
        </p:nvSpPr>
        <p:spPr>
          <a:xfrm>
            <a:off x="6966475" y="1892200"/>
            <a:ext cx="207000" cy="460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6"/>
          <p:cNvSpPr txBox="1"/>
          <p:nvPr/>
        </p:nvSpPr>
        <p:spPr>
          <a:xfrm>
            <a:off x="6128925" y="2572100"/>
            <a:ext cx="23451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Lato"/>
                <a:ea typeface="Lato"/>
                <a:cs typeface="Lato"/>
                <a:sym typeface="Lato"/>
              </a:rPr>
              <a:t>4. Actions</a:t>
            </a:r>
            <a:endParaRPr b="0" i="0" sz="1200" u="none" cap="none" strike="noStrike">
              <a:solidFill>
                <a:srgbClr val="00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FF"/>
              </a:solidFill>
              <a:latin typeface="Lato"/>
              <a:ea typeface="Lato"/>
              <a:cs typeface="Lato"/>
              <a:sym typeface="Lato"/>
            </a:endParaRPr>
          </a:p>
          <a:p>
            <a:pPr indent="-304800" lvl="0" marL="457200" marR="0" rtl="0" algn="l">
              <a:lnSpc>
                <a:spcPct val="100000"/>
              </a:lnSpc>
              <a:spcBef>
                <a:spcPts val="0"/>
              </a:spcBef>
              <a:spcAft>
                <a:spcPts val="0"/>
              </a:spcAft>
              <a:buClr>
                <a:srgbClr val="0000FF"/>
              </a:buClr>
              <a:buSzPts val="1200"/>
              <a:buFont typeface="Lato"/>
              <a:buChar char="●"/>
            </a:pPr>
            <a:r>
              <a:rPr b="0" i="0" lang="en" sz="1200" u="none" cap="none" strike="noStrike">
                <a:solidFill>
                  <a:srgbClr val="0000FF"/>
                </a:solidFill>
                <a:latin typeface="Lato"/>
                <a:ea typeface="Lato"/>
                <a:cs typeface="Lato"/>
                <a:sym typeface="Lato"/>
              </a:rPr>
              <a:t>Adventurous - likes talking to people</a:t>
            </a:r>
            <a:endParaRPr b="0" i="0" sz="1200" u="none" cap="none" strike="noStrike">
              <a:solidFill>
                <a:srgbClr val="0000FF"/>
              </a:solidFill>
              <a:latin typeface="Lato"/>
              <a:ea typeface="Lato"/>
              <a:cs typeface="Lato"/>
              <a:sym typeface="Lato"/>
            </a:endParaRPr>
          </a:p>
          <a:p>
            <a:pPr indent="-304800" lvl="0" marL="457200" marR="0" rtl="0" algn="l">
              <a:lnSpc>
                <a:spcPct val="100000"/>
              </a:lnSpc>
              <a:spcBef>
                <a:spcPts val="0"/>
              </a:spcBef>
              <a:spcAft>
                <a:spcPts val="0"/>
              </a:spcAft>
              <a:buClr>
                <a:srgbClr val="0000FF"/>
              </a:buClr>
              <a:buSzPts val="1200"/>
              <a:buFont typeface="Lato"/>
              <a:buChar char="●"/>
            </a:pPr>
            <a:r>
              <a:rPr b="0" i="0" lang="en" sz="1200" u="none" cap="none" strike="noStrike">
                <a:solidFill>
                  <a:srgbClr val="0000FF"/>
                </a:solidFill>
                <a:latin typeface="Lato"/>
                <a:ea typeface="Lato"/>
                <a:cs typeface="Lato"/>
                <a:sym typeface="Lato"/>
              </a:rPr>
              <a:t>Skips and runs in forest</a:t>
            </a:r>
            <a:endParaRPr b="0" i="0" sz="1200" u="none" cap="none" strike="noStrike">
              <a:solidFill>
                <a:srgbClr val="0000FF"/>
              </a:solidFill>
              <a:latin typeface="Lato"/>
              <a:ea typeface="Lato"/>
              <a:cs typeface="Lato"/>
              <a:sym typeface="Lato"/>
            </a:endParaRPr>
          </a:p>
          <a:p>
            <a:pPr indent="-304800" lvl="0" marL="457200" marR="0" rtl="0" algn="l">
              <a:lnSpc>
                <a:spcPct val="100000"/>
              </a:lnSpc>
              <a:spcBef>
                <a:spcPts val="0"/>
              </a:spcBef>
              <a:spcAft>
                <a:spcPts val="0"/>
              </a:spcAft>
              <a:buClr>
                <a:srgbClr val="0000FF"/>
              </a:buClr>
              <a:buSzPts val="1200"/>
              <a:buFont typeface="Lato"/>
              <a:buChar char="●"/>
            </a:pPr>
            <a:r>
              <a:rPr b="0" i="0" lang="en" sz="1200" u="none" cap="none" strike="noStrike">
                <a:solidFill>
                  <a:srgbClr val="0000FF"/>
                </a:solidFill>
                <a:latin typeface="Lato"/>
                <a:ea typeface="Lato"/>
                <a:cs typeface="Lato"/>
                <a:sym typeface="Lato"/>
              </a:rPr>
              <a:t>Likes animals</a:t>
            </a:r>
            <a:endParaRPr b="0" i="0" sz="1200" u="none" cap="none" strike="noStrike">
              <a:solidFill>
                <a:srgbClr val="0000FF"/>
              </a:solidFill>
              <a:latin typeface="Lato"/>
              <a:ea typeface="Lato"/>
              <a:cs typeface="Lato"/>
              <a:sym typeface="Lato"/>
            </a:endParaRPr>
          </a:p>
        </p:txBody>
      </p:sp>
      <p:sp>
        <p:nvSpPr>
          <p:cNvPr id="87" name="Google Shape;87;p16"/>
          <p:cNvSpPr/>
          <p:nvPr/>
        </p:nvSpPr>
        <p:spPr>
          <a:xfrm>
            <a:off x="4798725" y="3173150"/>
            <a:ext cx="738900" cy="236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6"/>
          <p:cNvSpPr txBox="1"/>
          <p:nvPr/>
        </p:nvSpPr>
        <p:spPr>
          <a:xfrm>
            <a:off x="2059450" y="2670625"/>
            <a:ext cx="24240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00FF"/>
                </a:solidFill>
                <a:latin typeface="Lato"/>
                <a:ea typeface="Lato"/>
                <a:cs typeface="Lato"/>
                <a:sym typeface="Lato"/>
              </a:rPr>
              <a:t>5. Summary: You could include a feeling, thought or observation.</a:t>
            </a:r>
            <a:endParaRPr b="0" i="0" sz="1200" u="none" cap="none" strike="noStrike">
              <a:solidFill>
                <a:srgbClr val="99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00FF"/>
                </a:solidFill>
                <a:latin typeface="Lato"/>
                <a:ea typeface="Lato"/>
                <a:cs typeface="Lato"/>
                <a:sym typeface="Lato"/>
              </a:rPr>
              <a:t>Listens to mum but gets distracted.</a:t>
            </a:r>
            <a:endParaRPr b="0" i="0" sz="1200" u="none" cap="none" strike="noStrike">
              <a:solidFill>
                <a:srgbClr val="9900FF"/>
              </a:solidFill>
              <a:latin typeface="Lato"/>
              <a:ea typeface="Lato"/>
              <a:cs typeface="Lato"/>
              <a:sym typeface="Lato"/>
            </a:endParaRPr>
          </a:p>
        </p:txBody>
      </p:sp>
      <p:pic>
        <p:nvPicPr>
          <p:cNvPr id="89" name="Google Shape;89;p16"/>
          <p:cNvPicPr preferRelativeResize="0"/>
          <p:nvPr/>
        </p:nvPicPr>
        <p:blipFill rotWithShape="1">
          <a:blip r:embed="rId3">
            <a:alphaModFix/>
          </a:blip>
          <a:srcRect b="0" l="0" r="0" t="0"/>
          <a:stretch/>
        </p:blipFill>
        <p:spPr>
          <a:xfrm>
            <a:off x="3202550" y="1539675"/>
            <a:ext cx="2345100" cy="105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555600"/>
            <a:ext cx="2808000" cy="755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a:t>Task 1</a:t>
            </a:r>
            <a:endParaRPr/>
          </a:p>
        </p:txBody>
      </p:sp>
      <p:sp>
        <p:nvSpPr>
          <p:cNvPr id="95" name="Google Shape;95;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lang="en"/>
              <a:t>Create your own character descriptions like in the slide above with a minimum of </a:t>
            </a:r>
            <a:r>
              <a:rPr b="1" lang="en" u="sng"/>
              <a:t>THREE</a:t>
            </a:r>
            <a:r>
              <a:rPr lang="en"/>
              <a:t> characters in your creative story in your English books. Make sure you plan your work first using the template below.</a:t>
            </a:r>
            <a:endParaRPr/>
          </a:p>
        </p:txBody>
      </p:sp>
      <p:pic>
        <p:nvPicPr>
          <p:cNvPr id="96" name="Google Shape;96;p17"/>
          <p:cNvPicPr preferRelativeResize="0"/>
          <p:nvPr/>
        </p:nvPicPr>
        <p:blipFill rotWithShape="1">
          <a:blip r:embed="rId3">
            <a:alphaModFix/>
          </a:blip>
          <a:srcRect b="0" l="0" r="0" t="0"/>
          <a:stretch/>
        </p:blipFill>
        <p:spPr>
          <a:xfrm>
            <a:off x="4222725" y="1261600"/>
            <a:ext cx="4389275" cy="311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1300"/>
              <a:buNone/>
            </a:pPr>
            <a:r>
              <a:rPr b="1" lang="en"/>
              <a:t>Character Description Planning Template</a:t>
            </a:r>
            <a:endParaRPr b="1"/>
          </a:p>
        </p:txBody>
      </p:sp>
      <p:sp>
        <p:nvSpPr>
          <p:cNvPr id="102" name="Google Shape;102;p18"/>
          <p:cNvSpPr/>
          <p:nvPr/>
        </p:nvSpPr>
        <p:spPr>
          <a:xfrm>
            <a:off x="384375" y="315650"/>
            <a:ext cx="2138100" cy="1606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8"/>
          <p:cNvSpPr/>
          <p:nvPr/>
        </p:nvSpPr>
        <p:spPr>
          <a:xfrm>
            <a:off x="2818175" y="1113800"/>
            <a:ext cx="709500" cy="31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p:nvPr/>
        </p:nvSpPr>
        <p:spPr>
          <a:xfrm>
            <a:off x="3754300" y="355075"/>
            <a:ext cx="2138100" cy="1606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8"/>
          <p:cNvSpPr/>
          <p:nvPr/>
        </p:nvSpPr>
        <p:spPr>
          <a:xfrm>
            <a:off x="6084500" y="1113800"/>
            <a:ext cx="625800" cy="31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8"/>
          <p:cNvSpPr/>
          <p:nvPr/>
        </p:nvSpPr>
        <p:spPr>
          <a:xfrm>
            <a:off x="6902400" y="404350"/>
            <a:ext cx="1965900" cy="1557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8"/>
          <p:cNvSpPr/>
          <p:nvPr/>
        </p:nvSpPr>
        <p:spPr>
          <a:xfrm>
            <a:off x="6976325" y="2109000"/>
            <a:ext cx="285900" cy="50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8"/>
          <p:cNvSpPr/>
          <p:nvPr/>
        </p:nvSpPr>
        <p:spPr>
          <a:xfrm>
            <a:off x="5951575" y="2747975"/>
            <a:ext cx="2355000" cy="147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p:nvPr/>
        </p:nvSpPr>
        <p:spPr>
          <a:xfrm>
            <a:off x="4680475" y="3449050"/>
            <a:ext cx="758700" cy="246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8"/>
          <p:cNvSpPr/>
          <p:nvPr/>
        </p:nvSpPr>
        <p:spPr>
          <a:xfrm>
            <a:off x="2098875" y="2759325"/>
            <a:ext cx="2295900" cy="1479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txBox="1"/>
          <p:nvPr/>
        </p:nvSpPr>
        <p:spPr>
          <a:xfrm>
            <a:off x="532175" y="463450"/>
            <a:ext cx="17538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 sz="1400" u="none" cap="none" strike="noStrike">
                <a:solidFill>
                  <a:srgbClr val="000000"/>
                </a:solidFill>
                <a:latin typeface="Lato"/>
                <a:ea typeface="Lato"/>
                <a:cs typeface="Lato"/>
                <a:sym typeface="Lato"/>
              </a:rPr>
              <a:t>Introduction</a:t>
            </a:r>
            <a:endParaRPr b="0" i="0" sz="1400" u="none" cap="none" strike="noStrike">
              <a:solidFill>
                <a:srgbClr val="000000"/>
              </a:solidFill>
              <a:latin typeface="Lato"/>
              <a:ea typeface="Lato"/>
              <a:cs typeface="Lato"/>
              <a:sym typeface="Lato"/>
            </a:endParaRPr>
          </a:p>
        </p:txBody>
      </p:sp>
      <p:sp>
        <p:nvSpPr>
          <p:cNvPr id="112" name="Google Shape;112;p18"/>
          <p:cNvSpPr txBox="1"/>
          <p:nvPr/>
        </p:nvSpPr>
        <p:spPr>
          <a:xfrm>
            <a:off x="3980875" y="502875"/>
            <a:ext cx="158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2. Looks</a:t>
            </a:r>
            <a:endParaRPr b="0" i="0" sz="1400" u="none" cap="none" strike="noStrike">
              <a:solidFill>
                <a:srgbClr val="000000"/>
              </a:solidFill>
              <a:latin typeface="Lato"/>
              <a:ea typeface="Lato"/>
              <a:cs typeface="Lato"/>
              <a:sym typeface="Lato"/>
            </a:endParaRPr>
          </a:p>
        </p:txBody>
      </p:sp>
      <p:sp>
        <p:nvSpPr>
          <p:cNvPr id="113" name="Google Shape;113;p18"/>
          <p:cNvSpPr txBox="1"/>
          <p:nvPr/>
        </p:nvSpPr>
        <p:spPr>
          <a:xfrm>
            <a:off x="7015750" y="532425"/>
            <a:ext cx="1744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3. Characteristics</a:t>
            </a:r>
            <a:endParaRPr b="0" i="0" sz="1400" u="none" cap="none" strike="noStrike">
              <a:solidFill>
                <a:srgbClr val="000000"/>
              </a:solidFill>
              <a:latin typeface="Lato"/>
              <a:ea typeface="Lato"/>
              <a:cs typeface="Lato"/>
              <a:sym typeface="Lato"/>
            </a:endParaRPr>
          </a:p>
        </p:txBody>
      </p:sp>
      <p:sp>
        <p:nvSpPr>
          <p:cNvPr id="114" name="Google Shape;114;p18"/>
          <p:cNvSpPr txBox="1"/>
          <p:nvPr/>
        </p:nvSpPr>
        <p:spPr>
          <a:xfrm>
            <a:off x="6247175" y="2867725"/>
            <a:ext cx="167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4. Actions</a:t>
            </a:r>
            <a:endParaRPr b="0" i="0" sz="1400" u="none" cap="none" strike="noStrike">
              <a:solidFill>
                <a:srgbClr val="000000"/>
              </a:solidFill>
              <a:latin typeface="Lato"/>
              <a:ea typeface="Lato"/>
              <a:cs typeface="Lato"/>
              <a:sym typeface="Lato"/>
            </a:endParaRPr>
          </a:p>
        </p:txBody>
      </p:sp>
      <p:sp>
        <p:nvSpPr>
          <p:cNvPr id="115" name="Google Shape;115;p18"/>
          <p:cNvSpPr txBox="1"/>
          <p:nvPr/>
        </p:nvSpPr>
        <p:spPr>
          <a:xfrm>
            <a:off x="2325500" y="2936675"/>
            <a:ext cx="175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5. Summary</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1" name="Google Shape;121;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descriptively about the settings in your creative story.</a:t>
            </a:r>
            <a:endParaRPr/>
          </a:p>
        </p:txBody>
      </p:sp>
      <p:pic>
        <p:nvPicPr>
          <p:cNvPr id="122" name="Google Shape;122;p19"/>
          <p:cNvPicPr preferRelativeResize="0"/>
          <p:nvPr/>
        </p:nvPicPr>
        <p:blipFill>
          <a:blip r:embed="rId3">
            <a:alphaModFix/>
          </a:blip>
          <a:stretch>
            <a:fillRect/>
          </a:stretch>
        </p:blipFill>
        <p:spPr>
          <a:xfrm>
            <a:off x="3448700" y="502525"/>
            <a:ext cx="4818899" cy="4227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8" name="Google Shape;128;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Think about how the plot of your creative story starts off, ends and what happens in the middle. Think about what the characters will do in the story, why they make those choices and if they will change as a result of what they have been through. Also, think about the setting of your story and the effect it has in your story. Then create a table like the one on the slide below and write the content of all that in the beginning, middle and end segments.</a:t>
            </a:r>
            <a:endParaRPr/>
          </a:p>
        </p:txBody>
      </p:sp>
      <p:pic>
        <p:nvPicPr>
          <p:cNvPr id="129" name="Google Shape;129;p20"/>
          <p:cNvPicPr preferRelativeResize="0"/>
          <p:nvPr/>
        </p:nvPicPr>
        <p:blipFill>
          <a:blip r:embed="rId3">
            <a:alphaModFix/>
          </a:blip>
          <a:stretch>
            <a:fillRect/>
          </a:stretch>
        </p:blipFill>
        <p:spPr>
          <a:xfrm>
            <a:off x="3172800" y="152400"/>
            <a:ext cx="5818801" cy="4843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3">
            <a:alphaModFix/>
          </a:blip>
          <a:stretch>
            <a:fillRect/>
          </a:stretch>
        </p:blipFill>
        <p:spPr>
          <a:xfrm>
            <a:off x="152400" y="152400"/>
            <a:ext cx="883395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