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matic SC"/>
      <p:regular r:id="rId21"/>
      <p:bold r:id="rId22"/>
    </p:embeddedFont>
    <p:embeddedFont>
      <p:font typeface="Source Code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822373e2d_0_0: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b822373e2d_0_0: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822373e2d_0_48: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b822373e2d_0_48: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822373e2d_0_54: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b822373e2d_0_54: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822373e2d_0_58: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b822373e2d_0_58: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822373e2d_0_64: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b822373e2d_0_64: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822373e2d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822373e2d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822373e2d_0_69: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b822373e2d_0_69: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822373e2d_0_8: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b822373e2d_0_8: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822373e2d_0_13: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2b822373e2d_0_13: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822373e2d_0_17: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b822373e2d_0_17: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822373e2d_0_23: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b822373e2d_0_23: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822373e2d_0_27: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b822373e2d_0_27: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822373e2d_0_33: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b822373e2d_0_33: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822373e2d_0_39: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b822373e2d_0_39: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822373e2d_0_43: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b822373e2d_0_43:notes"/>
          <p:cNvSpPr/>
          <p:nvPr>
            <p:ph idx="2" type="sldImg"/>
          </p:nvPr>
        </p:nvSpPr>
        <p:spPr>
          <a:xfrm>
            <a:off x="1143225" y="685778"/>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52" name="Shape 52"/>
        <p:cNvGrpSpPr/>
        <p:nvPr/>
      </p:nvGrpSpPr>
      <p:grpSpPr>
        <a:xfrm>
          <a:off x="0" y="0"/>
          <a:ext cx="0" cy="0"/>
          <a:chOff x="0" y="0"/>
          <a:chExt cx="0" cy="0"/>
        </a:xfrm>
      </p:grpSpPr>
      <p:sp>
        <p:nvSpPr>
          <p:cNvPr id="53" name="Google Shape;53;p13"/>
          <p:cNvSpPr txBox="1"/>
          <p:nvPr>
            <p:ph type="ctrTitle"/>
          </p:nvPr>
        </p:nvSpPr>
        <p:spPr>
          <a:xfrm>
            <a:off x="384725" y="344539"/>
            <a:ext cx="2233200" cy="665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200"/>
              <a:buNone/>
              <a:defRPr b="1" i="0" sz="4200">
                <a:solidFill>
                  <a:srgbClr val="212121"/>
                </a:solidFill>
                <a:latin typeface="Trebuchet MS"/>
                <a:ea typeface="Trebuchet MS"/>
                <a:cs typeface="Trebuchet MS"/>
                <a:sym typeface="Trebuchet MS"/>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54" name="Google Shape;54;p13"/>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800"/>
              <a:buNone/>
              <a:defRPr b="0" i="0" sz="1800" u="sng">
                <a:solidFill>
                  <a:srgbClr val="DB4437"/>
                </a:solidFill>
                <a:latin typeface="Courier New"/>
                <a:ea typeface="Courier New"/>
                <a:cs typeface="Courier New"/>
                <a:sym typeface="Courier New"/>
              </a:defRPr>
            </a:lvl1pPr>
            <a:lvl2pPr lvl="1" rtl="0" algn="l">
              <a:spcBef>
                <a:spcPts val="1200"/>
              </a:spcBef>
              <a:spcAft>
                <a:spcPts val="0"/>
              </a:spcAft>
              <a:buSzPts val="1400"/>
              <a:buNone/>
              <a:defRPr/>
            </a:lvl2pPr>
            <a:lvl3pPr lvl="2" rtl="0" algn="l">
              <a:spcBef>
                <a:spcPts val="1200"/>
              </a:spcBef>
              <a:spcAft>
                <a:spcPts val="0"/>
              </a:spcAft>
              <a:buSzPts val="1400"/>
              <a:buNone/>
              <a:defRPr/>
            </a:lvl3pPr>
            <a:lvl4pPr lvl="3" rtl="0" algn="l">
              <a:spcBef>
                <a:spcPts val="1200"/>
              </a:spcBef>
              <a:spcAft>
                <a:spcPts val="0"/>
              </a:spcAft>
              <a:buSzPts val="1400"/>
              <a:buNone/>
              <a:defRPr/>
            </a:lvl4pPr>
            <a:lvl5pPr lvl="4" rtl="0" algn="l">
              <a:spcBef>
                <a:spcPts val="1200"/>
              </a:spcBef>
              <a:spcAft>
                <a:spcPts val="0"/>
              </a:spcAft>
              <a:buSzPts val="1400"/>
              <a:buNone/>
              <a:defRPr/>
            </a:lvl5pPr>
            <a:lvl6pPr lvl="5" rtl="0" algn="l">
              <a:spcBef>
                <a:spcPts val="1200"/>
              </a:spcBef>
              <a:spcAft>
                <a:spcPts val="0"/>
              </a:spcAft>
              <a:buSzPts val="1400"/>
              <a:buNone/>
              <a:defRPr/>
            </a:lvl6pPr>
            <a:lvl7pPr lvl="6" rtl="0" algn="l">
              <a:spcBef>
                <a:spcPts val="1200"/>
              </a:spcBef>
              <a:spcAft>
                <a:spcPts val="0"/>
              </a:spcAft>
              <a:buSzPts val="1400"/>
              <a:buNone/>
              <a:defRPr/>
            </a:lvl7pPr>
            <a:lvl8pPr lvl="7" rtl="0" algn="l">
              <a:spcBef>
                <a:spcPts val="1200"/>
              </a:spcBef>
              <a:spcAft>
                <a:spcPts val="0"/>
              </a:spcAft>
              <a:buSzPts val="1400"/>
              <a:buNone/>
              <a:defRPr/>
            </a:lvl8pPr>
            <a:lvl9pPr lvl="8" rtl="0" algn="l">
              <a:spcBef>
                <a:spcPts val="1200"/>
              </a:spcBef>
              <a:spcAft>
                <a:spcPts val="1200"/>
              </a:spcAft>
              <a:buSzPts val="1400"/>
              <a:buNone/>
              <a:defRPr/>
            </a:lvl9pPr>
          </a:lstStyle>
          <a:p/>
        </p:txBody>
      </p:sp>
      <p:sp>
        <p:nvSpPr>
          <p:cNvPr id="55" name="Google Shape;55;p1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3"/>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3"/>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8" name="Shape 58"/>
        <p:cNvGrpSpPr/>
        <p:nvPr/>
      </p:nvGrpSpPr>
      <p:grpSpPr>
        <a:xfrm>
          <a:off x="0" y="0"/>
          <a:ext cx="0" cy="0"/>
          <a:chOff x="0" y="0"/>
          <a:chExt cx="0" cy="0"/>
        </a:xfrm>
      </p:grpSpPr>
      <p:sp>
        <p:nvSpPr>
          <p:cNvPr id="59" name="Google Shape;59;p1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p14"/>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accen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 name="Shape 62"/>
        <p:cNvGrpSpPr/>
        <p:nvPr/>
      </p:nvGrpSpPr>
      <p:grpSpPr>
        <a:xfrm>
          <a:off x="0" y="0"/>
          <a:ext cx="0" cy="0"/>
          <a:chOff x="0" y="0"/>
          <a:chExt cx="0" cy="0"/>
        </a:xfrm>
      </p:grpSpPr>
      <p:sp>
        <p:nvSpPr>
          <p:cNvPr id="63" name="Google Shape;63;p15"/>
          <p:cNvSpPr txBox="1"/>
          <p:nvPr>
            <p:ph type="title"/>
          </p:nvPr>
        </p:nvSpPr>
        <p:spPr>
          <a:xfrm>
            <a:off x="187775" y="142688"/>
            <a:ext cx="4229100" cy="8673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200"/>
              <a:buNone/>
              <a:defRPr b="1" i="0" sz="4200">
                <a:solidFill>
                  <a:srgbClr val="212121"/>
                </a:solidFill>
                <a:latin typeface="Trebuchet MS"/>
                <a:ea typeface="Trebuchet MS"/>
                <a:cs typeface="Trebuchet MS"/>
                <a:sym typeface="Trebuchet MS"/>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5"/>
          <p:cNvSpPr txBox="1"/>
          <p:nvPr>
            <p:ph idx="1" type="body"/>
          </p:nvPr>
        </p:nvSpPr>
        <p:spPr>
          <a:xfrm>
            <a:off x="384725" y="1252550"/>
            <a:ext cx="8255100" cy="25401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800"/>
              <a:buNone/>
              <a:defRPr b="0" i="0" sz="1800" u="sng">
                <a:solidFill>
                  <a:srgbClr val="DB4437"/>
                </a:solidFill>
                <a:latin typeface="Courier New"/>
                <a:ea typeface="Courier New"/>
                <a:cs typeface="Courier New"/>
                <a:sym typeface="Courier New"/>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65" name="Google Shape;65;p1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p1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15"/>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0" Type="http://schemas.openxmlformats.org/officeDocument/2006/relationships/hyperlink" Target="http://rockinresources.com/2014/11/writing-mini-lesson-6-relevant-details.html" TargetMode="External"/><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rockinresources.com/2014/11/writing-mini-lesson-7-closing-sentences.html" TargetMode="External"/><Relationship Id="rId4" Type="http://schemas.openxmlformats.org/officeDocument/2006/relationships/hyperlink" Target="http://rockinresources.com/2014/11/writing-mini-lesson-7-closing-sentences.html" TargetMode="External"/><Relationship Id="rId9" Type="http://schemas.openxmlformats.org/officeDocument/2006/relationships/hyperlink" Target="http://rockinresources.com/2014/11/writing-mini-lesson-6-relevant-details.html" TargetMode="External"/><Relationship Id="rId5" Type="http://schemas.openxmlformats.org/officeDocument/2006/relationships/hyperlink" Target="http://rockinresources.com/2014/11/writing-mini-lesson-7-closing-sentences.html" TargetMode="External"/><Relationship Id="rId6" Type="http://schemas.openxmlformats.org/officeDocument/2006/relationships/hyperlink" Target="http://rockinresources.com/2018/01/series-step-step-writing-mini-lessons.html" TargetMode="External"/><Relationship Id="rId7" Type="http://schemas.openxmlformats.org/officeDocument/2006/relationships/hyperlink" Target="http://rockinresources.com/2018/01/series-step-step-writing-mini-lessons.html" TargetMode="External"/><Relationship Id="rId8" Type="http://schemas.openxmlformats.org/officeDocument/2006/relationships/hyperlink" Target="http://rockinresources.com/2018/01/series-step-step-writing-mini-less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grpSp>
        <p:nvGrpSpPr>
          <p:cNvPr id="72" name="Google Shape;72;p16"/>
          <p:cNvGrpSpPr/>
          <p:nvPr/>
        </p:nvGrpSpPr>
        <p:grpSpPr>
          <a:xfrm>
            <a:off x="0" y="0"/>
            <a:ext cx="9144000" cy="5143500"/>
            <a:chOff x="0" y="0"/>
            <a:chExt cx="9144000" cy="5143500"/>
          </a:xfrm>
        </p:grpSpPr>
        <p:sp>
          <p:nvSpPr>
            <p:cNvPr id="73" name="Google Shape;73;p16"/>
            <p:cNvSpPr/>
            <p:nvPr/>
          </p:nvSpPr>
          <p:spPr>
            <a:xfrm>
              <a:off x="0" y="3429000"/>
              <a:ext cx="9144000" cy="1714500"/>
            </a:xfrm>
            <a:custGeom>
              <a:rect b="b" l="l" r="r" t="t"/>
              <a:pathLst>
                <a:path extrusionOk="0" h="1714500" w="9144000">
                  <a:moveTo>
                    <a:pt x="0" y="1714499"/>
                  </a:moveTo>
                  <a:lnTo>
                    <a:pt x="9143999" y="1714499"/>
                  </a:lnTo>
                  <a:lnTo>
                    <a:pt x="9143999" y="0"/>
                  </a:lnTo>
                  <a:lnTo>
                    <a:pt x="0" y="0"/>
                  </a:lnTo>
                  <a:lnTo>
                    <a:pt x="0" y="1714499"/>
                  </a:lnTo>
                  <a:close/>
                </a:path>
              </a:pathLst>
            </a:custGeom>
            <a:solidFill>
              <a:srgbClr val="00FCC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4" name="Google Shape;74;p16"/>
            <p:cNvSpPr/>
            <p:nvPr/>
          </p:nvSpPr>
          <p:spPr>
            <a:xfrm>
              <a:off x="0" y="0"/>
              <a:ext cx="9144000" cy="3429000"/>
            </a:xfrm>
            <a:custGeom>
              <a:rect b="b" l="l" r="r" t="t"/>
              <a:pathLst>
                <a:path extrusionOk="0" h="3429000" w="9144000">
                  <a:moveTo>
                    <a:pt x="9143999" y="3428999"/>
                  </a:moveTo>
                  <a:lnTo>
                    <a:pt x="0" y="3428999"/>
                  </a:lnTo>
                  <a:lnTo>
                    <a:pt x="0" y="0"/>
                  </a:lnTo>
                  <a:lnTo>
                    <a:pt x="9143999" y="0"/>
                  </a:lnTo>
                  <a:lnTo>
                    <a:pt x="9143999" y="3428999"/>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5" name="Google Shape;75;p16"/>
          <p:cNvSpPr txBox="1"/>
          <p:nvPr/>
        </p:nvSpPr>
        <p:spPr>
          <a:xfrm>
            <a:off x="1911938" y="690801"/>
            <a:ext cx="5318100" cy="2475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 sz="8000">
                <a:solidFill>
                  <a:srgbClr val="212121"/>
                </a:solidFill>
                <a:latin typeface="Trebuchet MS"/>
                <a:ea typeface="Trebuchet MS"/>
                <a:cs typeface="Trebuchet MS"/>
                <a:sym typeface="Trebuchet MS"/>
              </a:rPr>
              <a:t>P</a:t>
            </a:r>
            <a:r>
              <a:rPr b="1" lang="en" sz="8000" cap="small">
                <a:solidFill>
                  <a:srgbClr val="212121"/>
                </a:solidFill>
                <a:latin typeface="Trebuchet MS"/>
                <a:ea typeface="Trebuchet MS"/>
                <a:cs typeface="Trebuchet MS"/>
                <a:sym typeface="Trebuchet MS"/>
              </a:rPr>
              <a:t>aragraph</a:t>
            </a:r>
            <a:r>
              <a:rPr b="1" lang="en" sz="8000">
                <a:solidFill>
                  <a:srgbClr val="212121"/>
                </a:solidFill>
                <a:latin typeface="Trebuchet MS"/>
                <a:ea typeface="Trebuchet MS"/>
                <a:cs typeface="Trebuchet MS"/>
                <a:sym typeface="Trebuchet MS"/>
              </a:rPr>
              <a:t> W</a:t>
            </a:r>
            <a:r>
              <a:rPr b="1" lang="en" sz="8000" cap="small">
                <a:solidFill>
                  <a:srgbClr val="212121"/>
                </a:solidFill>
                <a:latin typeface="Trebuchet MS"/>
                <a:ea typeface="Trebuchet MS"/>
                <a:cs typeface="Trebuchet MS"/>
                <a:sym typeface="Trebuchet MS"/>
              </a:rPr>
              <a:t>riting</a:t>
            </a:r>
            <a:endParaRPr sz="8000">
              <a:latin typeface="Trebuchet MS"/>
              <a:ea typeface="Trebuchet MS"/>
              <a:cs typeface="Trebuchet MS"/>
              <a:sym typeface="Trebuchet MS"/>
            </a:endParaRPr>
          </a:p>
        </p:txBody>
      </p:sp>
      <p:sp>
        <p:nvSpPr>
          <p:cNvPr id="76" name="Google Shape;76;p16"/>
          <p:cNvSpPr txBox="1"/>
          <p:nvPr/>
        </p:nvSpPr>
        <p:spPr>
          <a:xfrm>
            <a:off x="3633728" y="4058207"/>
            <a:ext cx="1874400" cy="336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2100">
                <a:solidFill>
                  <a:srgbClr val="212121"/>
                </a:solidFill>
                <a:latin typeface="Lucida Sans"/>
                <a:ea typeface="Lucida Sans"/>
                <a:cs typeface="Lucida Sans"/>
                <a:sym typeface="Lucida Sans"/>
              </a:rPr>
              <a:t>Mr. Mitchell</a:t>
            </a:r>
            <a:endParaRPr sz="2100">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187775" y="142688"/>
            <a:ext cx="4229100" cy="863100"/>
          </a:xfrm>
          <a:prstGeom prst="rect">
            <a:avLst/>
          </a:prstGeom>
          <a:noFill/>
          <a:ln>
            <a:noFill/>
          </a:ln>
        </p:spPr>
        <p:txBody>
          <a:bodyPr anchorCtr="0" anchor="t" bIns="0" lIns="0" spcFirstLastPara="1" rIns="0" wrap="square" tIns="214550">
            <a:spAutoFit/>
          </a:bodyPr>
          <a:lstStyle/>
          <a:p>
            <a:pPr indent="0" lvl="0" marL="209550" rtl="0" algn="l">
              <a:lnSpc>
                <a:spcPct val="100000"/>
              </a:lnSpc>
              <a:spcBef>
                <a:spcPts val="0"/>
              </a:spcBef>
              <a:spcAft>
                <a:spcPts val="0"/>
              </a:spcAft>
              <a:buNone/>
            </a:pPr>
            <a:r>
              <a:rPr lang="en" u="sng">
                <a:solidFill>
                  <a:srgbClr val="990000"/>
                </a:solidFill>
              </a:rPr>
              <a:t>T</a:t>
            </a:r>
            <a:r>
              <a:rPr lang="en" u="sng" cap="small">
                <a:solidFill>
                  <a:srgbClr val="990000"/>
                </a:solidFill>
              </a:rPr>
              <a:t>he </a:t>
            </a:r>
            <a:r>
              <a:rPr lang="en" u="sng">
                <a:solidFill>
                  <a:srgbClr val="990000"/>
                </a:solidFill>
              </a:rPr>
              <a:t>C</a:t>
            </a:r>
            <a:r>
              <a:rPr lang="en" u="sng" cap="small">
                <a:solidFill>
                  <a:srgbClr val="990000"/>
                </a:solidFill>
              </a:rPr>
              <a:t>onclusion</a:t>
            </a:r>
            <a:endParaRPr/>
          </a:p>
        </p:txBody>
      </p:sp>
      <p:sp>
        <p:nvSpPr>
          <p:cNvPr id="130" name="Google Shape;130;p25"/>
          <p:cNvSpPr txBox="1"/>
          <p:nvPr/>
        </p:nvSpPr>
        <p:spPr>
          <a:xfrm>
            <a:off x="384725" y="1289500"/>
            <a:ext cx="7694400" cy="3277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2400">
                <a:latin typeface="Georgia"/>
                <a:ea typeface="Georgia"/>
                <a:cs typeface="Georgia"/>
                <a:sym typeface="Georgia"/>
              </a:rPr>
              <a:t>How do you end off your paragraph?</a:t>
            </a:r>
            <a:endParaRPr sz="2400">
              <a:latin typeface="Georgia"/>
              <a:ea typeface="Georgia"/>
              <a:cs typeface="Georgia"/>
              <a:sym typeface="Georgia"/>
            </a:endParaRPr>
          </a:p>
          <a:p>
            <a:pPr indent="-412115" lvl="0" marL="469265" rtl="0" algn="l">
              <a:lnSpc>
                <a:spcPct val="100000"/>
              </a:lnSpc>
              <a:spcBef>
                <a:spcPts val="1995"/>
              </a:spcBef>
              <a:spcAft>
                <a:spcPts val="0"/>
              </a:spcAft>
              <a:buSzPts val="2400"/>
              <a:buFont typeface="Helvetica Neue"/>
              <a:buChar char="●"/>
            </a:pPr>
            <a:r>
              <a:rPr lang="en" sz="2400">
                <a:latin typeface="Georgia"/>
                <a:ea typeface="Georgia"/>
                <a:cs typeface="Georgia"/>
                <a:sym typeface="Georgia"/>
              </a:rPr>
              <a:t>Summarize the main ideas/ topic of your paragraph. Try to not repeat yourself exactly: this is considered lazy, and an even more damning crime, boring.</a:t>
            </a:r>
            <a:br>
              <a:rPr lang="en" sz="2400">
                <a:latin typeface="Georgia"/>
                <a:ea typeface="Georgia"/>
                <a:cs typeface="Georgia"/>
                <a:sym typeface="Georgia"/>
              </a:rPr>
            </a:br>
            <a:endParaRPr sz="2400">
              <a:latin typeface="Georgia"/>
              <a:ea typeface="Georgia"/>
              <a:cs typeface="Georgia"/>
              <a:sym typeface="Georgia"/>
            </a:endParaRPr>
          </a:p>
          <a:p>
            <a:pPr indent="-412115" lvl="0" marL="469265" rtl="0" algn="l">
              <a:lnSpc>
                <a:spcPct val="100000"/>
              </a:lnSpc>
              <a:spcBef>
                <a:spcPts val="420"/>
              </a:spcBef>
              <a:spcAft>
                <a:spcPts val="0"/>
              </a:spcAft>
              <a:buSzPts val="2400"/>
              <a:buFont typeface="Helvetica Neue"/>
              <a:buChar char="●"/>
            </a:pPr>
            <a:r>
              <a:rPr lang="en" sz="2400">
                <a:latin typeface="Georgia"/>
                <a:ea typeface="Georgia"/>
                <a:cs typeface="Georgia"/>
                <a:sym typeface="Georgia"/>
              </a:rPr>
              <a:t>Like the topic sentence, be creative! Think about how you can snap the reader back to focus and make them wonder about your words.</a:t>
            </a:r>
            <a:endParaRPr sz="2400">
              <a:latin typeface="Georgia"/>
              <a:ea typeface="Georgia"/>
              <a:cs typeface="Georgia"/>
              <a:sym typeface="Georgia"/>
            </a:endParaRPr>
          </a:p>
        </p:txBody>
      </p:sp>
      <p:pic>
        <p:nvPicPr>
          <p:cNvPr id="131" name="Google Shape;131;p25"/>
          <p:cNvPicPr preferRelativeResize="0"/>
          <p:nvPr/>
        </p:nvPicPr>
        <p:blipFill rotWithShape="1">
          <a:blip r:embed="rId3">
            <a:alphaModFix/>
          </a:blip>
          <a:srcRect b="0" l="0" r="0" t="0"/>
          <a:stretch/>
        </p:blipFill>
        <p:spPr>
          <a:xfrm>
            <a:off x="3952099" y="318412"/>
            <a:ext cx="4920125" cy="749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5" name="Shape 135"/>
        <p:cNvGrpSpPr/>
        <p:nvPr/>
      </p:nvGrpSpPr>
      <p:grpSpPr>
        <a:xfrm>
          <a:off x="0" y="0"/>
          <a:ext cx="0" cy="0"/>
          <a:chOff x="0" y="0"/>
          <a:chExt cx="0" cy="0"/>
        </a:xfrm>
      </p:grpSpPr>
      <p:pic>
        <p:nvPicPr>
          <p:cNvPr id="136" name="Google Shape;136;p26"/>
          <p:cNvPicPr preferRelativeResize="0"/>
          <p:nvPr/>
        </p:nvPicPr>
        <p:blipFill rotWithShape="1">
          <a:blip r:embed="rId3">
            <a:alphaModFix/>
          </a:blip>
          <a:srcRect b="0" l="0" r="0" t="0"/>
          <a:stretch/>
        </p:blipFill>
        <p:spPr>
          <a:xfrm>
            <a:off x="2651224" y="0"/>
            <a:ext cx="3841552"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187775" y="142688"/>
            <a:ext cx="4229100" cy="863100"/>
          </a:xfrm>
          <a:prstGeom prst="rect">
            <a:avLst/>
          </a:prstGeom>
          <a:noFill/>
          <a:ln>
            <a:noFill/>
          </a:ln>
        </p:spPr>
        <p:txBody>
          <a:bodyPr anchorCtr="0" anchor="t" bIns="0" lIns="0" spcFirstLastPara="1" rIns="0" wrap="square" tIns="214550">
            <a:spAutoFit/>
          </a:bodyPr>
          <a:lstStyle/>
          <a:p>
            <a:pPr indent="0" lvl="0" marL="209550" rtl="0" algn="l">
              <a:lnSpc>
                <a:spcPct val="100000"/>
              </a:lnSpc>
              <a:spcBef>
                <a:spcPts val="0"/>
              </a:spcBef>
              <a:spcAft>
                <a:spcPts val="0"/>
              </a:spcAft>
              <a:buNone/>
            </a:pPr>
            <a:r>
              <a:rPr lang="en"/>
              <a:t>Ex</a:t>
            </a:r>
            <a:r>
              <a:rPr lang="en" cap="small"/>
              <a:t>ample</a:t>
            </a:r>
            <a:endParaRPr/>
          </a:p>
        </p:txBody>
      </p:sp>
      <p:sp>
        <p:nvSpPr>
          <p:cNvPr id="142" name="Google Shape;142;p27"/>
          <p:cNvSpPr txBox="1"/>
          <p:nvPr/>
        </p:nvSpPr>
        <p:spPr>
          <a:xfrm>
            <a:off x="1230374" y="2607926"/>
            <a:ext cx="6424200" cy="607500"/>
          </a:xfrm>
          <a:prstGeom prst="rect">
            <a:avLst/>
          </a:prstGeom>
          <a:noFill/>
          <a:ln>
            <a:noFill/>
          </a:ln>
        </p:spPr>
        <p:txBody>
          <a:bodyPr anchorCtr="0" anchor="t" bIns="0" lIns="0" spcFirstLastPara="1" rIns="0" wrap="square" tIns="12700">
            <a:spAutoFit/>
          </a:bodyPr>
          <a:lstStyle/>
          <a:p>
            <a:pPr indent="0" lvl="0" marL="12700" marR="5080" rtl="0" algn="l">
              <a:lnSpc>
                <a:spcPct val="114599"/>
              </a:lnSpc>
              <a:spcBef>
                <a:spcPts val="0"/>
              </a:spcBef>
              <a:spcAft>
                <a:spcPts val="0"/>
              </a:spcAft>
              <a:buNone/>
            </a:pPr>
            <a:r>
              <a:rPr lang="en" sz="1800">
                <a:latin typeface="Georgia"/>
                <a:ea typeface="Georgia"/>
                <a:cs typeface="Georgia"/>
                <a:sym typeface="Georgia"/>
              </a:rPr>
              <a:t>Those are a couple of things that I think you should know about me, </a:t>
            </a:r>
            <a:r>
              <a:rPr b="1" lang="en" sz="1800">
                <a:solidFill>
                  <a:srgbClr val="FF0000"/>
                </a:solidFill>
                <a:latin typeface="Georgia"/>
                <a:ea typeface="Georgia"/>
                <a:cs typeface="Georgia"/>
                <a:sym typeface="Georgia"/>
              </a:rPr>
              <a:t>what should I know about you?</a:t>
            </a:r>
            <a:endParaRPr sz="1800">
              <a:latin typeface="Georgia"/>
              <a:ea typeface="Georgia"/>
              <a:cs typeface="Georgia"/>
              <a:sym typeface="Georgia"/>
            </a:endParaRPr>
          </a:p>
        </p:txBody>
      </p:sp>
      <p:pic>
        <p:nvPicPr>
          <p:cNvPr id="143" name="Google Shape;143;p27"/>
          <p:cNvPicPr preferRelativeResize="0"/>
          <p:nvPr/>
        </p:nvPicPr>
        <p:blipFill rotWithShape="1">
          <a:blip r:embed="rId3">
            <a:alphaModFix/>
          </a:blip>
          <a:srcRect b="0" l="0" r="0" t="0"/>
          <a:stretch/>
        </p:blipFill>
        <p:spPr>
          <a:xfrm>
            <a:off x="2544525" y="1093841"/>
            <a:ext cx="3841549" cy="1046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187775" y="142700"/>
            <a:ext cx="7986900" cy="863100"/>
          </a:xfrm>
          <a:prstGeom prst="rect">
            <a:avLst/>
          </a:prstGeom>
          <a:noFill/>
          <a:ln>
            <a:noFill/>
          </a:ln>
        </p:spPr>
        <p:txBody>
          <a:bodyPr anchorCtr="0" anchor="t" bIns="0" lIns="0" spcFirstLastPara="1" rIns="0" wrap="square" tIns="214550">
            <a:spAutoFit/>
          </a:bodyPr>
          <a:lstStyle/>
          <a:p>
            <a:pPr indent="0" lvl="0" marL="209550" rtl="0" algn="l">
              <a:lnSpc>
                <a:spcPct val="100000"/>
              </a:lnSpc>
              <a:spcBef>
                <a:spcPts val="0"/>
              </a:spcBef>
              <a:spcAft>
                <a:spcPts val="0"/>
              </a:spcAft>
              <a:buNone/>
            </a:pPr>
            <a:r>
              <a:rPr lang="en"/>
              <a:t>Mr. Mitchell’s PARAGRAPH</a:t>
            </a:r>
            <a:endParaRPr/>
          </a:p>
        </p:txBody>
      </p:sp>
      <p:sp>
        <p:nvSpPr>
          <p:cNvPr id="149" name="Google Shape;149;p28"/>
          <p:cNvSpPr txBox="1"/>
          <p:nvPr/>
        </p:nvSpPr>
        <p:spPr>
          <a:xfrm>
            <a:off x="235200" y="1252550"/>
            <a:ext cx="8245500" cy="2899200"/>
          </a:xfrm>
          <a:prstGeom prst="rect">
            <a:avLst/>
          </a:prstGeom>
          <a:noFill/>
          <a:ln>
            <a:noFill/>
          </a:ln>
        </p:spPr>
        <p:txBody>
          <a:bodyPr anchorCtr="0" anchor="t" bIns="0" lIns="0" spcFirstLastPara="1" rIns="0" wrap="square" tIns="12700">
            <a:spAutoFit/>
          </a:bodyPr>
          <a:lstStyle/>
          <a:p>
            <a:pPr indent="0" lvl="0" marL="12700" marR="5080" rtl="0" algn="l">
              <a:lnSpc>
                <a:spcPct val="114599"/>
              </a:lnSpc>
              <a:spcBef>
                <a:spcPts val="0"/>
              </a:spcBef>
              <a:spcAft>
                <a:spcPts val="0"/>
              </a:spcAft>
              <a:buNone/>
            </a:pPr>
            <a:r>
              <a:rPr lang="en" sz="1800">
                <a:latin typeface="Georgia"/>
                <a:ea typeface="Georgia"/>
                <a:cs typeface="Georgia"/>
                <a:sym typeface="Georgia"/>
              </a:rPr>
              <a:t>You may know my name is Mr. Mitchell, but here are some other things </a:t>
            </a:r>
            <a:r>
              <a:rPr b="1" lang="en" sz="1800">
                <a:solidFill>
                  <a:srgbClr val="FF0000"/>
                </a:solidFill>
                <a:latin typeface="Georgia"/>
                <a:ea typeface="Georgia"/>
                <a:cs typeface="Georgia"/>
                <a:sym typeface="Georgia"/>
              </a:rPr>
              <a:t>that I think </a:t>
            </a:r>
            <a:r>
              <a:rPr lang="en" sz="1800">
                <a:latin typeface="Georgia"/>
                <a:ea typeface="Georgia"/>
                <a:cs typeface="Georgia"/>
                <a:sym typeface="Georgia"/>
              </a:rPr>
              <a:t>you should know about me. </a:t>
            </a:r>
            <a:r>
              <a:rPr b="1" lang="en" sz="1800">
                <a:solidFill>
                  <a:srgbClr val="FF0000"/>
                </a:solidFill>
                <a:latin typeface="Georgia"/>
                <a:ea typeface="Georgia"/>
                <a:cs typeface="Georgia"/>
                <a:sym typeface="Georgia"/>
              </a:rPr>
              <a:t>First of all, </a:t>
            </a:r>
            <a:r>
              <a:rPr lang="en" sz="1800">
                <a:latin typeface="Georgia"/>
                <a:ea typeface="Georgia"/>
                <a:cs typeface="Georgia"/>
                <a:sym typeface="Georgia"/>
              </a:rPr>
              <a:t>you should know that I love the movies and how they are made. </a:t>
            </a:r>
            <a:r>
              <a:rPr b="1" lang="en" sz="1800">
                <a:solidFill>
                  <a:srgbClr val="FF0000"/>
                </a:solidFill>
                <a:latin typeface="Georgia"/>
                <a:ea typeface="Georgia"/>
                <a:cs typeface="Georgia"/>
                <a:sym typeface="Georgia"/>
              </a:rPr>
              <a:t>Secondly, </a:t>
            </a:r>
            <a:r>
              <a:rPr lang="en" sz="1800">
                <a:latin typeface="Georgia"/>
                <a:ea typeface="Georgia"/>
                <a:cs typeface="Georgia"/>
                <a:sym typeface="Georgia"/>
              </a:rPr>
              <a:t>you should know that I am terrified of rats. </a:t>
            </a:r>
            <a:r>
              <a:rPr b="1" lang="en" sz="1800">
                <a:solidFill>
                  <a:srgbClr val="FF0000"/>
                </a:solidFill>
                <a:latin typeface="Georgia"/>
                <a:ea typeface="Georgia"/>
                <a:cs typeface="Georgia"/>
                <a:sym typeface="Georgia"/>
              </a:rPr>
              <a:t>Finally, </a:t>
            </a:r>
            <a:r>
              <a:rPr lang="en" sz="1800">
                <a:latin typeface="Georgia"/>
                <a:ea typeface="Georgia"/>
                <a:cs typeface="Georgia"/>
                <a:sym typeface="Georgia"/>
              </a:rPr>
              <a:t>I think that you should know that my background is Scottish and French. These are a couple of things that I think you should know about me, </a:t>
            </a:r>
            <a:r>
              <a:rPr b="1" lang="en" sz="1800">
                <a:solidFill>
                  <a:srgbClr val="FF0000"/>
                </a:solidFill>
                <a:latin typeface="Georgia"/>
                <a:ea typeface="Georgia"/>
                <a:cs typeface="Georgia"/>
                <a:sym typeface="Georgia"/>
              </a:rPr>
              <a:t>what should I know about you?</a:t>
            </a:r>
            <a:endParaRPr sz="1800">
              <a:latin typeface="Georgia"/>
              <a:ea typeface="Georgia"/>
              <a:cs typeface="Georgia"/>
              <a:sym typeface="Georgia"/>
            </a:endParaRPr>
          </a:p>
          <a:p>
            <a:pPr indent="0" lvl="0" marL="0" rtl="0" algn="l">
              <a:lnSpc>
                <a:spcPct val="100000"/>
              </a:lnSpc>
              <a:spcBef>
                <a:spcPts val="0"/>
              </a:spcBef>
              <a:spcAft>
                <a:spcPts val="0"/>
              </a:spcAft>
              <a:buNone/>
            </a:pPr>
            <a:r>
              <a:t/>
            </a:r>
            <a:endParaRPr sz="1800">
              <a:latin typeface="Georgia"/>
              <a:ea typeface="Georgia"/>
              <a:cs typeface="Georgia"/>
              <a:sym typeface="Georgia"/>
            </a:endParaRPr>
          </a:p>
          <a:p>
            <a:pPr indent="0" lvl="0" marL="0" rtl="0" algn="l">
              <a:lnSpc>
                <a:spcPct val="100000"/>
              </a:lnSpc>
              <a:spcBef>
                <a:spcPts val="1170"/>
              </a:spcBef>
              <a:spcAft>
                <a:spcPts val="0"/>
              </a:spcAft>
              <a:buNone/>
            </a:pPr>
            <a:r>
              <a:t/>
            </a:r>
            <a:endParaRPr sz="1800">
              <a:latin typeface="Georgia"/>
              <a:ea typeface="Georgia"/>
              <a:cs typeface="Georgia"/>
              <a:sym typeface="Georgia"/>
            </a:endParaRPr>
          </a:p>
          <a:p>
            <a:pPr indent="0" lvl="0" marL="12700" rtl="0" algn="l">
              <a:lnSpc>
                <a:spcPct val="100000"/>
              </a:lnSpc>
              <a:spcBef>
                <a:spcPts val="0"/>
              </a:spcBef>
              <a:spcAft>
                <a:spcPts val="0"/>
              </a:spcAft>
              <a:buNone/>
            </a:pPr>
            <a:r>
              <a:rPr lang="en" sz="1800">
                <a:solidFill>
                  <a:srgbClr val="999999"/>
                </a:solidFill>
                <a:latin typeface="Georgia"/>
                <a:ea typeface="Georgia"/>
                <a:cs typeface="Georgia"/>
                <a:sym typeface="Georgia"/>
              </a:rPr>
              <a:t>What do you notice about the appearance of my paragraph?</a:t>
            </a:r>
            <a:endParaRPr sz="18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120450"/>
            <a:ext cx="8520600" cy="81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a:t>
            </a:r>
            <a:r>
              <a:rPr lang="en"/>
              <a:t>What goes into a paragraph?</a:t>
            </a:r>
            <a:endParaRPr/>
          </a:p>
        </p:txBody>
      </p:sp>
      <p:sp>
        <p:nvSpPr>
          <p:cNvPr id="155" name="Google Shape;155;p29"/>
          <p:cNvSpPr txBox="1"/>
          <p:nvPr>
            <p:ph idx="1" type="body"/>
          </p:nvPr>
        </p:nvSpPr>
        <p:spPr>
          <a:xfrm>
            <a:off x="60225" y="807050"/>
            <a:ext cx="9022200" cy="427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highlight>
                  <a:srgbClr val="E6B8AF"/>
                </a:highlight>
              </a:rPr>
              <a:t>A paragraph is a summary of an idea, </a:t>
            </a:r>
            <a:r>
              <a:rPr lang="en" u="sng">
                <a:highlight>
                  <a:srgbClr val="E6B8AF"/>
                </a:highlight>
              </a:rPr>
              <a:t>a complete thought</a:t>
            </a:r>
            <a:r>
              <a:rPr lang="en">
                <a:highlight>
                  <a:srgbClr val="E6B8AF"/>
                </a:highlight>
              </a:rPr>
              <a:t>. It is an idea seen through to an end.</a:t>
            </a:r>
            <a:endParaRPr>
              <a:highlight>
                <a:srgbClr val="E6B8AF"/>
              </a:highlight>
            </a:endParaRPr>
          </a:p>
          <a:p>
            <a:pPr indent="0" lvl="0" marL="0" rtl="0" algn="l">
              <a:spcBef>
                <a:spcPts val="1200"/>
              </a:spcBef>
              <a:spcAft>
                <a:spcPts val="0"/>
              </a:spcAft>
              <a:buNone/>
            </a:pPr>
            <a:r>
              <a:rPr lang="en">
                <a:highlight>
                  <a:srgbClr val="FFF2CC"/>
                </a:highlight>
              </a:rPr>
              <a:t>Although it may be one part of a wider piece, a paragraph must be readable and understandable on its own. A building block must still be functional as a block. When writing a paragraph, you must keep in mind the flow of your sentences. Are they clear? Do they flow? What is your style?</a:t>
            </a:r>
            <a:endParaRPr>
              <a:highlight>
                <a:srgbClr val="FFF2CC"/>
              </a:highlight>
            </a:endParaRPr>
          </a:p>
          <a:p>
            <a:pPr indent="0" lvl="0" marL="0" rtl="0" algn="l">
              <a:spcBef>
                <a:spcPts val="1200"/>
              </a:spcBef>
              <a:spcAft>
                <a:spcPts val="0"/>
              </a:spcAft>
              <a:buNone/>
            </a:pPr>
            <a:r>
              <a:rPr lang="en">
                <a:highlight>
                  <a:srgbClr val="B6D7A8"/>
                </a:highlight>
              </a:rPr>
              <a:t>Do. You. Write. Short. Sentences. Like. This?</a:t>
            </a:r>
            <a:endParaRPr>
              <a:highlight>
                <a:srgbClr val="B6D7A8"/>
              </a:highlight>
            </a:endParaRPr>
          </a:p>
          <a:p>
            <a:pPr indent="0" lvl="0" marL="0" rtl="0" algn="l">
              <a:spcBef>
                <a:spcPts val="1200"/>
              </a:spcBef>
              <a:spcAft>
                <a:spcPts val="1200"/>
              </a:spcAft>
              <a:buNone/>
            </a:pPr>
            <a:r>
              <a:rPr lang="en">
                <a:highlight>
                  <a:srgbClr val="C9DAF8"/>
                </a:highlight>
              </a:rPr>
              <a:t>Or do you make the unnecessary mistake of long, flowy sentences that just drag on, really just seeming to go on and on without end, completely distracting and well beyond the point that you were making and completely losing the reader?</a:t>
            </a:r>
            <a:endParaRPr>
              <a:highlight>
                <a:srgbClr val="C9DAF8"/>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9" name="Shape 159"/>
        <p:cNvGrpSpPr/>
        <p:nvPr/>
      </p:nvGrpSpPr>
      <p:grpSpPr>
        <a:xfrm>
          <a:off x="0" y="0"/>
          <a:ext cx="0" cy="0"/>
          <a:chOff x="0" y="0"/>
          <a:chExt cx="0" cy="0"/>
        </a:xfrm>
      </p:grpSpPr>
      <p:sp>
        <p:nvSpPr>
          <p:cNvPr id="160" name="Google Shape;160;p30"/>
          <p:cNvSpPr txBox="1"/>
          <p:nvPr>
            <p:ph type="title"/>
          </p:nvPr>
        </p:nvSpPr>
        <p:spPr>
          <a:xfrm>
            <a:off x="187775" y="142688"/>
            <a:ext cx="4229100" cy="863100"/>
          </a:xfrm>
          <a:prstGeom prst="rect">
            <a:avLst/>
          </a:prstGeom>
          <a:noFill/>
          <a:ln>
            <a:noFill/>
          </a:ln>
        </p:spPr>
        <p:txBody>
          <a:bodyPr anchorCtr="0" anchor="t" bIns="0" lIns="0" spcFirstLastPara="1" rIns="0" wrap="square" tIns="214550">
            <a:spAutoFit/>
          </a:bodyPr>
          <a:lstStyle/>
          <a:p>
            <a:pPr indent="0" lvl="0" marL="209550" rtl="0" algn="l">
              <a:lnSpc>
                <a:spcPct val="100000"/>
              </a:lnSpc>
              <a:spcBef>
                <a:spcPts val="0"/>
              </a:spcBef>
              <a:spcAft>
                <a:spcPts val="0"/>
              </a:spcAft>
              <a:buNone/>
            </a:pPr>
            <a:r>
              <a:rPr lang="en"/>
              <a:t>R</a:t>
            </a:r>
            <a:r>
              <a:rPr lang="en" cap="small"/>
              <a:t>esources</a:t>
            </a:r>
            <a:endParaRPr/>
          </a:p>
        </p:txBody>
      </p:sp>
      <p:sp>
        <p:nvSpPr>
          <p:cNvPr id="161" name="Google Shape;161;p30"/>
          <p:cNvSpPr txBox="1"/>
          <p:nvPr>
            <p:ph idx="1" type="body"/>
          </p:nvPr>
        </p:nvSpPr>
        <p:spPr>
          <a:xfrm>
            <a:off x="384725" y="1252550"/>
            <a:ext cx="8255100" cy="2850900"/>
          </a:xfrm>
          <a:prstGeom prst="rect">
            <a:avLst/>
          </a:prstGeom>
          <a:noFill/>
          <a:ln>
            <a:noFill/>
          </a:ln>
        </p:spPr>
        <p:txBody>
          <a:bodyPr anchorCtr="0" anchor="t" bIns="0" lIns="0" spcFirstLastPara="1" rIns="0" wrap="square" tIns="12700">
            <a:spAutoFit/>
          </a:bodyPr>
          <a:lstStyle/>
          <a:p>
            <a:pPr indent="0" lvl="0" marL="12700" marR="5080" rtl="0" algn="l">
              <a:lnSpc>
                <a:spcPct val="114599"/>
              </a:lnSpc>
              <a:spcBef>
                <a:spcPts val="0"/>
              </a:spcBef>
              <a:spcAft>
                <a:spcPts val="0"/>
              </a:spcAft>
              <a:buNone/>
            </a:pPr>
            <a:r>
              <a:rPr lang="en" u="sng">
                <a:solidFill>
                  <a:schemeClr val="hlink"/>
                </a:solidFill>
                <a:hlinkClick r:id="rId3"/>
              </a:rPr>
              <a:t>http://rockinresources.com/2014/11/writing-mini-lesson-7-clo</a:t>
            </a:r>
            <a:r>
              <a:rPr lang="en" u="none"/>
              <a:t> </a:t>
            </a:r>
            <a:r>
              <a:rPr lang="en" u="sng">
                <a:solidFill>
                  <a:schemeClr val="hlink"/>
                </a:solidFill>
                <a:hlinkClick r:id="rId4"/>
              </a:rPr>
              <a:t>sing-sentences.html</a:t>
            </a:r>
            <a:endParaRPr/>
          </a:p>
          <a:p>
            <a:pPr indent="0" lvl="0" marL="0" rtl="0" algn="l">
              <a:lnSpc>
                <a:spcPct val="100000"/>
              </a:lnSpc>
              <a:spcBef>
                <a:spcPts val="434"/>
              </a:spcBef>
              <a:spcAft>
                <a:spcPts val="0"/>
              </a:spcAft>
              <a:buNone/>
            </a:pPr>
            <a:r>
              <a:t/>
            </a:r>
            <a:endParaRPr u="sng">
              <a:solidFill>
                <a:schemeClr val="hlink"/>
              </a:solidFill>
              <a:hlinkClick r:id="rId5"/>
            </a:endParaRPr>
          </a:p>
          <a:p>
            <a:pPr indent="0" lvl="0" marL="12700" marR="5080" rtl="0" algn="l">
              <a:lnSpc>
                <a:spcPct val="114599"/>
              </a:lnSpc>
              <a:spcBef>
                <a:spcPts val="1200"/>
              </a:spcBef>
              <a:spcAft>
                <a:spcPts val="0"/>
              </a:spcAft>
              <a:buNone/>
            </a:pPr>
            <a:r>
              <a:rPr lang="en" u="sng">
                <a:solidFill>
                  <a:schemeClr val="hlink"/>
                </a:solidFill>
                <a:hlinkClick r:id="rId6"/>
              </a:rPr>
              <a:t>http://rockinresources.com/2018/01/series-step-step-writing-</a:t>
            </a:r>
            <a:r>
              <a:rPr lang="en" u="none"/>
              <a:t> </a:t>
            </a:r>
            <a:r>
              <a:rPr lang="en" u="sng">
                <a:solidFill>
                  <a:schemeClr val="hlink"/>
                </a:solidFill>
                <a:hlinkClick r:id="rId7"/>
              </a:rPr>
              <a:t>mini-lessons.html</a:t>
            </a:r>
            <a:endParaRPr/>
          </a:p>
          <a:p>
            <a:pPr indent="0" lvl="0" marL="0" rtl="0" algn="l">
              <a:lnSpc>
                <a:spcPct val="100000"/>
              </a:lnSpc>
              <a:spcBef>
                <a:spcPts val="434"/>
              </a:spcBef>
              <a:spcAft>
                <a:spcPts val="0"/>
              </a:spcAft>
              <a:buNone/>
            </a:pPr>
            <a:r>
              <a:t/>
            </a:r>
            <a:endParaRPr u="sng">
              <a:solidFill>
                <a:schemeClr val="hlink"/>
              </a:solidFill>
              <a:hlinkClick r:id="rId8"/>
            </a:endParaRPr>
          </a:p>
          <a:p>
            <a:pPr indent="0" lvl="0" marL="12700" marR="5080" rtl="0" algn="l">
              <a:lnSpc>
                <a:spcPct val="114599"/>
              </a:lnSpc>
              <a:spcBef>
                <a:spcPts val="1200"/>
              </a:spcBef>
              <a:spcAft>
                <a:spcPts val="1200"/>
              </a:spcAft>
              <a:buNone/>
            </a:pPr>
            <a:r>
              <a:rPr lang="en" u="sng">
                <a:solidFill>
                  <a:schemeClr val="hlink"/>
                </a:solidFill>
                <a:hlinkClick r:id="rId9"/>
              </a:rPr>
              <a:t>http://rockinresources.com/2014/11/writing-mini-lesson-6-rel</a:t>
            </a:r>
            <a:r>
              <a:rPr lang="en" u="none"/>
              <a:t> </a:t>
            </a:r>
            <a:r>
              <a:rPr lang="en" u="sng">
                <a:solidFill>
                  <a:schemeClr val="hlink"/>
                </a:solidFill>
                <a:hlinkClick r:id="rId10"/>
              </a:rPr>
              <a:t>evant-details.html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0" name="Shape 80"/>
        <p:cNvGrpSpPr/>
        <p:nvPr/>
      </p:nvGrpSpPr>
      <p:grpSpPr>
        <a:xfrm>
          <a:off x="0" y="0"/>
          <a:ext cx="0" cy="0"/>
          <a:chOff x="0" y="0"/>
          <a:chExt cx="0" cy="0"/>
        </a:xfrm>
      </p:grpSpPr>
      <p:sp>
        <p:nvSpPr>
          <p:cNvPr id="81" name="Google Shape;81;p17"/>
          <p:cNvSpPr txBox="1"/>
          <p:nvPr>
            <p:ph type="ctrTitle"/>
          </p:nvPr>
        </p:nvSpPr>
        <p:spPr>
          <a:xfrm>
            <a:off x="384725" y="344550"/>
            <a:ext cx="3756300" cy="659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a:t>L</a:t>
            </a:r>
            <a:r>
              <a:rPr lang="en" cap="small"/>
              <a:t>earning</a:t>
            </a:r>
            <a:r>
              <a:rPr lang="en"/>
              <a:t> G</a:t>
            </a:r>
            <a:r>
              <a:rPr lang="en" cap="small"/>
              <a:t>oal</a:t>
            </a:r>
            <a:endParaRPr/>
          </a:p>
        </p:txBody>
      </p:sp>
      <p:sp>
        <p:nvSpPr>
          <p:cNvPr id="82" name="Google Shape;82;p17"/>
          <p:cNvSpPr txBox="1"/>
          <p:nvPr/>
        </p:nvSpPr>
        <p:spPr>
          <a:xfrm>
            <a:off x="384725" y="1864133"/>
            <a:ext cx="75177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2400">
                <a:solidFill>
                  <a:srgbClr val="134F5C"/>
                </a:solidFill>
                <a:latin typeface="Georgia"/>
                <a:ea typeface="Georgia"/>
                <a:cs typeface="Georgia"/>
                <a:sym typeface="Georgia"/>
              </a:rPr>
              <a:t>To write a strong paragraph and get to know you better!</a:t>
            </a:r>
            <a:endParaRPr sz="24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0" l="0" r="0" t="0"/>
          <a:stretch/>
        </p:blipFill>
        <p:spPr>
          <a:xfrm>
            <a:off x="2088725" y="154725"/>
            <a:ext cx="4920125" cy="4858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187775" y="142688"/>
            <a:ext cx="4229100" cy="1384500"/>
          </a:xfrm>
          <a:prstGeom prst="rect">
            <a:avLst/>
          </a:prstGeom>
          <a:noFill/>
          <a:ln>
            <a:noFill/>
          </a:ln>
        </p:spPr>
        <p:txBody>
          <a:bodyPr anchorCtr="0" anchor="t" bIns="0" lIns="0" spcFirstLastPara="1" rIns="0" wrap="square" tIns="90775">
            <a:spAutoFit/>
          </a:bodyPr>
          <a:lstStyle/>
          <a:p>
            <a:pPr indent="0" lvl="0" marL="209550" rtl="0" algn="l">
              <a:lnSpc>
                <a:spcPct val="100000"/>
              </a:lnSpc>
              <a:spcBef>
                <a:spcPts val="0"/>
              </a:spcBef>
              <a:spcAft>
                <a:spcPts val="0"/>
              </a:spcAft>
              <a:buNone/>
            </a:pPr>
            <a:r>
              <a:rPr lang="en" u="sng">
                <a:solidFill>
                  <a:srgbClr val="980000"/>
                </a:solidFill>
              </a:rPr>
              <a:t>THE TOPIC SENTENCE</a:t>
            </a:r>
            <a:endParaRPr/>
          </a:p>
        </p:txBody>
      </p:sp>
      <p:sp>
        <p:nvSpPr>
          <p:cNvPr id="93" name="Google Shape;93;p19"/>
          <p:cNvSpPr txBox="1"/>
          <p:nvPr/>
        </p:nvSpPr>
        <p:spPr>
          <a:xfrm>
            <a:off x="651175" y="1855325"/>
            <a:ext cx="6115200" cy="1680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latin typeface="Georgia"/>
                <a:ea typeface="Georgia"/>
                <a:cs typeface="Georgia"/>
                <a:sym typeface="Georgia"/>
              </a:rPr>
              <a:t>What makes a good topic sentence?</a:t>
            </a:r>
            <a:endParaRPr sz="1800">
              <a:latin typeface="Georgia"/>
              <a:ea typeface="Georgia"/>
              <a:cs typeface="Georgia"/>
              <a:sym typeface="Georgia"/>
            </a:endParaRPr>
          </a:p>
          <a:p>
            <a:pPr indent="-366395" lvl="0" marL="469265" rtl="0" algn="l">
              <a:lnSpc>
                <a:spcPct val="100000"/>
              </a:lnSpc>
              <a:spcBef>
                <a:spcPts val="1889"/>
              </a:spcBef>
              <a:spcAft>
                <a:spcPts val="0"/>
              </a:spcAft>
              <a:buSzPts val="1800"/>
              <a:buFont typeface="Helvetica Neue"/>
              <a:buChar char="●"/>
            </a:pPr>
            <a:r>
              <a:rPr lang="en" sz="1800">
                <a:latin typeface="Georgia"/>
                <a:ea typeface="Georgia"/>
                <a:cs typeface="Georgia"/>
                <a:sym typeface="Georgia"/>
              </a:rPr>
              <a:t>It includes the main idea or topic of the paragraph: TEXAS is about scaffolding, this is the base of the frame</a:t>
            </a:r>
            <a:br>
              <a:rPr lang="en" sz="1800">
                <a:latin typeface="Georgia"/>
                <a:ea typeface="Georgia"/>
                <a:cs typeface="Georgia"/>
                <a:sym typeface="Georgia"/>
              </a:rPr>
            </a:br>
            <a:endParaRPr sz="1800">
              <a:latin typeface="Georgia"/>
              <a:ea typeface="Georgia"/>
              <a:cs typeface="Georgia"/>
              <a:sym typeface="Georgia"/>
            </a:endParaRPr>
          </a:p>
          <a:p>
            <a:pPr indent="-366395" lvl="0" marL="469265" rtl="0" algn="l">
              <a:lnSpc>
                <a:spcPct val="100000"/>
              </a:lnSpc>
              <a:spcBef>
                <a:spcPts val="315"/>
              </a:spcBef>
              <a:spcAft>
                <a:spcPts val="0"/>
              </a:spcAft>
              <a:buSzPts val="1800"/>
              <a:buFont typeface="Helvetica Neue"/>
              <a:buChar char="●"/>
            </a:pPr>
            <a:r>
              <a:rPr lang="en" sz="1800">
                <a:latin typeface="Georgia"/>
                <a:ea typeface="Georgia"/>
                <a:cs typeface="Georgia"/>
                <a:sym typeface="Georgia"/>
              </a:rPr>
              <a:t>It grabs the reader’s attention (snappy, powerful, bold)</a:t>
            </a:r>
            <a:endParaRPr sz="1800">
              <a:latin typeface="Georgia"/>
              <a:ea typeface="Georgia"/>
              <a:cs typeface="Georgia"/>
              <a:sym typeface="Georgia"/>
            </a:endParaRPr>
          </a:p>
        </p:txBody>
      </p:sp>
      <p:pic>
        <p:nvPicPr>
          <p:cNvPr id="94" name="Google Shape;94;p19"/>
          <p:cNvPicPr preferRelativeResize="0"/>
          <p:nvPr/>
        </p:nvPicPr>
        <p:blipFill rotWithShape="1">
          <a:blip r:embed="rId3">
            <a:alphaModFix/>
          </a:blip>
          <a:srcRect b="0" l="0" r="0" t="0"/>
          <a:stretch/>
        </p:blipFill>
        <p:spPr>
          <a:xfrm>
            <a:off x="3806100" y="169075"/>
            <a:ext cx="4920125" cy="80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b="0" l="0" r="0" t="0"/>
          <a:stretch/>
        </p:blipFill>
        <p:spPr>
          <a:xfrm>
            <a:off x="1392475" y="61900"/>
            <a:ext cx="6467350" cy="5081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3" name="Shape 103"/>
        <p:cNvGrpSpPr/>
        <p:nvPr/>
      </p:nvGrpSpPr>
      <p:grpSpPr>
        <a:xfrm>
          <a:off x="0" y="0"/>
          <a:ext cx="0" cy="0"/>
          <a:chOff x="0" y="0"/>
          <a:chExt cx="0" cy="0"/>
        </a:xfrm>
      </p:grpSpPr>
      <p:sp>
        <p:nvSpPr>
          <p:cNvPr id="104" name="Google Shape;104;p21"/>
          <p:cNvSpPr txBox="1"/>
          <p:nvPr>
            <p:ph type="ctrTitle"/>
          </p:nvPr>
        </p:nvSpPr>
        <p:spPr>
          <a:xfrm>
            <a:off x="384725" y="344539"/>
            <a:ext cx="2233200" cy="659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a:t>Ex</a:t>
            </a:r>
            <a:r>
              <a:rPr lang="en" cap="small"/>
              <a:t>ample</a:t>
            </a:r>
            <a:endParaRPr/>
          </a:p>
        </p:txBody>
      </p:sp>
      <p:sp>
        <p:nvSpPr>
          <p:cNvPr id="105" name="Google Shape;105;p21"/>
          <p:cNvSpPr txBox="1"/>
          <p:nvPr/>
        </p:nvSpPr>
        <p:spPr>
          <a:xfrm>
            <a:off x="384725" y="2195526"/>
            <a:ext cx="7777500" cy="607500"/>
          </a:xfrm>
          <a:prstGeom prst="rect">
            <a:avLst/>
          </a:prstGeom>
          <a:noFill/>
          <a:ln>
            <a:noFill/>
          </a:ln>
        </p:spPr>
        <p:txBody>
          <a:bodyPr anchorCtr="0" anchor="t" bIns="0" lIns="0" spcFirstLastPara="1" rIns="0" wrap="square" tIns="12700">
            <a:spAutoFit/>
          </a:bodyPr>
          <a:lstStyle/>
          <a:p>
            <a:pPr indent="457200" lvl="0" marL="12700" marR="5080" rtl="0" algn="l">
              <a:lnSpc>
                <a:spcPct val="114599"/>
              </a:lnSpc>
              <a:spcBef>
                <a:spcPts val="0"/>
              </a:spcBef>
              <a:spcAft>
                <a:spcPts val="0"/>
              </a:spcAft>
              <a:buNone/>
            </a:pPr>
            <a:r>
              <a:rPr lang="en" sz="1800">
                <a:latin typeface="Georgia"/>
                <a:ea typeface="Georgia"/>
                <a:cs typeface="Georgia"/>
                <a:sym typeface="Georgia"/>
              </a:rPr>
              <a:t>You may know my name is Mr. Mitchell but here are some other things </a:t>
            </a:r>
            <a:r>
              <a:rPr b="1" lang="en" sz="1800">
                <a:solidFill>
                  <a:srgbClr val="FF0000"/>
                </a:solidFill>
                <a:latin typeface="Georgia"/>
                <a:ea typeface="Georgia"/>
                <a:cs typeface="Georgia"/>
                <a:sym typeface="Georgia"/>
              </a:rPr>
              <a:t>that I think </a:t>
            </a:r>
            <a:r>
              <a:rPr lang="en" sz="1800">
                <a:latin typeface="Georgia"/>
                <a:ea typeface="Georgia"/>
                <a:cs typeface="Georgia"/>
                <a:sym typeface="Georgia"/>
              </a:rPr>
              <a:t>you should know about me.</a:t>
            </a:r>
            <a:endParaRPr sz="1800">
              <a:latin typeface="Georgia"/>
              <a:ea typeface="Georgia"/>
              <a:cs typeface="Georgia"/>
              <a:sym typeface="Georgia"/>
            </a:endParaRPr>
          </a:p>
        </p:txBody>
      </p:sp>
      <p:pic>
        <p:nvPicPr>
          <p:cNvPr id="106" name="Google Shape;106;p21"/>
          <p:cNvPicPr preferRelativeResize="0"/>
          <p:nvPr/>
        </p:nvPicPr>
        <p:blipFill rotWithShape="1">
          <a:blip r:embed="rId3">
            <a:alphaModFix/>
          </a:blip>
          <a:srcRect b="0" l="0" r="0" t="0"/>
          <a:stretch/>
        </p:blipFill>
        <p:spPr>
          <a:xfrm>
            <a:off x="311700" y="1332199"/>
            <a:ext cx="6467350" cy="451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187775" y="142700"/>
            <a:ext cx="6316200" cy="863100"/>
          </a:xfrm>
          <a:prstGeom prst="rect">
            <a:avLst/>
          </a:prstGeom>
          <a:noFill/>
          <a:ln>
            <a:noFill/>
          </a:ln>
        </p:spPr>
        <p:txBody>
          <a:bodyPr anchorCtr="0" anchor="t" bIns="0" lIns="0" spcFirstLastPara="1" rIns="0" wrap="square" tIns="214550">
            <a:spAutoFit/>
          </a:bodyPr>
          <a:lstStyle/>
          <a:p>
            <a:pPr indent="0" lvl="0" marL="209550" rtl="0" algn="l">
              <a:lnSpc>
                <a:spcPct val="100000"/>
              </a:lnSpc>
              <a:spcBef>
                <a:spcPts val="0"/>
              </a:spcBef>
              <a:spcAft>
                <a:spcPts val="0"/>
              </a:spcAft>
              <a:buNone/>
            </a:pPr>
            <a:r>
              <a:rPr lang="en" u="sng">
                <a:solidFill>
                  <a:srgbClr val="990000"/>
                </a:solidFill>
              </a:rPr>
              <a:t>T</a:t>
            </a:r>
            <a:r>
              <a:rPr lang="en" u="sng" cap="small">
                <a:solidFill>
                  <a:srgbClr val="990000"/>
                </a:solidFill>
              </a:rPr>
              <a:t>he body</a:t>
            </a:r>
            <a:r>
              <a:rPr lang="en" u="sng">
                <a:solidFill>
                  <a:srgbClr val="990000"/>
                </a:solidFill>
              </a:rPr>
              <a:t>/ </a:t>
            </a:r>
            <a:r>
              <a:rPr lang="en" u="sng" cap="small">
                <a:solidFill>
                  <a:srgbClr val="990000"/>
                </a:solidFill>
              </a:rPr>
              <a:t>relevant details</a:t>
            </a:r>
            <a:endParaRPr/>
          </a:p>
        </p:txBody>
      </p:sp>
      <p:sp>
        <p:nvSpPr>
          <p:cNvPr id="112" name="Google Shape;112;p22"/>
          <p:cNvSpPr txBox="1"/>
          <p:nvPr/>
        </p:nvSpPr>
        <p:spPr>
          <a:xfrm>
            <a:off x="59675" y="1361350"/>
            <a:ext cx="4033200" cy="3309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latin typeface="Georgia"/>
                <a:ea typeface="Georgia"/>
                <a:cs typeface="Georgia"/>
                <a:sym typeface="Georgia"/>
              </a:rPr>
              <a:t>Key Reminders:</a:t>
            </a:r>
            <a:endParaRPr sz="1800">
              <a:latin typeface="Georgia"/>
              <a:ea typeface="Georgia"/>
              <a:cs typeface="Georgia"/>
              <a:sym typeface="Georgia"/>
            </a:endParaRPr>
          </a:p>
          <a:p>
            <a:pPr indent="-367030" lvl="0" marL="469900" marR="5080" rtl="0" algn="l">
              <a:lnSpc>
                <a:spcPct val="114599"/>
              </a:lnSpc>
              <a:spcBef>
                <a:spcPts val="1575"/>
              </a:spcBef>
              <a:spcAft>
                <a:spcPts val="0"/>
              </a:spcAft>
              <a:buSzPts val="1800"/>
              <a:buFont typeface="Helvetica Neue"/>
              <a:buChar char="●"/>
            </a:pPr>
            <a:r>
              <a:rPr lang="en" sz="1800">
                <a:latin typeface="Georgia"/>
                <a:ea typeface="Georgia"/>
                <a:cs typeface="Georgia"/>
                <a:sym typeface="Georgia"/>
              </a:rPr>
              <a:t>Within a paragraph you need to stick to the topic</a:t>
            </a:r>
            <a:endParaRPr sz="1800">
              <a:latin typeface="Georgia"/>
              <a:ea typeface="Georgia"/>
              <a:cs typeface="Georgia"/>
              <a:sym typeface="Georgia"/>
            </a:endParaRPr>
          </a:p>
          <a:p>
            <a:pPr indent="-367030" lvl="0" marL="469900" marR="85090" rtl="0" algn="l">
              <a:lnSpc>
                <a:spcPct val="114599"/>
              </a:lnSpc>
              <a:spcBef>
                <a:spcPts val="0"/>
              </a:spcBef>
              <a:spcAft>
                <a:spcPts val="0"/>
              </a:spcAft>
              <a:buSzPts val="1800"/>
              <a:buFont typeface="Helvetica Neue"/>
              <a:buChar char="●"/>
            </a:pPr>
            <a:r>
              <a:rPr lang="en" sz="1800">
                <a:latin typeface="Georgia"/>
                <a:ea typeface="Georgia"/>
                <a:cs typeface="Georgia"/>
                <a:sym typeface="Georgia"/>
              </a:rPr>
              <a:t>Every sentence is RELATED to the topic sentence - flow, flow flow, remind the structure</a:t>
            </a:r>
            <a:endParaRPr sz="1800">
              <a:latin typeface="Georgia"/>
              <a:ea typeface="Georgia"/>
              <a:cs typeface="Georgia"/>
              <a:sym typeface="Georgia"/>
            </a:endParaRPr>
          </a:p>
          <a:p>
            <a:pPr indent="-367030" lvl="0" marL="469900" marR="107313" rtl="0" algn="l">
              <a:lnSpc>
                <a:spcPct val="114599"/>
              </a:lnSpc>
              <a:spcBef>
                <a:spcPts val="0"/>
              </a:spcBef>
              <a:spcAft>
                <a:spcPts val="0"/>
              </a:spcAft>
              <a:buSzPts val="1800"/>
              <a:buFont typeface="Helvetica Neue"/>
              <a:buChar char="●"/>
            </a:pPr>
            <a:r>
              <a:rPr lang="en" sz="1800">
                <a:latin typeface="Georgia"/>
                <a:ea typeface="Georgia"/>
                <a:cs typeface="Georgia"/>
                <a:sym typeface="Georgia"/>
              </a:rPr>
              <a:t>Every sentence communicates details, examples, or a clear picture in the reader’s mind of what your topic is</a:t>
            </a:r>
            <a:endParaRPr sz="1800">
              <a:latin typeface="Georgia"/>
              <a:ea typeface="Georgia"/>
              <a:cs typeface="Georgia"/>
              <a:sym typeface="Georgia"/>
            </a:endParaRPr>
          </a:p>
        </p:txBody>
      </p:sp>
      <p:pic>
        <p:nvPicPr>
          <p:cNvPr id="113" name="Google Shape;113;p22"/>
          <p:cNvPicPr preferRelativeResize="0"/>
          <p:nvPr/>
        </p:nvPicPr>
        <p:blipFill rotWithShape="1">
          <a:blip r:embed="rId3">
            <a:alphaModFix/>
          </a:blip>
          <a:srcRect b="0" l="0" r="0" t="0"/>
          <a:stretch/>
        </p:blipFill>
        <p:spPr>
          <a:xfrm>
            <a:off x="4092800" y="1297475"/>
            <a:ext cx="4920125" cy="200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7" name="Shape 117"/>
        <p:cNvGrpSpPr/>
        <p:nvPr/>
      </p:nvGrpSpPr>
      <p:grpSpPr>
        <a:xfrm>
          <a:off x="0" y="0"/>
          <a:ext cx="0" cy="0"/>
          <a:chOff x="0" y="0"/>
          <a:chExt cx="0" cy="0"/>
        </a:xfrm>
      </p:grpSpPr>
      <p:pic>
        <p:nvPicPr>
          <p:cNvPr id="118" name="Google Shape;118;p23"/>
          <p:cNvPicPr preferRelativeResize="0"/>
          <p:nvPr/>
        </p:nvPicPr>
        <p:blipFill rotWithShape="1">
          <a:blip r:embed="rId3">
            <a:alphaModFix/>
          </a:blip>
          <a:srcRect b="0" l="0" r="0" t="0"/>
          <a:stretch/>
        </p:blipFill>
        <p:spPr>
          <a:xfrm>
            <a:off x="2235800" y="0"/>
            <a:ext cx="4494774"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187775" y="95475"/>
            <a:ext cx="2270700" cy="659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a:t>Ex</a:t>
            </a:r>
            <a:r>
              <a:rPr lang="en" cap="small"/>
              <a:t>ample</a:t>
            </a:r>
            <a:endParaRPr/>
          </a:p>
        </p:txBody>
      </p:sp>
      <p:sp>
        <p:nvSpPr>
          <p:cNvPr id="124" name="Google Shape;124;p24"/>
          <p:cNvSpPr txBox="1"/>
          <p:nvPr/>
        </p:nvSpPr>
        <p:spPr>
          <a:xfrm>
            <a:off x="187775" y="692175"/>
            <a:ext cx="8566800" cy="4443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latin typeface="Georgia"/>
                <a:ea typeface="Georgia"/>
                <a:cs typeface="Georgia"/>
                <a:sym typeface="Georgia"/>
              </a:rPr>
              <a:t>Sentence 1:</a:t>
            </a:r>
            <a:endParaRPr sz="1800">
              <a:latin typeface="Georgia"/>
              <a:ea typeface="Georgia"/>
              <a:cs typeface="Georgia"/>
              <a:sym typeface="Georgia"/>
            </a:endParaRPr>
          </a:p>
          <a:p>
            <a:pPr indent="0" lvl="0" marL="457200" rtl="0" algn="l">
              <a:lnSpc>
                <a:spcPct val="100000"/>
              </a:lnSpc>
              <a:spcBef>
                <a:spcPts val="1889"/>
              </a:spcBef>
              <a:spcAft>
                <a:spcPts val="0"/>
              </a:spcAft>
              <a:buNone/>
            </a:pPr>
            <a:r>
              <a:rPr lang="en" sz="1800">
                <a:latin typeface="Georgia"/>
                <a:ea typeface="Georgia"/>
                <a:cs typeface="Georgia"/>
                <a:sym typeface="Georgia"/>
              </a:rPr>
              <a:t>Start -</a:t>
            </a:r>
            <a:br>
              <a:rPr lang="en" sz="1800">
                <a:latin typeface="Georgia"/>
                <a:ea typeface="Georgia"/>
                <a:cs typeface="Georgia"/>
                <a:sym typeface="Georgia"/>
              </a:rPr>
            </a:br>
            <a:endParaRPr sz="1800">
              <a:latin typeface="Georgia"/>
              <a:ea typeface="Georgia"/>
              <a:cs typeface="Georgia"/>
              <a:sym typeface="Georgia"/>
            </a:endParaRPr>
          </a:p>
          <a:p>
            <a:pPr indent="-367030" lvl="0" marL="469900" marR="5080" rtl="0" algn="l">
              <a:lnSpc>
                <a:spcPct val="114599"/>
              </a:lnSpc>
              <a:spcBef>
                <a:spcPts val="0"/>
              </a:spcBef>
              <a:spcAft>
                <a:spcPts val="0"/>
              </a:spcAft>
              <a:buClr>
                <a:srgbClr val="000000"/>
              </a:buClr>
              <a:buSzPts val="1800"/>
              <a:buFont typeface="Helvetica Neue"/>
              <a:buChar char="●"/>
            </a:pPr>
            <a:r>
              <a:rPr b="1" lang="en" sz="1800">
                <a:solidFill>
                  <a:srgbClr val="FF0000"/>
                </a:solidFill>
                <a:latin typeface="Georgia"/>
                <a:ea typeface="Georgia"/>
                <a:cs typeface="Georgia"/>
                <a:sym typeface="Georgia"/>
              </a:rPr>
              <a:t>First of all, </a:t>
            </a:r>
            <a:r>
              <a:rPr lang="en" sz="1800">
                <a:latin typeface="Georgia"/>
                <a:ea typeface="Georgia"/>
                <a:cs typeface="Georgia"/>
                <a:sym typeface="Georgia"/>
              </a:rPr>
              <a:t>you should know that I am passionate about watching movies and reading film history.</a:t>
            </a:r>
            <a:endParaRPr sz="1800">
              <a:latin typeface="Georgia"/>
              <a:ea typeface="Georgia"/>
              <a:cs typeface="Georgia"/>
              <a:sym typeface="Georgia"/>
            </a:endParaRPr>
          </a:p>
          <a:p>
            <a:pPr indent="0" lvl="0" marL="12700" rtl="0" algn="l">
              <a:lnSpc>
                <a:spcPct val="100000"/>
              </a:lnSpc>
              <a:spcBef>
                <a:spcPts val="1890"/>
              </a:spcBef>
              <a:spcAft>
                <a:spcPts val="0"/>
              </a:spcAft>
              <a:buNone/>
            </a:pPr>
            <a:r>
              <a:rPr lang="en" sz="1800">
                <a:latin typeface="Georgia"/>
                <a:ea typeface="Georgia"/>
                <a:cs typeface="Georgia"/>
                <a:sym typeface="Georgia"/>
              </a:rPr>
              <a:t>Sentence 2:</a:t>
            </a:r>
            <a:endParaRPr sz="1800">
              <a:latin typeface="Georgia"/>
              <a:ea typeface="Georgia"/>
              <a:cs typeface="Georgia"/>
              <a:sym typeface="Georgia"/>
            </a:endParaRPr>
          </a:p>
          <a:p>
            <a:pPr indent="-366395" lvl="0" marL="469265" rtl="0" algn="l">
              <a:lnSpc>
                <a:spcPct val="100000"/>
              </a:lnSpc>
              <a:spcBef>
                <a:spcPts val="1890"/>
              </a:spcBef>
              <a:spcAft>
                <a:spcPts val="0"/>
              </a:spcAft>
              <a:buSzPts val="1800"/>
              <a:buFont typeface="Helvetica Neue"/>
              <a:buChar char="●"/>
            </a:pPr>
            <a:r>
              <a:rPr lang="en" sz="1800">
                <a:latin typeface="Georgia"/>
                <a:ea typeface="Georgia"/>
                <a:cs typeface="Georgia"/>
                <a:sym typeface="Georgia"/>
              </a:rPr>
              <a:t>Continue - </a:t>
            </a:r>
            <a:br>
              <a:rPr lang="en" sz="1800">
                <a:latin typeface="Georgia"/>
                <a:ea typeface="Georgia"/>
                <a:cs typeface="Georgia"/>
                <a:sym typeface="Georgia"/>
              </a:rPr>
            </a:br>
            <a:r>
              <a:rPr b="1" lang="en" sz="1800">
                <a:solidFill>
                  <a:srgbClr val="FF0000"/>
                </a:solidFill>
                <a:latin typeface="Georgia"/>
                <a:ea typeface="Georgia"/>
                <a:cs typeface="Georgia"/>
                <a:sym typeface="Georgia"/>
              </a:rPr>
              <a:t>Secondly, </a:t>
            </a:r>
            <a:r>
              <a:rPr lang="en" sz="1800">
                <a:latin typeface="Georgia"/>
                <a:ea typeface="Georgia"/>
                <a:cs typeface="Georgia"/>
                <a:sym typeface="Georgia"/>
              </a:rPr>
              <a:t>you should know that I am terrified of rats. </a:t>
            </a:r>
            <a:br>
              <a:rPr lang="en" sz="1800">
                <a:latin typeface="Georgia"/>
                <a:ea typeface="Georgia"/>
                <a:cs typeface="Georgia"/>
                <a:sym typeface="Georgia"/>
              </a:rPr>
            </a:br>
            <a:endParaRPr sz="1800">
              <a:latin typeface="Georgia"/>
              <a:ea typeface="Georgia"/>
              <a:cs typeface="Georgia"/>
              <a:sym typeface="Georgia"/>
            </a:endParaRPr>
          </a:p>
          <a:p>
            <a:pPr indent="0" lvl="0" marL="0" rtl="0" algn="l">
              <a:lnSpc>
                <a:spcPct val="100000"/>
              </a:lnSpc>
              <a:spcBef>
                <a:spcPts val="145"/>
              </a:spcBef>
              <a:spcAft>
                <a:spcPts val="0"/>
              </a:spcAft>
              <a:buSzPts val="1800"/>
              <a:buFont typeface="Helvetica Neue"/>
              <a:buNone/>
            </a:pPr>
            <a:r>
              <a:rPr lang="en" sz="1800">
                <a:latin typeface="Georgia"/>
                <a:ea typeface="Georgia"/>
                <a:cs typeface="Georgia"/>
                <a:sym typeface="Georgia"/>
              </a:rPr>
              <a:t>Sentence 3:</a:t>
            </a:r>
            <a:endParaRPr sz="1800">
              <a:latin typeface="Georgia"/>
              <a:ea typeface="Georgia"/>
              <a:cs typeface="Georgia"/>
              <a:sym typeface="Georgia"/>
            </a:endParaRPr>
          </a:p>
          <a:p>
            <a:pPr indent="-366395" lvl="0" marL="469265" rtl="0" algn="l">
              <a:lnSpc>
                <a:spcPct val="100000"/>
              </a:lnSpc>
              <a:spcBef>
                <a:spcPts val="0"/>
              </a:spcBef>
              <a:spcAft>
                <a:spcPts val="0"/>
              </a:spcAft>
              <a:buSzPts val="1800"/>
              <a:buFont typeface="Helvetica Neue"/>
              <a:buChar char="●"/>
            </a:pPr>
            <a:r>
              <a:rPr lang="en" sz="1800">
                <a:latin typeface="Georgia"/>
                <a:ea typeface="Georgia"/>
                <a:cs typeface="Georgia"/>
                <a:sym typeface="Georgia"/>
              </a:rPr>
              <a:t>End -</a:t>
            </a:r>
            <a:endParaRPr sz="1800">
              <a:latin typeface="Georgia"/>
              <a:ea typeface="Georgia"/>
              <a:cs typeface="Georgia"/>
              <a:sym typeface="Georgia"/>
            </a:endParaRPr>
          </a:p>
          <a:p>
            <a:pPr indent="0" lvl="0" marL="457200" marR="1266825" rtl="0" algn="l">
              <a:lnSpc>
                <a:spcPct val="100699"/>
              </a:lnSpc>
              <a:spcBef>
                <a:spcPts val="0"/>
              </a:spcBef>
              <a:spcAft>
                <a:spcPts val="0"/>
              </a:spcAft>
              <a:buNone/>
            </a:pPr>
            <a:r>
              <a:rPr b="1" lang="en" sz="1800">
                <a:solidFill>
                  <a:srgbClr val="FF0000"/>
                </a:solidFill>
                <a:latin typeface="Georgia"/>
                <a:ea typeface="Georgia"/>
                <a:cs typeface="Georgia"/>
                <a:sym typeface="Georgia"/>
              </a:rPr>
              <a:t>Finally, </a:t>
            </a:r>
            <a:r>
              <a:rPr lang="en" sz="1800">
                <a:latin typeface="Georgia"/>
                <a:ea typeface="Georgia"/>
                <a:cs typeface="Georgia"/>
                <a:sym typeface="Georgia"/>
              </a:rPr>
              <a:t>I think that you should know that I love to play any type of sport.</a:t>
            </a:r>
            <a:endParaRPr sz="18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