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aleway"/>
      <p:regular r:id="rId15"/>
      <p:bold r:id="rId16"/>
      <p:italic r:id="rId17"/>
      <p:boldItalic r:id="rId18"/>
    </p:embeddedFont>
    <p:embeddedFont>
      <p:font typeface="Robo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11" Type="http://schemas.openxmlformats.org/officeDocument/2006/relationships/slide" Target="slides/slide6.xml"/><Relationship Id="rId22" Type="http://schemas.openxmlformats.org/officeDocument/2006/relationships/font" Target="fonts/Roboto-boldItalic.fntdata"/><Relationship Id="rId10" Type="http://schemas.openxmlformats.org/officeDocument/2006/relationships/slide" Target="slides/slide5.xml"/><Relationship Id="rId21"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aleway-regular.fntdata"/><Relationship Id="rId14" Type="http://schemas.openxmlformats.org/officeDocument/2006/relationships/slide" Target="slides/slide9.xml"/><Relationship Id="rId17" Type="http://schemas.openxmlformats.org/officeDocument/2006/relationships/font" Target="fonts/Raleway-italic.fntdata"/><Relationship Id="rId16" Type="http://schemas.openxmlformats.org/officeDocument/2006/relationships/font" Target="fonts/Raleway-bold.fntdata"/><Relationship Id="rId5" Type="http://schemas.openxmlformats.org/officeDocument/2006/relationships/notesMaster" Target="notesMasters/notesMaster1.xml"/><Relationship Id="rId19" Type="http://schemas.openxmlformats.org/officeDocument/2006/relationships/font" Target="fonts/Roboto-regular.fntdata"/><Relationship Id="rId6" Type="http://schemas.openxmlformats.org/officeDocument/2006/relationships/slide" Target="slides/slide1.xml"/><Relationship Id="rId18" Type="http://schemas.openxmlformats.org/officeDocument/2006/relationships/font" Target="fonts/Raleway-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c0d81d342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c0d81d342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c0d81d342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c0d81d342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0d81d3428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0d81d3428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c0d81d342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c0d81d342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0d81d342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c0d81d342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c0d81d342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c0d81d342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0d81d342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c0d81d342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c0d81d342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c0d81d342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DPYJQSA-x50"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Directions Slideshow</a:t>
            </a:r>
            <a:endParaRPr/>
          </a:p>
        </p:txBody>
      </p:sp>
      <p:sp>
        <p:nvSpPr>
          <p:cNvPr id="59" name="Google Shape;59;p13"/>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D2125"/>
                </a:solidFill>
                <a:highlight>
                  <a:srgbClr val="FFFFFF"/>
                </a:highlight>
                <a:latin typeface="Roboto"/>
                <a:ea typeface="Roboto"/>
                <a:cs typeface="Roboto"/>
                <a:sym typeface="Roboto"/>
              </a:rPr>
              <a:t>L.I: We are FOCUSING on procedural writing by </a:t>
            </a:r>
            <a:r>
              <a:rPr i="1" lang="en">
                <a:solidFill>
                  <a:srgbClr val="1D2125"/>
                </a:solidFill>
                <a:highlight>
                  <a:srgbClr val="FFFFFF"/>
                </a:highlight>
                <a:latin typeface="Roboto"/>
                <a:ea typeface="Roboto"/>
                <a:cs typeface="Roboto"/>
                <a:sym typeface="Roboto"/>
              </a:rPr>
              <a:t>explaining</a:t>
            </a:r>
            <a:r>
              <a:rPr lang="en">
                <a:solidFill>
                  <a:srgbClr val="1D2125"/>
                </a:solidFill>
                <a:highlight>
                  <a:srgbClr val="FFFFFF"/>
                </a:highlight>
                <a:latin typeface="Roboto"/>
                <a:ea typeface="Roboto"/>
                <a:cs typeface="Roboto"/>
                <a:sym typeface="Roboto"/>
              </a:rPr>
              <a:t> the effects of conventions in a written/visual text.</a:t>
            </a:r>
            <a:endParaRPr/>
          </a:p>
        </p:txBody>
      </p:sp>
      <p:pic>
        <p:nvPicPr>
          <p:cNvPr id="60" name="Google Shape;60;p13"/>
          <p:cNvPicPr preferRelativeResize="0"/>
          <p:nvPr/>
        </p:nvPicPr>
        <p:blipFill>
          <a:blip r:embed="rId3">
            <a:alphaModFix/>
          </a:blip>
          <a:stretch>
            <a:fillRect/>
          </a:stretch>
        </p:blipFill>
        <p:spPr>
          <a:xfrm>
            <a:off x="3271350" y="2768825"/>
            <a:ext cx="2423949" cy="21874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Direction Speech</a:t>
            </a:r>
            <a:endParaRPr/>
          </a:p>
        </p:txBody>
      </p:sp>
      <p:sp>
        <p:nvSpPr>
          <p:cNvPr id="66" name="Google Shape;66;p1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asking for and giving directions.</a:t>
            </a:r>
            <a:endParaRPr/>
          </a:p>
        </p:txBody>
      </p:sp>
      <p:pic>
        <p:nvPicPr>
          <p:cNvPr id="67" name="Google Shape;67;p14"/>
          <p:cNvPicPr preferRelativeResize="0"/>
          <p:nvPr/>
        </p:nvPicPr>
        <p:blipFill>
          <a:blip r:embed="rId4">
            <a:alphaModFix/>
          </a:blip>
          <a:stretch>
            <a:fillRect/>
          </a:stretch>
        </p:blipFill>
        <p:spPr>
          <a:xfrm>
            <a:off x="3054575" y="152400"/>
            <a:ext cx="5937025" cy="4853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nvSpPr>
        <p:spPr>
          <a:xfrm>
            <a:off x="0" y="0"/>
            <a:ext cx="9144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cover image is a view of Tamaki Makaurau from top of the Keretaa, the hill to the immediate south of Manaia on the Coromandel Peninsula. This is straight-line distance of 60km. The island in the middle ground of the picture is Ponui, over which is viewed the entrance to the Tamaki River, St Heliers, and onto downtown Auckland. Ngaati Whanaunga has ancestral lands at each of these places, and this perspective spans a traditional route of our tupuna when travelling between our lands in Hauraki and those in Tamaki Makaurau. </a:t>
            </a:r>
            <a:r>
              <a:rPr lang="en"/>
              <a:t>Matauranga</a:t>
            </a:r>
            <a:r>
              <a:rPr lang="en"/>
              <a:t> </a:t>
            </a:r>
            <a:r>
              <a:rPr lang="en"/>
              <a:t>Maori</a:t>
            </a:r>
            <a:r>
              <a:rPr lang="en"/>
              <a:t> includes not only </a:t>
            </a:r>
            <a:r>
              <a:rPr lang="en"/>
              <a:t>Maori</a:t>
            </a:r>
            <a:r>
              <a:rPr lang="en"/>
              <a:t> knowledge, but also world views. The cover image reflects a Ngaati Whanaunga/Marutuahu perspective of Tamaki Makaurau, distinct from that of those iwi whose lands are predominantly within Tamaki. The map also illustrates that the Marutuahu were a maritime people, and this remains an important aspect of our identity. Note the South/North orientation of the map above, reflecting the traditional </a:t>
            </a:r>
            <a:r>
              <a:rPr lang="en"/>
              <a:t>Maori</a:t>
            </a:r>
            <a:r>
              <a:rPr lang="en"/>
              <a:t> perspective of Aotearoa as Te Ika a Maui. </a:t>
            </a:r>
            <a:endParaRPr/>
          </a:p>
        </p:txBody>
      </p:sp>
      <p:pic>
        <p:nvPicPr>
          <p:cNvPr id="73" name="Google Shape;73;p15"/>
          <p:cNvPicPr preferRelativeResize="0"/>
          <p:nvPr/>
        </p:nvPicPr>
        <p:blipFill>
          <a:blip r:embed="rId3">
            <a:alphaModFix/>
          </a:blip>
          <a:stretch>
            <a:fillRect/>
          </a:stretch>
        </p:blipFill>
        <p:spPr>
          <a:xfrm>
            <a:off x="2236725" y="2339700"/>
            <a:ext cx="4670550" cy="265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606100" y="152400"/>
            <a:ext cx="5921925" cy="2517876"/>
          </a:xfrm>
          <a:prstGeom prst="rect">
            <a:avLst/>
          </a:prstGeom>
          <a:noFill/>
          <a:ln>
            <a:noFill/>
          </a:ln>
        </p:spPr>
      </p:pic>
      <p:pic>
        <p:nvPicPr>
          <p:cNvPr id="79" name="Google Shape;79;p16"/>
          <p:cNvPicPr preferRelativeResize="0"/>
          <p:nvPr/>
        </p:nvPicPr>
        <p:blipFill>
          <a:blip r:embed="rId4">
            <a:alphaModFix/>
          </a:blip>
          <a:stretch>
            <a:fillRect/>
          </a:stretch>
        </p:blipFill>
        <p:spPr>
          <a:xfrm>
            <a:off x="1606100" y="2822675"/>
            <a:ext cx="5921924" cy="21684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85" name="Google Shape;85;p1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Look at the map on slide 6. Then using the images of directions on slide 4 fill in the blanks on the next slide of which directions to use and go for each place.</a:t>
            </a:r>
            <a:endParaRPr/>
          </a:p>
        </p:txBody>
      </p:sp>
      <p:pic>
        <p:nvPicPr>
          <p:cNvPr id="86" name="Google Shape;86;p17"/>
          <p:cNvPicPr preferRelativeResize="0"/>
          <p:nvPr/>
        </p:nvPicPr>
        <p:blipFill>
          <a:blip r:embed="rId3">
            <a:alphaModFix/>
          </a:blip>
          <a:stretch>
            <a:fillRect/>
          </a:stretch>
        </p:blipFill>
        <p:spPr>
          <a:xfrm>
            <a:off x="3064425" y="152400"/>
            <a:ext cx="5927175" cy="4853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52400" y="152400"/>
            <a:ext cx="8824100" cy="4853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nvSpPr>
        <p:spPr>
          <a:xfrm>
            <a:off x="68975" y="78825"/>
            <a:ext cx="8986500" cy="5005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Walk                      to get from Bagu’s House to Midoro’s Palace.</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Trek                       to get from Midoro’s Palace to Heart Con.</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Jog                         to get from Heart Con to The King’s Tomb.</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Run                         to get from The King’s Tomb to Rauru Town.</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Amble                       to get from Rauru Town to Power Glove.</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Bolt                        to get from Power Glove to Fairy Woods</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Dash                       to get from Fairy Woods to After Of Life</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Go                       to get from After Of Life to Northern Royal Palace.</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Saunter                       to get from Northern Royal Palace to Doll.</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Sprint                       to get from Doll to Shield Spell.</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Walk                       to get from Shield Spell to Ruto Town.</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Trek                       to get from Ruto Town to Jump Spell.</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Jog                      to get from Jump Spell to Trophy.</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Run                     to get from Trophy to Tantari Desert.</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Amble                      to get from Tantari Desert to Magic Container.</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Bolt                      to get from Magic Container to Fairy Woods.</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Dash                       to get from Fairy Woods to Heart Con.</a:t>
            </a:r>
            <a:endParaRPr sz="1800">
              <a:solidFill>
                <a:schemeClr val="lt2"/>
              </a:solidFill>
              <a:latin typeface="Source Sans Pro"/>
              <a:ea typeface="Source Sans Pro"/>
              <a:cs typeface="Source Sans Pro"/>
              <a:sym typeface="Source Sans Pro"/>
            </a:endParaRPr>
          </a:p>
          <a:p>
            <a:pPr indent="-342900" lvl="0" marL="457200" rtl="0" algn="l">
              <a:spcBef>
                <a:spcPts val="0"/>
              </a:spcBef>
              <a:spcAft>
                <a:spcPts val="0"/>
              </a:spcAft>
              <a:buClr>
                <a:schemeClr val="lt2"/>
              </a:buClr>
              <a:buSzPts val="1800"/>
              <a:buFont typeface="Source Sans Pro"/>
              <a:buAutoNum type="arabicPeriod"/>
            </a:pPr>
            <a:r>
              <a:rPr lang="en" sz="1800">
                <a:solidFill>
                  <a:schemeClr val="lt2"/>
                </a:solidFill>
                <a:latin typeface="Source Sans Pro"/>
                <a:ea typeface="Source Sans Pro"/>
                <a:cs typeface="Source Sans Pro"/>
                <a:sym typeface="Source Sans Pro"/>
              </a:rPr>
              <a:t>Go                      to get from Heart Con to Jump Spell.</a:t>
            </a:r>
            <a:endParaRPr sz="1800">
              <a:solidFill>
                <a:schemeClr val="lt2"/>
              </a:solidFill>
              <a:latin typeface="Source Sans Pro"/>
              <a:ea typeface="Source Sans Pro"/>
              <a:cs typeface="Source Sans Pro"/>
              <a:sym typeface="Source Sans Pro"/>
            </a:endParaRPr>
          </a:p>
        </p:txBody>
      </p:sp>
      <p:cxnSp>
        <p:nvCxnSpPr>
          <p:cNvPr id="97" name="Google Shape;97;p19"/>
          <p:cNvCxnSpPr/>
          <p:nvPr/>
        </p:nvCxnSpPr>
        <p:spPr>
          <a:xfrm>
            <a:off x="1152850" y="41385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98" name="Google Shape;98;p19"/>
          <p:cNvCxnSpPr/>
          <p:nvPr/>
        </p:nvCxnSpPr>
        <p:spPr>
          <a:xfrm>
            <a:off x="1152850" y="68450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99" name="Google Shape;99;p19"/>
          <p:cNvCxnSpPr/>
          <p:nvPr/>
        </p:nvCxnSpPr>
        <p:spPr>
          <a:xfrm>
            <a:off x="1152850" y="97485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0" name="Google Shape;100;p19"/>
          <p:cNvCxnSpPr/>
          <p:nvPr/>
        </p:nvCxnSpPr>
        <p:spPr>
          <a:xfrm>
            <a:off x="1152850" y="125535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1" name="Google Shape;101;p19"/>
          <p:cNvCxnSpPr/>
          <p:nvPr/>
        </p:nvCxnSpPr>
        <p:spPr>
          <a:xfrm>
            <a:off x="1359125" y="149642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2" name="Google Shape;102;p19"/>
          <p:cNvCxnSpPr/>
          <p:nvPr/>
        </p:nvCxnSpPr>
        <p:spPr>
          <a:xfrm>
            <a:off x="1152850" y="174735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3" name="Google Shape;103;p19"/>
          <p:cNvCxnSpPr/>
          <p:nvPr/>
        </p:nvCxnSpPr>
        <p:spPr>
          <a:xfrm>
            <a:off x="1210650" y="203772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4" name="Google Shape;104;p19"/>
          <p:cNvCxnSpPr/>
          <p:nvPr/>
        </p:nvCxnSpPr>
        <p:spPr>
          <a:xfrm>
            <a:off x="1008325" y="230835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5" name="Google Shape;105;p19"/>
          <p:cNvCxnSpPr/>
          <p:nvPr/>
        </p:nvCxnSpPr>
        <p:spPr>
          <a:xfrm>
            <a:off x="1467500" y="258157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6" name="Google Shape;106;p19"/>
          <p:cNvCxnSpPr/>
          <p:nvPr/>
        </p:nvCxnSpPr>
        <p:spPr>
          <a:xfrm>
            <a:off x="1313125" y="284962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7" name="Google Shape;107;p19"/>
          <p:cNvCxnSpPr/>
          <p:nvPr/>
        </p:nvCxnSpPr>
        <p:spPr>
          <a:xfrm>
            <a:off x="1210650" y="313997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8" name="Google Shape;108;p19"/>
          <p:cNvCxnSpPr/>
          <p:nvPr/>
        </p:nvCxnSpPr>
        <p:spPr>
          <a:xfrm>
            <a:off x="1152850" y="341062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09" name="Google Shape;109;p19"/>
          <p:cNvCxnSpPr/>
          <p:nvPr/>
        </p:nvCxnSpPr>
        <p:spPr>
          <a:xfrm>
            <a:off x="1060875" y="371082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10" name="Google Shape;110;p19"/>
          <p:cNvCxnSpPr/>
          <p:nvPr/>
        </p:nvCxnSpPr>
        <p:spPr>
          <a:xfrm>
            <a:off x="1060875" y="3961750"/>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11" name="Google Shape;111;p19"/>
          <p:cNvCxnSpPr/>
          <p:nvPr/>
        </p:nvCxnSpPr>
        <p:spPr>
          <a:xfrm>
            <a:off x="1313125" y="426197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9"/>
          <p:cNvCxnSpPr/>
          <p:nvPr/>
        </p:nvCxnSpPr>
        <p:spPr>
          <a:xfrm>
            <a:off x="1104225" y="449317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13" name="Google Shape;113;p19"/>
          <p:cNvCxnSpPr/>
          <p:nvPr/>
        </p:nvCxnSpPr>
        <p:spPr>
          <a:xfrm>
            <a:off x="1210650" y="4783525"/>
            <a:ext cx="876900" cy="0"/>
          </a:xfrm>
          <a:prstGeom prst="straightConnector1">
            <a:avLst/>
          </a:prstGeom>
          <a:noFill/>
          <a:ln cap="flat" cmpd="sng" w="9525">
            <a:solidFill>
              <a:schemeClr val="dk2"/>
            </a:solidFill>
            <a:prstDash val="solid"/>
            <a:round/>
            <a:headEnd len="med" w="med" type="none"/>
            <a:tailEnd len="med" w="med" type="none"/>
          </a:ln>
        </p:spPr>
      </p:cxnSp>
      <p:cxnSp>
        <p:nvCxnSpPr>
          <p:cNvPr id="114" name="Google Shape;114;p19"/>
          <p:cNvCxnSpPr/>
          <p:nvPr/>
        </p:nvCxnSpPr>
        <p:spPr>
          <a:xfrm>
            <a:off x="945925" y="5084325"/>
            <a:ext cx="8769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a:t>
            </a:r>
            <a:endParaRPr/>
          </a:p>
        </p:txBody>
      </p:sp>
      <p:sp>
        <p:nvSpPr>
          <p:cNvPr id="120" name="Google Shape;120;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Write the directions of how to get to different locations like in slide 7 but use different fictional names for the places.</a:t>
            </a:r>
            <a:endParaRPr/>
          </a:p>
        </p:txBody>
      </p:sp>
      <p:pic>
        <p:nvPicPr>
          <p:cNvPr id="121" name="Google Shape;121;p20"/>
          <p:cNvPicPr preferRelativeResize="0"/>
          <p:nvPr/>
        </p:nvPicPr>
        <p:blipFill>
          <a:blip r:embed="rId3">
            <a:alphaModFix/>
          </a:blip>
          <a:stretch>
            <a:fillRect/>
          </a:stretch>
        </p:blipFill>
        <p:spPr>
          <a:xfrm>
            <a:off x="3272100" y="152400"/>
            <a:ext cx="5359525" cy="484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127" name="Google Shape;127;p2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Search one fictional map and write a description of what each of those places look like as well as what lives there. Then write a story of how characters go on a journey through those places to reach a certain destination for a certain purpose. The story should have a map which the characters use and write what directions the characters take to go to places.</a:t>
            </a:r>
            <a:endParaRPr/>
          </a:p>
        </p:txBody>
      </p:sp>
      <p:pic>
        <p:nvPicPr>
          <p:cNvPr id="128" name="Google Shape;128;p21"/>
          <p:cNvPicPr preferRelativeResize="0"/>
          <p:nvPr/>
        </p:nvPicPr>
        <p:blipFill>
          <a:blip r:embed="rId3">
            <a:alphaModFix/>
          </a:blip>
          <a:stretch>
            <a:fillRect/>
          </a:stretch>
        </p:blipFill>
        <p:spPr>
          <a:xfrm>
            <a:off x="3162950" y="145175"/>
            <a:ext cx="5828650" cy="48531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