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25"/>
  </p:notesMasterIdLst>
  <p:sldIdLst>
    <p:sldId id="339" r:id="rId3"/>
    <p:sldId id="336" r:id="rId4"/>
    <p:sldId id="337" r:id="rId5"/>
    <p:sldId id="335" r:id="rId6"/>
    <p:sldId id="258" r:id="rId7"/>
    <p:sldId id="330" r:id="rId8"/>
    <p:sldId id="331" r:id="rId9"/>
    <p:sldId id="261" r:id="rId10"/>
    <p:sldId id="269" r:id="rId11"/>
    <p:sldId id="270" r:id="rId12"/>
    <p:sldId id="277" r:id="rId13"/>
    <p:sldId id="263" r:id="rId14"/>
    <p:sldId id="257" r:id="rId15"/>
    <p:sldId id="264" r:id="rId16"/>
    <p:sldId id="265" r:id="rId17"/>
    <p:sldId id="319" r:id="rId18"/>
    <p:sldId id="320" r:id="rId19"/>
    <p:sldId id="322" r:id="rId20"/>
    <p:sldId id="276" r:id="rId21"/>
    <p:sldId id="332" r:id="rId22"/>
    <p:sldId id="333" r:id="rId23"/>
    <p:sldId id="334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00000"/>
    <a:srgbClr val="82C2E5"/>
    <a:srgbClr val="E9EAF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135" autoAdjust="0"/>
    <p:restoredTop sz="84371" autoAdjust="0"/>
  </p:normalViewPr>
  <p:slideViewPr>
    <p:cSldViewPr snapToGrid="0">
      <p:cViewPr varScale="1">
        <p:scale>
          <a:sx n="94" d="100"/>
          <a:sy n="94" d="100"/>
        </p:scale>
        <p:origin x="116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BA2D34-AF4B-490D-8019-BB92AE6649C5}" type="datetimeFigureOut">
              <a:rPr lang="en-US" smtClean="0"/>
              <a:t>5/12/2024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4A81AE-1725-4FE3-9B7C-4C3E0D8C17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10056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People usually think of two things…</a:t>
            </a:r>
          </a:p>
          <a:p>
            <a:endParaRPr lang="en-US" dirty="0"/>
          </a:p>
          <a:p>
            <a:r>
              <a:rPr lang="en-US" dirty="0"/>
              <a:t>Money, stocks, banks, etc. (maybe nothing)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4A81AE-1725-4FE3-9B7C-4C3E0D8C178F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3280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4A81AE-1725-4FE3-9B7C-4C3E0D8C178F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92568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Economics is a tool. If you don’t know how to use it, it does you no good.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4A81AE-1725-4FE3-9B7C-4C3E0D8C178F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2206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Human capital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4A81AE-1725-4FE3-9B7C-4C3E0D8C178F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3400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4A81AE-1725-4FE3-9B7C-4C3E0D8C178F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966024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4A81AE-1725-4FE3-9B7C-4C3E0D8C178F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144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4A81AE-1725-4FE3-9B7C-4C3E0D8C178F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880268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4A81AE-1725-4FE3-9B7C-4C3E0D8C178F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0070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4A81AE-1725-4FE3-9B7C-4C3E0D8C178F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28795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4A81AE-1725-4FE3-9B7C-4C3E0D8C178F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41120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89F2EA-174B-4251-8E5E-03F63AB0DE5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1C92DC8-1270-4726-B7A1-978ED552B27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28888F-8CEF-40BE-80C6-16089138DE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DC640-1DB8-4715-9ADF-8CD8551617D7}" type="datetimeFigureOut">
              <a:rPr lang="en-US" smtClean="0"/>
              <a:t>5/12/2024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B1540F-8B89-4D3D-AD6D-C8D0CCF365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1A9FA0-62D9-443E-9BBC-E4A416E727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D44504-B1D9-4FF4-A586-69313297BF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56811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A8FC0C-E762-441F-BCD7-739C472681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38A9167-03DF-4BB6-A65F-160ECDD5651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29527C-8BA1-4CC1-B9FE-4588D0FF74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DC640-1DB8-4715-9ADF-8CD8551617D7}" type="datetimeFigureOut">
              <a:rPr lang="en-US" smtClean="0"/>
              <a:t>5/12/2024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3C728E-314E-426B-9724-43CFE81F55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EA6752-D6EA-4E24-820D-3A952E8EE0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D44504-B1D9-4FF4-A586-69313297BF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02710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E6F81D7-4249-4230-8B4D-B5C7E06A2F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1EB94AE-D94A-4100-994D-86C7C424B63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EFF5FE-BD66-4E7C-A52C-9AC2CBC6F0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DC640-1DB8-4715-9ADF-8CD8551617D7}" type="datetimeFigureOut">
              <a:rPr lang="en-US" smtClean="0"/>
              <a:t>5/12/2024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3E78FC-9845-467E-8D57-2CF5C6A920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38E857-A3FC-4D99-9265-29B3231528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D44504-B1D9-4FF4-A586-69313297BF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43460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5AF2B-0F95-423E-B8C6-BEAACB501F16}" type="datetimeFigureOut">
              <a:rPr lang="en-US" smtClean="0"/>
              <a:t>5/12/2024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A3AB4C-58EE-4B1A-94DE-F24998E11E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36532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6794735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5AF2B-0F95-423E-B8C6-BEAACB501F16}" type="datetimeFigureOut">
              <a:rPr lang="en-US" smtClean="0"/>
              <a:t>5/12/2024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A3AB4C-58EE-4B1A-94DE-F24998E11E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015002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5AF2B-0F95-423E-B8C6-BEAACB501F16}" type="datetimeFigureOut">
              <a:rPr lang="en-US" smtClean="0"/>
              <a:t>5/12/2024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A3AB4C-58EE-4B1A-94DE-F24998E11E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398009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5AF2B-0F95-423E-B8C6-BEAACB501F16}" type="datetimeFigureOut">
              <a:rPr lang="en-US" smtClean="0"/>
              <a:t>5/12/2024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A3AB4C-58EE-4B1A-94DE-F24998E11E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006239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5AF2B-0F95-423E-B8C6-BEAACB501F16}" type="datetimeFigureOut">
              <a:rPr lang="en-US" smtClean="0"/>
              <a:t>5/12/2024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A3AB4C-58EE-4B1A-94DE-F24998E11E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899323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5AF2B-0F95-423E-B8C6-BEAACB501F16}" type="datetimeFigureOut">
              <a:rPr lang="en-US" smtClean="0"/>
              <a:t>5/12/2024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A3AB4C-58EE-4B1A-94DE-F24998E11E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971022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5AF2B-0F95-423E-B8C6-BEAACB501F16}" type="datetimeFigureOut">
              <a:rPr lang="en-US" smtClean="0"/>
              <a:t>5/12/2024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A3AB4C-58EE-4B1A-94DE-F24998E11E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36253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342365-F86F-4B92-AE4F-F3D3E8BA77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D789EE-F20C-4A2A-8255-2715899695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7752B9-5052-4ABC-9D06-B0BF048A2C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DC640-1DB8-4715-9ADF-8CD8551617D7}" type="datetimeFigureOut">
              <a:rPr lang="en-US" smtClean="0"/>
              <a:t>5/12/2024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0FA835-B0D3-4697-9168-1E4546702C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DBA2A8-386C-4294-854B-20797E8847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D44504-B1D9-4FF4-A586-69313297BF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082386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5AF2B-0F95-423E-B8C6-BEAACB501F16}" type="datetimeFigureOut">
              <a:rPr lang="en-US" smtClean="0"/>
              <a:t>5/12/2024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A3AB4C-58EE-4B1A-94DE-F24998E11E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053143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5AF2B-0F95-423E-B8C6-BEAACB501F16}" type="datetimeFigureOut">
              <a:rPr lang="en-US" smtClean="0"/>
              <a:t>5/12/2024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A3AB4C-58EE-4B1A-94DE-F24998E11E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038830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5AF2B-0F95-423E-B8C6-BEAACB501F16}" type="datetimeFigureOut">
              <a:rPr lang="en-US" smtClean="0"/>
              <a:t>5/12/2024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A3AB4C-58EE-4B1A-94DE-F24998E11E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543925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0" y="381000"/>
            <a:ext cx="8026400" cy="5334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508000" y="914400"/>
            <a:ext cx="3911600" cy="5562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2800" y="914400"/>
            <a:ext cx="3911600" cy="5562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0" y="6705600"/>
            <a:ext cx="2540000" cy="15240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0" y="6705600"/>
            <a:ext cx="3860800" cy="15240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652000" y="6705600"/>
            <a:ext cx="2540000" cy="152400"/>
          </a:xfrm>
        </p:spPr>
        <p:txBody>
          <a:bodyPr/>
          <a:lstStyle>
            <a:lvl1pPr>
              <a:defRPr/>
            </a:lvl1pPr>
          </a:lstStyle>
          <a:p>
            <a:fld id="{CB82D605-7D08-472F-95DC-A7AFF29D40B8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34883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F442C3-C0DC-4D9B-A1AB-4B1932875E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4F98A18-67A9-4B81-9F96-CCE69793BD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C25098-C277-4112-82C0-464084AC0B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DC640-1DB8-4715-9ADF-8CD8551617D7}" type="datetimeFigureOut">
              <a:rPr lang="en-US" smtClean="0"/>
              <a:t>5/12/2024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4B8937-1D0D-4B1B-ABB1-B0E733FE82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4BA2B6-4302-44F1-A536-F8524E60A1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D44504-B1D9-4FF4-A586-69313297BF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5886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7ED83E-410A-41E8-AE4F-B051D3B6E3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2332DD-4600-415E-A61A-88BEBB9ACC0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2A7AEDE-53DA-4879-8225-8C887DA58B5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C05A757-DE55-406B-8ABF-9D129C44B4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DC640-1DB8-4715-9ADF-8CD8551617D7}" type="datetimeFigureOut">
              <a:rPr lang="en-US" smtClean="0"/>
              <a:t>5/12/2024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8F41576-5F75-4B76-80F2-2E61FA4C6D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74ED082-1A1A-438C-985B-F72B0F6DF8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D44504-B1D9-4FF4-A586-69313297BF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86202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BFC9BD-4AA8-4603-86B0-498373D106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F4197E7-380B-42AB-B52F-6131F525D0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60C91E5-F946-48FB-9C86-B894F85085C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D8300A5-D567-4634-8D07-84971ABF560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40C59AB-7542-4C89-8035-42FA6385385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93FD686-C8D8-4ED6-AC34-265275AD5C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DC640-1DB8-4715-9ADF-8CD8551617D7}" type="datetimeFigureOut">
              <a:rPr lang="en-US" smtClean="0"/>
              <a:t>5/12/2024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CF57D6A-5E69-456F-8A32-0F57FAB945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68B15B0-81DC-454E-943B-9771C66E13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D44504-B1D9-4FF4-A586-69313297BF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07364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77DC71-F947-4950-95AE-E2EBD7BED0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59A8468-2240-450E-A493-3B15610735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DC640-1DB8-4715-9ADF-8CD8551617D7}" type="datetimeFigureOut">
              <a:rPr lang="en-US" smtClean="0"/>
              <a:t>5/12/2024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B77639F-E0A5-436C-82BA-7B89C3C8C6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16EEE8B-32E2-458E-B6D4-947E769579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D44504-B1D9-4FF4-A586-69313297BF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17321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4A6EAF0-B800-4EC2-9A27-C06D5711C4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DC640-1DB8-4715-9ADF-8CD8551617D7}" type="datetimeFigureOut">
              <a:rPr lang="en-US" smtClean="0"/>
              <a:t>5/12/2024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388F3D6-4E2A-4ABD-99A5-3D295DC286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98CE934-EFA7-414A-B344-7C9F6B96A3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D44504-B1D9-4FF4-A586-69313297BF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3800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C90140-CB1E-45D2-B4BD-4999D76990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2B1939-D054-4803-AB94-83F9FA79AE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321414E-E43A-445E-81EE-7E270229BA4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46F4105-38E3-4207-886C-518F6424B0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DC640-1DB8-4715-9ADF-8CD8551617D7}" type="datetimeFigureOut">
              <a:rPr lang="en-US" smtClean="0"/>
              <a:t>5/12/2024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C015495-A1CA-438E-BC3D-32912D0170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2589F95-0F29-45D5-8C2F-8616BF5045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D44504-B1D9-4FF4-A586-69313297BF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98639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CC4C13-18B6-4472-B063-21284BD1B9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DCEE87A-A75A-49F1-866C-E776B2295CC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3C0F21F-2FE7-4DE7-8CEA-D36292C378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0DA4835-F8BD-4BC2-96FB-F73D8CC530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DC640-1DB8-4715-9ADF-8CD8551617D7}" type="datetimeFigureOut">
              <a:rPr lang="en-US" smtClean="0"/>
              <a:t>5/12/2024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0E88949-7C49-4DBB-829D-38C6AA4D38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4A367EC-CAEA-4C46-AAC9-65BDC68D00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D44504-B1D9-4FF4-A586-69313297BF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64288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18" Type="http://schemas.microsoft.com/office/2007/relationships/hdphoto" Target="../media/hdphoto2.wdp"/><Relationship Id="rId26" Type="http://schemas.microsoft.com/office/2007/relationships/hdphoto" Target="../media/hdphoto6.wdp"/><Relationship Id="rId3" Type="http://schemas.openxmlformats.org/officeDocument/2006/relationships/slideLayout" Target="../slideLayouts/slideLayout14.xml"/><Relationship Id="rId21" Type="http://schemas.openxmlformats.org/officeDocument/2006/relationships/image" Target="../media/image5.png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image" Target="../media/image3.png"/><Relationship Id="rId25" Type="http://schemas.openxmlformats.org/officeDocument/2006/relationships/image" Target="../media/image7.png"/><Relationship Id="rId2" Type="http://schemas.openxmlformats.org/officeDocument/2006/relationships/slideLayout" Target="../slideLayouts/slideLayout13.xml"/><Relationship Id="rId16" Type="http://schemas.microsoft.com/office/2007/relationships/hdphoto" Target="../media/hdphoto1.wdp"/><Relationship Id="rId20" Type="http://schemas.microsoft.com/office/2007/relationships/hdphoto" Target="../media/hdphoto3.wdp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24" Type="http://schemas.microsoft.com/office/2007/relationships/hdphoto" Target="../media/hdphoto5.wdp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2.png"/><Relationship Id="rId23" Type="http://schemas.openxmlformats.org/officeDocument/2006/relationships/image" Target="../media/image6.png"/><Relationship Id="rId28" Type="http://schemas.microsoft.com/office/2007/relationships/hdphoto" Target="../media/hdphoto7.wdp"/><Relationship Id="rId10" Type="http://schemas.openxmlformats.org/officeDocument/2006/relationships/slideLayout" Target="../slideLayouts/slideLayout21.xml"/><Relationship Id="rId19" Type="http://schemas.openxmlformats.org/officeDocument/2006/relationships/image" Target="../media/image4.png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1.wmf"/><Relationship Id="rId22" Type="http://schemas.microsoft.com/office/2007/relationships/hdphoto" Target="../media/hdphoto4.wdp"/><Relationship Id="rId27" Type="http://schemas.openxmlformats.org/officeDocument/2006/relationships/image" Target="../media/image8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7E6B344-FE36-4455-853A-188178DE40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1BD6199-545D-4911-8B0D-1AFB70913F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3E3B63-A124-4D61-8919-5D3CCB56387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7DC640-1DB8-4715-9ADF-8CD8551617D7}" type="datetimeFigureOut">
              <a:rPr lang="en-US" smtClean="0"/>
              <a:t>5/12/2024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27FEAB-166A-4512-88B0-DC4423D381A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93BB10-DAE4-4251-AD99-5E77065236B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D44504-B1D9-4FF4-A586-69313297BF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7329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tx1"/>
            </a:gs>
            <a:gs pos="100000">
              <a:schemeClr val="bg1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45AF2B-0F95-423E-B8C6-BEAACB501F16}" type="datetimeFigureOut">
              <a:rPr lang="en-US" smtClean="0"/>
              <a:t>5/12/2024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A3AB4C-58EE-4B1A-94DE-F24998E11E7E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2" descr="C:\Users\kevin\AppData\Local\Microsoft\Windows\Temporary Internet Files\Content.IE5\AKUFAY2I\MC900203134[1].wmf"/>
          <p:cNvPicPr>
            <a:picLocks noChangeAspect="1" noChangeArrowheads="1"/>
          </p:cNvPicPr>
          <p:nvPr userDrawn="1"/>
        </p:nvPicPr>
        <p:blipFill>
          <a:blip r:embed="rId14" cstate="print">
            <a:lum bright="-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400" y="6223956"/>
            <a:ext cx="352808" cy="53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 descr="http://fuzzy-antler.webatu.com/images/Big_RomanSoldier.jpg"/>
          <p:cNvPicPr>
            <a:picLocks noChangeAspect="1" noChangeArrowheads="1"/>
          </p:cNvPicPr>
          <p:nvPr userDrawn="1"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0" b="100000" l="9961" r="89844">
                        <a14:foregroundMark x1="53320" y1="32617" x2="52539" y2="45117"/>
                        <a14:foregroundMark x1="51758" y1="52930" x2="48047" y2="73828"/>
                        <a14:foregroundMark x1="45703" y1="70117" x2="69727" y2="67969"/>
                      </a14:backgroundRemoval>
                    </a14:imgEffect>
                    <a14:imgEffect>
                      <a14:brightnessContrast brigh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0907" y="6215330"/>
            <a:ext cx="722701" cy="542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9" descr="https://encrypted-tbn2.gstatic.com/images?q=tbn:ANd9GcRhTOqKXdl2E6ISBSj1N04WoJjZG-SeHzpjVRuR7bhM3zzA8Hb44A"/>
          <p:cNvPicPr>
            <a:picLocks noChangeAspect="1" noChangeArrowheads="1"/>
          </p:cNvPicPr>
          <p:nvPr userDrawn="1"/>
        </p:nvPicPr>
        <p:blipFill rotWithShape="1">
          <a:blip r:embed="rId17" cstate="print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0" b="99052" l="0" r="100000">
                        <a14:foregroundMark x1="24686" y1="39336" x2="22594" y2="92417"/>
                        <a14:foregroundMark x1="75732" y1="36967" x2="75732" y2="90047"/>
                        <a14:foregroundMark x1="28452" y1="69668" x2="28033" y2="75829"/>
                        <a14:foregroundMark x1="18410" y1="58768" x2="17992" y2="85308"/>
                        <a14:foregroundMark x1="67782" y1="58294" x2="68201" y2="90995"/>
                      </a14:backgroundRemoval>
                    </a14:imgEffect>
                    <a14:imgEffect>
                      <a14:brightnessContrast brigh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5500"/>
          <a:stretch/>
        </p:blipFill>
        <p:spPr bwMode="auto">
          <a:xfrm>
            <a:off x="1295411" y="6290812"/>
            <a:ext cx="853605" cy="5341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3" descr="http://bestclipartblog.com/clipart-pics/roman-clip-art-18.jpg"/>
          <p:cNvPicPr>
            <a:picLocks noChangeAspect="1" noChangeArrowheads="1"/>
          </p:cNvPicPr>
          <p:nvPr userDrawn="1"/>
        </p:nvPicPr>
        <p:blipFill rotWithShape="1">
          <a:blip r:embed="rId19" cstate="print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0" b="40541" l="0" r="100000"/>
                    </a14:imgEffect>
                    <a14:imgEffect>
                      <a14:brightnessContrast brigh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58962"/>
          <a:stretch/>
        </p:blipFill>
        <p:spPr bwMode="auto">
          <a:xfrm>
            <a:off x="3400808" y="6189452"/>
            <a:ext cx="1219200" cy="5900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/>
          <p:cNvSpPr/>
          <p:nvPr userDrawn="1"/>
        </p:nvSpPr>
        <p:spPr>
          <a:xfrm>
            <a:off x="0" y="6748730"/>
            <a:ext cx="12192000" cy="15240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pic>
        <p:nvPicPr>
          <p:cNvPr id="12" name="Picture 15" descr="Pillar"/>
          <p:cNvPicPr>
            <a:picLocks noChangeAspect="1" noChangeArrowheads="1"/>
          </p:cNvPicPr>
          <p:nvPr userDrawn="1"/>
        </p:nvPicPr>
        <p:blipFill>
          <a:blip r:embed="rId21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rightnessContrast bright="-100000" contrast="-2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9515" y="6206704"/>
            <a:ext cx="284893" cy="694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9" descr="https://encrypted-tbn2.gstatic.com/images?q=tbn:ANd9GcRhTOqKXdl2E6ISBSj1N04WoJjZG-SeHzpjVRuR7bhM3zzA8Hb44A"/>
          <p:cNvPicPr>
            <a:picLocks noChangeAspect="1" noChangeArrowheads="1"/>
          </p:cNvPicPr>
          <p:nvPr userDrawn="1"/>
        </p:nvPicPr>
        <p:blipFill rotWithShape="1">
          <a:blip r:embed="rId17" cstate="print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0" b="99052" l="0" r="100000">
                        <a14:foregroundMark x1="24686" y1="39336" x2="22594" y2="92417"/>
                        <a14:foregroundMark x1="75732" y1="36967" x2="75732" y2="90047"/>
                        <a14:foregroundMark x1="28452" y1="69668" x2="28033" y2="75829"/>
                        <a14:foregroundMark x1="18410" y1="58768" x2="17992" y2="85308"/>
                        <a14:foregroundMark x1="67782" y1="58294" x2="68201" y2="90995"/>
                      </a14:backgroundRemoval>
                    </a14:imgEffect>
                    <a14:imgEffect>
                      <a14:brightnessContrast brigh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5500"/>
          <a:stretch/>
        </p:blipFill>
        <p:spPr bwMode="auto">
          <a:xfrm>
            <a:off x="2140803" y="6291530"/>
            <a:ext cx="853605" cy="5341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9" descr="http://www.arthursclipart.org/transport/land/chariot.gif"/>
          <p:cNvPicPr>
            <a:picLocks noChangeAspect="1" noChangeArrowheads="1"/>
          </p:cNvPicPr>
          <p:nvPr userDrawn="1"/>
        </p:nvPicPr>
        <p:blipFill>
          <a:blip r:embed="rId23" cstate="print"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backgroundRemoval t="0" b="100000" l="0" r="100000">
                        <a14:foregroundMark x1="58832" y1="42944" x2="53268" y2="43750"/>
                        <a14:backgroundMark x1="69819" y1="82258" x2="69819" y2="82258"/>
                        <a14:backgroundMark x1="70236" y1="86492" x2="70236" y2="86492"/>
                        <a14:backgroundMark x1="66759" y1="87702" x2="66759" y2="87702"/>
                        <a14:backgroundMark x1="66342" y1="81653" x2="66342" y2="81653"/>
                      </a14:backgroundRemoval>
                    </a14:imgEffect>
                    <a14:imgEffect>
                      <a14:brightnessContrast brigh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1208" y="6188602"/>
            <a:ext cx="1219200" cy="6307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5" descr="Pillar"/>
          <p:cNvPicPr>
            <a:picLocks noChangeAspect="1" noChangeArrowheads="1"/>
          </p:cNvPicPr>
          <p:nvPr userDrawn="1"/>
        </p:nvPicPr>
        <p:blipFill>
          <a:blip r:embed="rId21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rightnessContrast bright="-100000" contrast="-2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5115" y="6206704"/>
            <a:ext cx="284893" cy="694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8"/>
          <p:cNvPicPr>
            <a:picLocks noChangeAspect="1" noChangeArrowheads="1"/>
          </p:cNvPicPr>
          <p:nvPr userDrawn="1"/>
        </p:nvPicPr>
        <p:blipFill rotWithShape="1">
          <a:blip r:embed="rId25" cstate="print">
            <a:extLst>
              <a:ext uri="{BEBA8EAE-BF5A-486C-A8C5-ECC9F3942E4B}">
                <a14:imgProps xmlns:a14="http://schemas.microsoft.com/office/drawing/2010/main">
                  <a14:imgLayer r:embed="rId26">
                    <a14:imgEffect>
                      <a14:backgroundRemoval t="38889" b="77315" l="17969" r="48958"/>
                    </a14:imgEffect>
                    <a14:imgEffect>
                      <a14:brightnessContrast brigh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7817" t="39154" r="50000" b="22610"/>
          <a:stretch/>
        </p:blipFill>
        <p:spPr bwMode="auto">
          <a:xfrm>
            <a:off x="9598408" y="6131107"/>
            <a:ext cx="1320800" cy="662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30" descr="http://upload.wikimedia.org/wikipedia/commons/thumb/7/7b/Simple_Labarum2.svg/150px-Simple_Labarum2.svg.png"/>
          <p:cNvPicPr>
            <a:picLocks noChangeAspect="1" noChangeArrowheads="1"/>
          </p:cNvPicPr>
          <p:nvPr userDrawn="1"/>
        </p:nvPicPr>
        <p:blipFill>
          <a:blip r:embed="rId27" cstate="print">
            <a:extLst>
              <a:ext uri="{BEBA8EAE-BF5A-486C-A8C5-ECC9F3942E4B}">
                <a14:imgProps xmlns:a14="http://schemas.microsoft.com/office/drawing/2010/main">
                  <a14:imgLayer r:embed="rId28">
                    <a14:imgEffect>
                      <a14:brightnessContrast brigh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3397" y="6223956"/>
            <a:ext cx="545411" cy="5399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333644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microsoft.com/office/2007/relationships/hdphoto" Target="../media/hdphoto8.wdp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RhvpQNvKlPM&amp;t=224s" TargetMode="Externa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dVTNmSmUo14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83EF0A-7D5E-D209-EE85-7B2A976D45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Week 3</a:t>
            </a:r>
            <a:endParaRPr lang="en-NZ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4F6A84-74A0-96EC-3560-858784EEEB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Success Criteria:  </a:t>
            </a:r>
            <a:r>
              <a:rPr lang="en-US" dirty="0"/>
              <a:t>By the end of the week students will be able to define the 3 key principles of economics and be able to differentiate between a need and a want.  </a:t>
            </a:r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2187538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See the source image">
            <a:extLst>
              <a:ext uri="{FF2B5EF4-FFF2-40B4-BE49-F238E27FC236}">
                <a16:creationId xmlns:a16="http://schemas.microsoft.com/office/drawing/2014/main" id="{4FDE41BA-2579-4F36-8ECB-EDD13B96AB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35000"/>
            <a:ext cx="12192000" cy="812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2B59726-E4D9-4DF0-81A6-8CB66B079FE6}"/>
              </a:ext>
            </a:extLst>
          </p:cNvPr>
          <p:cNvSpPr txBox="1"/>
          <p:nvPr/>
        </p:nvSpPr>
        <p:spPr>
          <a:xfrm>
            <a:off x="6333893" y="4931716"/>
            <a:ext cx="577498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*That’s a mirror. I’m not saying you’re a bathroom.</a:t>
            </a:r>
          </a:p>
        </p:txBody>
      </p:sp>
      <p:sp>
        <p:nvSpPr>
          <p:cNvPr id="5" name="Rounded Rectangle 5">
            <a:extLst>
              <a:ext uri="{FF2B5EF4-FFF2-40B4-BE49-F238E27FC236}">
                <a16:creationId xmlns:a16="http://schemas.microsoft.com/office/drawing/2014/main" id="{79BF38F7-069D-400F-A236-4337738352E1}"/>
              </a:ext>
            </a:extLst>
          </p:cNvPr>
          <p:cNvSpPr/>
          <p:nvPr/>
        </p:nvSpPr>
        <p:spPr>
          <a:xfrm>
            <a:off x="544343" y="405246"/>
            <a:ext cx="4114379" cy="2022600"/>
          </a:xfrm>
          <a:prstGeom prst="roundRect">
            <a:avLst/>
          </a:prstGeom>
          <a:solidFill>
            <a:srgbClr val="000000">
              <a:alpha val="69804"/>
            </a:srgbClr>
          </a:solidFill>
          <a:ln>
            <a:solidFill>
              <a:schemeClr val="bg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FF00"/>
                </a:solidFill>
              </a:rPr>
              <a:t>3. Economics literally is all about YOU!</a:t>
            </a:r>
          </a:p>
        </p:txBody>
      </p:sp>
    </p:spTree>
    <p:extLst>
      <p:ext uri="{BB962C8B-B14F-4D97-AF65-F5344CB8AC3E}">
        <p14:creationId xmlns:p14="http://schemas.microsoft.com/office/powerpoint/2010/main" val="2358914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See the source image">
            <a:extLst>
              <a:ext uri="{FF2B5EF4-FFF2-40B4-BE49-F238E27FC236}">
                <a16:creationId xmlns:a16="http://schemas.microsoft.com/office/drawing/2014/main" id="{30870801-719F-4E9D-B1C5-AF88DAB8E27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953"/>
          <a:stretch/>
        </p:blipFill>
        <p:spPr bwMode="auto">
          <a:xfrm>
            <a:off x="-47625" y="0"/>
            <a:ext cx="1223962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D1D77E48-1D32-48AA-8B9E-B23DC49B87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3059" y="5098184"/>
            <a:ext cx="10515600" cy="1325563"/>
          </a:xfrm>
        </p:spPr>
        <p:txBody>
          <a:bodyPr/>
          <a:lstStyle/>
          <a:p>
            <a:r>
              <a:rPr lang="en-US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 no matter what you may say, you </a:t>
            </a:r>
            <a:r>
              <a:rPr lang="en-US" b="1" i="1" dirty="0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Love Yourself</a:t>
            </a:r>
            <a:r>
              <a:rPr lang="en-US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3992502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0" fill="hold"/>
                                        <p:tgtEl>
                                          <p:spTgt spid="5122"/>
                                        </p:tgtEl>
                                      </p:cBhvr>
                                      <p:by x="115000" y="11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See the source image">
            <a:extLst>
              <a:ext uri="{FF2B5EF4-FFF2-40B4-BE49-F238E27FC236}">
                <a16:creationId xmlns:a16="http://schemas.microsoft.com/office/drawing/2014/main" id="{1FB60DDA-F37C-4AB2-BBCB-AAF5413D228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11" t="22455" r="34542"/>
          <a:stretch/>
        </p:blipFill>
        <p:spPr bwMode="auto">
          <a:xfrm>
            <a:off x="3867150" y="0"/>
            <a:ext cx="422910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See the source image">
            <a:extLst>
              <a:ext uri="{FF2B5EF4-FFF2-40B4-BE49-F238E27FC236}">
                <a16:creationId xmlns:a16="http://schemas.microsoft.com/office/drawing/2014/main" id="{D5E337F6-FAFB-4733-B692-846DC2CBF27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04" r="56333"/>
          <a:stretch/>
        </p:blipFill>
        <p:spPr bwMode="auto">
          <a:xfrm>
            <a:off x="0" y="0"/>
            <a:ext cx="409575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See the source image">
            <a:extLst>
              <a:ext uri="{FF2B5EF4-FFF2-40B4-BE49-F238E27FC236}">
                <a16:creationId xmlns:a16="http://schemas.microsoft.com/office/drawing/2014/main" id="{51DA5133-75A7-4CE4-BCAF-DFD949BD562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120" r="29458"/>
          <a:stretch/>
        </p:blipFill>
        <p:spPr bwMode="auto">
          <a:xfrm>
            <a:off x="8035636" y="0"/>
            <a:ext cx="415636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2F6EECD6-966C-4103-A07D-C2291ADD2193}"/>
              </a:ext>
            </a:extLst>
          </p:cNvPr>
          <p:cNvCxnSpPr/>
          <p:nvPr/>
        </p:nvCxnSpPr>
        <p:spPr>
          <a:xfrm>
            <a:off x="4095750" y="0"/>
            <a:ext cx="0" cy="685800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CBBA8E5-9E15-47B2-B760-3C19672A5840}"/>
              </a:ext>
            </a:extLst>
          </p:cNvPr>
          <p:cNvCxnSpPr/>
          <p:nvPr/>
        </p:nvCxnSpPr>
        <p:spPr>
          <a:xfrm>
            <a:off x="8020052" y="0"/>
            <a:ext cx="0" cy="685800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070E4173-A83A-4C5C-82E4-FCF6DD3811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766218"/>
            <a:ext cx="12191999" cy="1325563"/>
          </a:xfrm>
        </p:spPr>
        <p:txBody>
          <a:bodyPr>
            <a:normAutofit/>
          </a:bodyPr>
          <a:lstStyle/>
          <a:p>
            <a:pPr algn="ctr"/>
            <a:r>
              <a:rPr lang="en-US" sz="5400" b="1" dirty="0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Basic Principles of Economics</a:t>
            </a:r>
          </a:p>
        </p:txBody>
      </p:sp>
    </p:spTree>
    <p:extLst>
      <p:ext uri="{BB962C8B-B14F-4D97-AF65-F5344CB8AC3E}">
        <p14:creationId xmlns:p14="http://schemas.microsoft.com/office/powerpoint/2010/main" val="2521190549"/>
      </p:ext>
    </p:extLst>
  </p:cSld>
  <p:clrMapOvr>
    <a:masterClrMapping/>
  </p:clrMapOvr>
  <p:transition spd="slow">
    <p:fade thruBlk="1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See the source image">
            <a:extLst>
              <a:ext uri="{FF2B5EF4-FFF2-40B4-BE49-F238E27FC236}">
                <a16:creationId xmlns:a16="http://schemas.microsoft.com/office/drawing/2014/main" id="{43683468-DBC5-4273-9FD7-7FEEC33FA35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625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B951C3-DAD6-4D26-A0D3-9616FE8D5F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670754"/>
            <a:ext cx="10515600" cy="4351338"/>
          </a:xfrm>
        </p:spPr>
        <p:txBody>
          <a:bodyPr>
            <a:normAutofit/>
          </a:bodyPr>
          <a:lstStyle/>
          <a:p>
            <a:pPr algn="ctr">
              <a:buFont typeface="+mj-lt"/>
              <a:buAutoNum type="arabicPeriod"/>
            </a:pPr>
            <a:r>
              <a:rPr lang="en-US" sz="5400" b="1" i="0" dirty="0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effectLst/>
                <a:latin typeface="Roboto" panose="020B0604020202020204" pitchFamily="2" charset="0"/>
              </a:rPr>
              <a:t>Resources are limited (scarcity) so every choice has trade-offs</a:t>
            </a:r>
          </a:p>
          <a:p>
            <a:pPr algn="ctr">
              <a:buFont typeface="+mj-lt"/>
              <a:buAutoNum type="arabicPeriod"/>
            </a:pPr>
            <a:endParaRPr lang="en-US" sz="5400" b="1" dirty="0">
              <a:ln>
                <a:solidFill>
                  <a:sysClr val="windowText" lastClr="000000"/>
                </a:solidFill>
              </a:ln>
              <a:solidFill>
                <a:srgbClr val="FF0000"/>
              </a:solidFill>
              <a:latin typeface="Roboto" panose="020B0604020202020204" pitchFamily="2" charset="0"/>
            </a:endParaRPr>
          </a:p>
          <a:p>
            <a:pPr algn="ctr">
              <a:buFont typeface="+mj-lt"/>
              <a:buAutoNum type="arabicPeriod"/>
            </a:pPr>
            <a:endParaRPr lang="en-US" sz="5400" b="1" i="0" dirty="0">
              <a:ln>
                <a:solidFill>
                  <a:sysClr val="windowText" lastClr="000000"/>
                </a:solidFill>
              </a:ln>
              <a:solidFill>
                <a:srgbClr val="FF0000"/>
              </a:solidFill>
              <a:effectLst/>
              <a:latin typeface="Roboto" panose="020B06040202020202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8833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See the source image">
            <a:extLst>
              <a:ext uri="{FF2B5EF4-FFF2-40B4-BE49-F238E27FC236}">
                <a16:creationId xmlns:a16="http://schemas.microsoft.com/office/drawing/2014/main" id="{B33B047A-6048-4B9A-B3CB-A58C241E46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608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B951C3-DAD6-4D26-A0D3-9616FE8D5F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5300" y="490394"/>
            <a:ext cx="11049000" cy="1187738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en-US" sz="4000" b="1" dirty="0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latin typeface="Roboto" panose="020B0604020202020204" pitchFamily="2" charset="0"/>
              </a:rPr>
              <a:t>2. There are very few things you need, but a nearly unlimited amount of things you want.</a:t>
            </a:r>
          </a:p>
          <a:p>
            <a:pPr marL="0" indent="0" algn="ctr">
              <a:buNone/>
            </a:pPr>
            <a:endParaRPr lang="en-US" b="1" i="0" dirty="0">
              <a:ln>
                <a:solidFill>
                  <a:sysClr val="windowText" lastClr="000000"/>
                </a:solidFill>
              </a:ln>
              <a:solidFill>
                <a:srgbClr val="FF0000"/>
              </a:solidFill>
              <a:effectLst/>
              <a:latin typeface="Roboto" panose="020B0604020202020204" pitchFamily="2" charset="0"/>
            </a:endParaRPr>
          </a:p>
          <a:p>
            <a:pPr algn="ctr"/>
            <a:endParaRPr lang="en-US" dirty="0">
              <a:ln>
                <a:solidFill>
                  <a:sysClr val="windowText" lastClr="00000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9FCE4F6-6693-4AAD-B0BE-31B5FC357394}"/>
              </a:ext>
            </a:extLst>
          </p:cNvPr>
          <p:cNvSpPr txBox="1"/>
          <p:nvPr/>
        </p:nvSpPr>
        <p:spPr>
          <a:xfrm>
            <a:off x="6390409" y="3553691"/>
            <a:ext cx="529936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chemeClr val="bg1">
                    <a:lumMod val="95000"/>
                  </a:schemeClr>
                </a:solidFill>
                <a:latin typeface="squeaky chalk sound" pitchFamily="2" charset="0"/>
              </a:rPr>
              <a:t>Air</a:t>
            </a:r>
          </a:p>
          <a:p>
            <a:r>
              <a:rPr lang="en-US" sz="3600" dirty="0">
                <a:solidFill>
                  <a:schemeClr val="bg1">
                    <a:lumMod val="95000"/>
                  </a:schemeClr>
                </a:solidFill>
                <a:latin typeface="squeaky chalk sound" pitchFamily="2" charset="0"/>
              </a:rPr>
              <a:t>Food</a:t>
            </a:r>
          </a:p>
          <a:p>
            <a:r>
              <a:rPr lang="en-US" sz="3600" dirty="0">
                <a:solidFill>
                  <a:schemeClr val="bg1">
                    <a:lumMod val="95000"/>
                  </a:schemeClr>
                </a:solidFill>
                <a:latin typeface="squeaky chalk sound" pitchFamily="2" charset="0"/>
              </a:rPr>
              <a:t>Water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628D222-48EA-4E47-8358-483638B3F1F6}"/>
              </a:ext>
            </a:extLst>
          </p:cNvPr>
          <p:cNvSpPr txBox="1"/>
          <p:nvPr/>
        </p:nvSpPr>
        <p:spPr>
          <a:xfrm>
            <a:off x="545523" y="2028909"/>
            <a:ext cx="5299364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chemeClr val="bg1">
                    <a:lumMod val="95000"/>
                  </a:schemeClr>
                </a:solidFill>
                <a:latin typeface="squeaky chalk sound" pitchFamily="2" charset="0"/>
              </a:rPr>
              <a:t>Money</a:t>
            </a:r>
          </a:p>
          <a:p>
            <a:r>
              <a:rPr lang="en-US" sz="3600" dirty="0">
                <a:solidFill>
                  <a:schemeClr val="bg1">
                    <a:lumMod val="95000"/>
                  </a:schemeClr>
                </a:solidFill>
                <a:latin typeface="squeaky chalk sound" pitchFamily="2" charset="0"/>
              </a:rPr>
              <a:t>Friends</a:t>
            </a:r>
          </a:p>
          <a:p>
            <a:r>
              <a:rPr lang="en-US" sz="3600" dirty="0">
                <a:solidFill>
                  <a:schemeClr val="bg1">
                    <a:lumMod val="95000"/>
                  </a:schemeClr>
                </a:solidFill>
                <a:latin typeface="squeaky chalk sound" pitchFamily="2" charset="0"/>
              </a:rPr>
              <a:t>Red Bull</a:t>
            </a:r>
          </a:p>
          <a:p>
            <a:r>
              <a:rPr lang="en-US" sz="3600" dirty="0">
                <a:solidFill>
                  <a:schemeClr val="bg1">
                    <a:lumMod val="95000"/>
                  </a:schemeClr>
                </a:solidFill>
                <a:latin typeface="squeaky chalk sound" pitchFamily="2" charset="0"/>
              </a:rPr>
              <a:t>Xbox Series X</a:t>
            </a:r>
          </a:p>
          <a:p>
            <a:r>
              <a:rPr lang="en-US" sz="3600" dirty="0">
                <a:solidFill>
                  <a:schemeClr val="bg1">
                    <a:lumMod val="95000"/>
                  </a:schemeClr>
                </a:solidFill>
                <a:latin typeface="squeaky chalk sound" pitchFamily="2" charset="0"/>
              </a:rPr>
              <a:t>KFC</a:t>
            </a:r>
          </a:p>
          <a:p>
            <a:r>
              <a:rPr lang="en-US" sz="3600" dirty="0">
                <a:solidFill>
                  <a:schemeClr val="bg1">
                    <a:lumMod val="95000"/>
                  </a:schemeClr>
                </a:solidFill>
                <a:latin typeface="squeaky chalk sound" pitchFamily="2" charset="0"/>
              </a:rPr>
              <a:t>More Money</a:t>
            </a:r>
          </a:p>
          <a:p>
            <a:r>
              <a:rPr lang="en-US" sz="3600" dirty="0">
                <a:solidFill>
                  <a:schemeClr val="bg1">
                    <a:lumMod val="95000"/>
                  </a:schemeClr>
                </a:solidFill>
                <a:latin typeface="squeaky chalk sound" pitchFamily="2" charset="0"/>
              </a:rPr>
              <a:t>Education</a:t>
            </a:r>
          </a:p>
        </p:txBody>
      </p:sp>
    </p:spTree>
    <p:extLst>
      <p:ext uri="{BB962C8B-B14F-4D97-AF65-F5344CB8AC3E}">
        <p14:creationId xmlns:p14="http://schemas.microsoft.com/office/powerpoint/2010/main" val="3693503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See the source image">
            <a:extLst>
              <a:ext uri="{FF2B5EF4-FFF2-40B4-BE49-F238E27FC236}">
                <a16:creationId xmlns:a16="http://schemas.microsoft.com/office/drawing/2014/main" id="{DEB44D49-EF9A-4E4F-A48A-1A40B76072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B951C3-DAD6-4D26-A0D3-9616FE8D5F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7873" y="557934"/>
            <a:ext cx="10515600" cy="4351338"/>
          </a:xfrm>
        </p:spPr>
        <p:txBody>
          <a:bodyPr>
            <a:normAutofit/>
          </a:bodyPr>
          <a:lstStyle/>
          <a:p>
            <a:pPr marL="0" indent="0" algn="l">
              <a:buNone/>
            </a:pPr>
            <a:r>
              <a:rPr lang="en-US" sz="5400" b="1" dirty="0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latin typeface="Roboto" panose="020B0604020202020204" pitchFamily="2" charset="0"/>
              </a:rPr>
              <a:t>3. Our choices are driven mostly by self-interests – what we get out of it</a:t>
            </a:r>
          </a:p>
          <a:p>
            <a:pPr marL="0" indent="0" algn="l">
              <a:buNone/>
            </a:pPr>
            <a:endParaRPr lang="en-US" sz="5400" b="1" i="0" dirty="0">
              <a:ln>
                <a:solidFill>
                  <a:sysClr val="windowText" lastClr="000000"/>
                </a:solidFill>
              </a:ln>
              <a:solidFill>
                <a:srgbClr val="FF0000"/>
              </a:solidFill>
              <a:effectLst/>
              <a:latin typeface="Roboto" panose="020B0604020202020204" pitchFamily="2" charset="0"/>
            </a:endParaRPr>
          </a:p>
          <a:p>
            <a:pPr marL="0" indent="0" algn="l">
              <a:buNone/>
            </a:pPr>
            <a:endParaRPr lang="en-US" sz="5400" b="1" dirty="0">
              <a:ln>
                <a:solidFill>
                  <a:sysClr val="windowText" lastClr="000000"/>
                </a:solidFill>
              </a:ln>
              <a:solidFill>
                <a:srgbClr val="FF0000"/>
              </a:solidFill>
              <a:latin typeface="Roboto" panose="020B0604020202020204" pitchFamily="2" charset="0"/>
            </a:endParaRPr>
          </a:p>
          <a:p>
            <a:pPr marL="0" indent="0">
              <a:buNone/>
            </a:pPr>
            <a:endParaRPr lang="en-US" sz="5400" dirty="0">
              <a:ln>
                <a:solidFill>
                  <a:sysClr val="windowText" lastClr="000000"/>
                </a:solidFill>
              </a:ln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3547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See the source image">
            <a:extLst>
              <a:ext uri="{FF2B5EF4-FFF2-40B4-BE49-F238E27FC236}">
                <a16:creationId xmlns:a16="http://schemas.microsoft.com/office/drawing/2014/main" id="{78E13DFA-3B73-4275-8BBE-97630E4733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2E59E4DA-E1D0-4198-9E92-78303E8113B9}"/>
              </a:ext>
            </a:extLst>
          </p:cNvPr>
          <p:cNvGrpSpPr/>
          <p:nvPr/>
        </p:nvGrpSpPr>
        <p:grpSpPr>
          <a:xfrm>
            <a:off x="1216239" y="1374439"/>
            <a:ext cx="1231540" cy="862324"/>
            <a:chOff x="1216239" y="1374439"/>
            <a:chExt cx="1231540" cy="862324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9ABF3304-A3CB-4476-A324-4C87D20DA490}"/>
                </a:ext>
              </a:extLst>
            </p:cNvPr>
            <p:cNvSpPr txBox="1"/>
            <p:nvPr/>
          </p:nvSpPr>
          <p:spPr>
            <a:xfrm>
              <a:off x="1216239" y="1374439"/>
              <a:ext cx="123154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solidFill>
                    <a:schemeClr val="bg1"/>
                  </a:solidFill>
                </a:rPr>
                <a:t>Economics</a:t>
              </a:r>
            </a:p>
          </p:txBody>
        </p:sp>
        <p:sp>
          <p:nvSpPr>
            <p:cNvPr id="4" name="Arrow: Down 3">
              <a:extLst>
                <a:ext uri="{FF2B5EF4-FFF2-40B4-BE49-F238E27FC236}">
                  <a16:creationId xmlns:a16="http://schemas.microsoft.com/office/drawing/2014/main" id="{778BF26D-879A-4D2D-BAAA-05089A4C782E}"/>
                </a:ext>
              </a:extLst>
            </p:cNvPr>
            <p:cNvSpPr/>
            <p:nvPr/>
          </p:nvSpPr>
          <p:spPr>
            <a:xfrm>
              <a:off x="1659987" y="1729703"/>
              <a:ext cx="239150" cy="507060"/>
            </a:xfrm>
            <a:prstGeom prst="downArrow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D551956A-8EBC-4569-B63E-1B2B842DAFAE}"/>
              </a:ext>
            </a:extLst>
          </p:cNvPr>
          <p:cNvGrpSpPr/>
          <p:nvPr/>
        </p:nvGrpSpPr>
        <p:grpSpPr>
          <a:xfrm>
            <a:off x="5937428" y="3995773"/>
            <a:ext cx="1231540" cy="862324"/>
            <a:chOff x="1216239" y="1374439"/>
            <a:chExt cx="1231540" cy="862324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DB22C37D-307A-49EB-8A02-8550D2A7A5A7}"/>
                </a:ext>
              </a:extLst>
            </p:cNvPr>
            <p:cNvSpPr txBox="1"/>
            <p:nvPr/>
          </p:nvSpPr>
          <p:spPr>
            <a:xfrm>
              <a:off x="1216239" y="1374439"/>
              <a:ext cx="123154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solidFill>
                    <a:schemeClr val="bg1"/>
                  </a:solidFill>
                </a:rPr>
                <a:t>Economics</a:t>
              </a:r>
            </a:p>
          </p:txBody>
        </p:sp>
        <p:sp>
          <p:nvSpPr>
            <p:cNvPr id="10" name="Arrow: Down 9">
              <a:extLst>
                <a:ext uri="{FF2B5EF4-FFF2-40B4-BE49-F238E27FC236}">
                  <a16:creationId xmlns:a16="http://schemas.microsoft.com/office/drawing/2014/main" id="{B56CA650-C942-4C55-857E-209D0464EB4D}"/>
                </a:ext>
              </a:extLst>
            </p:cNvPr>
            <p:cNvSpPr/>
            <p:nvPr/>
          </p:nvSpPr>
          <p:spPr>
            <a:xfrm>
              <a:off x="1659987" y="1729703"/>
              <a:ext cx="239150" cy="507060"/>
            </a:xfrm>
            <a:prstGeom prst="downArrow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D449D995-379A-478F-AE9F-0FE842DBFD80}"/>
              </a:ext>
            </a:extLst>
          </p:cNvPr>
          <p:cNvGrpSpPr/>
          <p:nvPr/>
        </p:nvGrpSpPr>
        <p:grpSpPr>
          <a:xfrm>
            <a:off x="2613102" y="4339559"/>
            <a:ext cx="1231540" cy="862324"/>
            <a:chOff x="1216239" y="1374439"/>
            <a:chExt cx="1231540" cy="862324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FF482DB3-7421-4AE7-A345-045D6476A97E}"/>
                </a:ext>
              </a:extLst>
            </p:cNvPr>
            <p:cNvSpPr txBox="1"/>
            <p:nvPr/>
          </p:nvSpPr>
          <p:spPr>
            <a:xfrm>
              <a:off x="1216239" y="1374439"/>
              <a:ext cx="123154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solidFill>
                    <a:schemeClr val="bg1"/>
                  </a:solidFill>
                </a:rPr>
                <a:t>Economics</a:t>
              </a:r>
            </a:p>
          </p:txBody>
        </p:sp>
        <p:sp>
          <p:nvSpPr>
            <p:cNvPr id="13" name="Arrow: Down 12">
              <a:extLst>
                <a:ext uri="{FF2B5EF4-FFF2-40B4-BE49-F238E27FC236}">
                  <a16:creationId xmlns:a16="http://schemas.microsoft.com/office/drawing/2014/main" id="{5BD1A2AF-62B0-469F-9CDA-C41262254009}"/>
                </a:ext>
              </a:extLst>
            </p:cNvPr>
            <p:cNvSpPr/>
            <p:nvPr/>
          </p:nvSpPr>
          <p:spPr>
            <a:xfrm>
              <a:off x="1659987" y="1729703"/>
              <a:ext cx="239150" cy="507060"/>
            </a:xfrm>
            <a:prstGeom prst="downArrow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2A51F3EF-B6F4-4649-99A9-A9E400A6DD10}"/>
              </a:ext>
            </a:extLst>
          </p:cNvPr>
          <p:cNvGrpSpPr/>
          <p:nvPr/>
        </p:nvGrpSpPr>
        <p:grpSpPr>
          <a:xfrm>
            <a:off x="3729400" y="257566"/>
            <a:ext cx="1231540" cy="862324"/>
            <a:chOff x="1216239" y="1374439"/>
            <a:chExt cx="1231540" cy="862324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A28E5813-D8A3-41C4-8080-D0358C11D7E9}"/>
                </a:ext>
              </a:extLst>
            </p:cNvPr>
            <p:cNvSpPr txBox="1"/>
            <p:nvPr/>
          </p:nvSpPr>
          <p:spPr>
            <a:xfrm>
              <a:off x="1216239" y="1374439"/>
              <a:ext cx="123154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solidFill>
                    <a:schemeClr val="bg1"/>
                  </a:solidFill>
                </a:rPr>
                <a:t>Economics</a:t>
              </a:r>
            </a:p>
          </p:txBody>
        </p:sp>
        <p:sp>
          <p:nvSpPr>
            <p:cNvPr id="16" name="Arrow: Down 15">
              <a:extLst>
                <a:ext uri="{FF2B5EF4-FFF2-40B4-BE49-F238E27FC236}">
                  <a16:creationId xmlns:a16="http://schemas.microsoft.com/office/drawing/2014/main" id="{4E6F16C5-57A3-4A59-B6D5-C817E8150729}"/>
                </a:ext>
              </a:extLst>
            </p:cNvPr>
            <p:cNvSpPr/>
            <p:nvPr/>
          </p:nvSpPr>
          <p:spPr>
            <a:xfrm>
              <a:off x="1659987" y="1729703"/>
              <a:ext cx="239150" cy="507060"/>
            </a:xfrm>
            <a:prstGeom prst="downArrow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B083B517-28C1-45C3-BAA9-61033A28642F}"/>
              </a:ext>
            </a:extLst>
          </p:cNvPr>
          <p:cNvGrpSpPr/>
          <p:nvPr/>
        </p:nvGrpSpPr>
        <p:grpSpPr>
          <a:xfrm>
            <a:off x="8028497" y="1127943"/>
            <a:ext cx="1231540" cy="862324"/>
            <a:chOff x="1216239" y="1374439"/>
            <a:chExt cx="1231540" cy="862324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CDFDCB6F-CE4D-4653-8DD5-F744A9DEAA84}"/>
                </a:ext>
              </a:extLst>
            </p:cNvPr>
            <p:cNvSpPr txBox="1"/>
            <p:nvPr/>
          </p:nvSpPr>
          <p:spPr>
            <a:xfrm>
              <a:off x="1216239" y="1374439"/>
              <a:ext cx="123154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solidFill>
                    <a:schemeClr val="bg1"/>
                  </a:solidFill>
                </a:rPr>
                <a:t>Economics</a:t>
              </a:r>
            </a:p>
          </p:txBody>
        </p:sp>
        <p:sp>
          <p:nvSpPr>
            <p:cNvPr id="19" name="Arrow: Down 18">
              <a:extLst>
                <a:ext uri="{FF2B5EF4-FFF2-40B4-BE49-F238E27FC236}">
                  <a16:creationId xmlns:a16="http://schemas.microsoft.com/office/drawing/2014/main" id="{358A3A51-47E6-4855-A5CF-F076B0484ABA}"/>
                </a:ext>
              </a:extLst>
            </p:cNvPr>
            <p:cNvSpPr/>
            <p:nvPr/>
          </p:nvSpPr>
          <p:spPr>
            <a:xfrm>
              <a:off x="1659987" y="1729703"/>
              <a:ext cx="239150" cy="507060"/>
            </a:xfrm>
            <a:prstGeom prst="downArrow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5AC05D86-1892-41C7-88B6-2D00A47F807A}"/>
              </a:ext>
            </a:extLst>
          </p:cNvPr>
          <p:cNvGrpSpPr/>
          <p:nvPr/>
        </p:nvGrpSpPr>
        <p:grpSpPr>
          <a:xfrm>
            <a:off x="2205399" y="2937516"/>
            <a:ext cx="1231540" cy="862324"/>
            <a:chOff x="1216239" y="1374439"/>
            <a:chExt cx="1231540" cy="862324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3854A45E-A6B1-4759-8FDE-7A3E01A61583}"/>
                </a:ext>
              </a:extLst>
            </p:cNvPr>
            <p:cNvSpPr txBox="1"/>
            <p:nvPr/>
          </p:nvSpPr>
          <p:spPr>
            <a:xfrm>
              <a:off x="1216239" y="1374439"/>
              <a:ext cx="123154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solidFill>
                    <a:schemeClr val="bg1"/>
                  </a:solidFill>
                </a:rPr>
                <a:t>Economics</a:t>
              </a:r>
            </a:p>
          </p:txBody>
        </p:sp>
        <p:sp>
          <p:nvSpPr>
            <p:cNvPr id="22" name="Arrow: Down 21">
              <a:extLst>
                <a:ext uri="{FF2B5EF4-FFF2-40B4-BE49-F238E27FC236}">
                  <a16:creationId xmlns:a16="http://schemas.microsoft.com/office/drawing/2014/main" id="{16086EF4-5572-4D7F-8DE7-E9DC40545669}"/>
                </a:ext>
              </a:extLst>
            </p:cNvPr>
            <p:cNvSpPr/>
            <p:nvPr/>
          </p:nvSpPr>
          <p:spPr>
            <a:xfrm>
              <a:off x="1659987" y="1729703"/>
              <a:ext cx="239150" cy="507060"/>
            </a:xfrm>
            <a:prstGeom prst="downArrow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6DBB0B8B-1E10-4EDC-A36E-27CB46A3A846}"/>
              </a:ext>
            </a:extLst>
          </p:cNvPr>
          <p:cNvGrpSpPr/>
          <p:nvPr/>
        </p:nvGrpSpPr>
        <p:grpSpPr>
          <a:xfrm>
            <a:off x="6362670" y="1127943"/>
            <a:ext cx="1231540" cy="862324"/>
            <a:chOff x="1216239" y="1374439"/>
            <a:chExt cx="1231540" cy="862324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EECB954F-0105-4C6A-9DB9-C4D96690327A}"/>
                </a:ext>
              </a:extLst>
            </p:cNvPr>
            <p:cNvSpPr txBox="1"/>
            <p:nvPr/>
          </p:nvSpPr>
          <p:spPr>
            <a:xfrm>
              <a:off x="1216239" y="1374439"/>
              <a:ext cx="123154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solidFill>
                    <a:schemeClr val="bg1"/>
                  </a:solidFill>
                </a:rPr>
                <a:t>Economics</a:t>
              </a:r>
            </a:p>
          </p:txBody>
        </p:sp>
        <p:sp>
          <p:nvSpPr>
            <p:cNvPr id="25" name="Arrow: Down 24">
              <a:extLst>
                <a:ext uri="{FF2B5EF4-FFF2-40B4-BE49-F238E27FC236}">
                  <a16:creationId xmlns:a16="http://schemas.microsoft.com/office/drawing/2014/main" id="{C6FF2002-25EE-45A1-8A6B-061040411C2A}"/>
                </a:ext>
              </a:extLst>
            </p:cNvPr>
            <p:cNvSpPr/>
            <p:nvPr/>
          </p:nvSpPr>
          <p:spPr>
            <a:xfrm>
              <a:off x="1659987" y="1729703"/>
              <a:ext cx="239150" cy="507060"/>
            </a:xfrm>
            <a:prstGeom prst="downArrow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050214EF-E2F5-4094-BF59-CF3395EE46F6}"/>
              </a:ext>
            </a:extLst>
          </p:cNvPr>
          <p:cNvGrpSpPr/>
          <p:nvPr/>
        </p:nvGrpSpPr>
        <p:grpSpPr>
          <a:xfrm>
            <a:off x="10105271" y="4426935"/>
            <a:ext cx="1231540" cy="862324"/>
            <a:chOff x="1216239" y="1374439"/>
            <a:chExt cx="1231540" cy="862324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368B4277-27FE-4E6B-BB50-7E70F01BCC23}"/>
                </a:ext>
              </a:extLst>
            </p:cNvPr>
            <p:cNvSpPr txBox="1"/>
            <p:nvPr/>
          </p:nvSpPr>
          <p:spPr>
            <a:xfrm>
              <a:off x="1216239" y="1374439"/>
              <a:ext cx="123154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solidFill>
                    <a:schemeClr val="bg1"/>
                  </a:solidFill>
                </a:rPr>
                <a:t>Economics</a:t>
              </a:r>
            </a:p>
          </p:txBody>
        </p:sp>
        <p:sp>
          <p:nvSpPr>
            <p:cNvPr id="28" name="Arrow: Down 27">
              <a:extLst>
                <a:ext uri="{FF2B5EF4-FFF2-40B4-BE49-F238E27FC236}">
                  <a16:creationId xmlns:a16="http://schemas.microsoft.com/office/drawing/2014/main" id="{36AF4337-26BB-4852-BF81-74AC9961C2E5}"/>
                </a:ext>
              </a:extLst>
            </p:cNvPr>
            <p:cNvSpPr/>
            <p:nvPr/>
          </p:nvSpPr>
          <p:spPr>
            <a:xfrm>
              <a:off x="1659987" y="1729703"/>
              <a:ext cx="239150" cy="507060"/>
            </a:xfrm>
            <a:prstGeom prst="downArrow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81383A52-1B84-4A3F-98F6-16DCB1855E3F}"/>
              </a:ext>
            </a:extLst>
          </p:cNvPr>
          <p:cNvGrpSpPr/>
          <p:nvPr/>
        </p:nvGrpSpPr>
        <p:grpSpPr>
          <a:xfrm>
            <a:off x="8028497" y="5197357"/>
            <a:ext cx="1231540" cy="862324"/>
            <a:chOff x="1216239" y="1374439"/>
            <a:chExt cx="1231540" cy="862324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E7016446-059F-4A3C-81C7-C160F0C45AF5}"/>
                </a:ext>
              </a:extLst>
            </p:cNvPr>
            <p:cNvSpPr txBox="1"/>
            <p:nvPr/>
          </p:nvSpPr>
          <p:spPr>
            <a:xfrm>
              <a:off x="1216239" y="1374439"/>
              <a:ext cx="123154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solidFill>
                    <a:schemeClr val="bg1"/>
                  </a:solidFill>
                </a:rPr>
                <a:t>Economics</a:t>
              </a:r>
            </a:p>
          </p:txBody>
        </p:sp>
        <p:sp>
          <p:nvSpPr>
            <p:cNvPr id="31" name="Arrow: Down 30">
              <a:extLst>
                <a:ext uri="{FF2B5EF4-FFF2-40B4-BE49-F238E27FC236}">
                  <a16:creationId xmlns:a16="http://schemas.microsoft.com/office/drawing/2014/main" id="{2E00C250-1D2B-4DA7-8BDB-487DE4C4E5A4}"/>
                </a:ext>
              </a:extLst>
            </p:cNvPr>
            <p:cNvSpPr/>
            <p:nvPr/>
          </p:nvSpPr>
          <p:spPr>
            <a:xfrm>
              <a:off x="1659987" y="1729703"/>
              <a:ext cx="239150" cy="507060"/>
            </a:xfrm>
            <a:prstGeom prst="downArrow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DD52A386-1301-4CCB-9F80-32CB2704661B}"/>
              </a:ext>
            </a:extLst>
          </p:cNvPr>
          <p:cNvGrpSpPr/>
          <p:nvPr/>
        </p:nvGrpSpPr>
        <p:grpSpPr>
          <a:xfrm>
            <a:off x="8755061" y="2430456"/>
            <a:ext cx="1231540" cy="862324"/>
            <a:chOff x="1216239" y="1374439"/>
            <a:chExt cx="1231540" cy="862324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B5322FC9-2C4E-4B9E-A191-AC8809427503}"/>
                </a:ext>
              </a:extLst>
            </p:cNvPr>
            <p:cNvSpPr txBox="1"/>
            <p:nvPr/>
          </p:nvSpPr>
          <p:spPr>
            <a:xfrm>
              <a:off x="1216239" y="1374439"/>
              <a:ext cx="123154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solidFill>
                    <a:schemeClr val="bg1"/>
                  </a:solidFill>
                </a:rPr>
                <a:t>Economics</a:t>
              </a:r>
            </a:p>
          </p:txBody>
        </p:sp>
        <p:sp>
          <p:nvSpPr>
            <p:cNvPr id="34" name="Arrow: Down 33">
              <a:extLst>
                <a:ext uri="{FF2B5EF4-FFF2-40B4-BE49-F238E27FC236}">
                  <a16:creationId xmlns:a16="http://schemas.microsoft.com/office/drawing/2014/main" id="{1559D534-1ABB-4CF2-A8D4-A73FE70299CA}"/>
                </a:ext>
              </a:extLst>
            </p:cNvPr>
            <p:cNvSpPr/>
            <p:nvPr/>
          </p:nvSpPr>
          <p:spPr>
            <a:xfrm>
              <a:off x="1659987" y="1729703"/>
              <a:ext cx="239150" cy="507060"/>
            </a:xfrm>
            <a:prstGeom prst="downArrow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5E73F4FC-A191-4D9B-AF5D-D1DA62465095}"/>
              </a:ext>
            </a:extLst>
          </p:cNvPr>
          <p:cNvGrpSpPr/>
          <p:nvPr/>
        </p:nvGrpSpPr>
        <p:grpSpPr>
          <a:xfrm>
            <a:off x="3548532" y="2029290"/>
            <a:ext cx="1231540" cy="862324"/>
            <a:chOff x="1216239" y="1374439"/>
            <a:chExt cx="1231540" cy="862324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64FB6911-48BE-4493-90D4-AF306C72D178}"/>
                </a:ext>
              </a:extLst>
            </p:cNvPr>
            <p:cNvSpPr txBox="1"/>
            <p:nvPr/>
          </p:nvSpPr>
          <p:spPr>
            <a:xfrm>
              <a:off x="1216239" y="1374439"/>
              <a:ext cx="123154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solidFill>
                    <a:schemeClr val="bg1"/>
                  </a:solidFill>
                </a:rPr>
                <a:t>Economics</a:t>
              </a:r>
            </a:p>
          </p:txBody>
        </p:sp>
        <p:sp>
          <p:nvSpPr>
            <p:cNvPr id="37" name="Arrow: Down 36">
              <a:extLst>
                <a:ext uri="{FF2B5EF4-FFF2-40B4-BE49-F238E27FC236}">
                  <a16:creationId xmlns:a16="http://schemas.microsoft.com/office/drawing/2014/main" id="{DA4E2228-1C0E-412A-AA01-6652B848D63C}"/>
                </a:ext>
              </a:extLst>
            </p:cNvPr>
            <p:cNvSpPr/>
            <p:nvPr/>
          </p:nvSpPr>
          <p:spPr>
            <a:xfrm>
              <a:off x="1659987" y="1729703"/>
              <a:ext cx="239150" cy="507060"/>
            </a:xfrm>
            <a:prstGeom prst="downArrow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B722B02F-2E76-4C1F-988A-CBEDAA40D04A}"/>
              </a:ext>
            </a:extLst>
          </p:cNvPr>
          <p:cNvGrpSpPr/>
          <p:nvPr/>
        </p:nvGrpSpPr>
        <p:grpSpPr>
          <a:xfrm>
            <a:off x="5273918" y="2683263"/>
            <a:ext cx="1231540" cy="862324"/>
            <a:chOff x="1216239" y="1374439"/>
            <a:chExt cx="1231540" cy="862324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93F2BA3A-3242-4AD0-8819-C8387D3D8F41}"/>
                </a:ext>
              </a:extLst>
            </p:cNvPr>
            <p:cNvSpPr txBox="1"/>
            <p:nvPr/>
          </p:nvSpPr>
          <p:spPr>
            <a:xfrm>
              <a:off x="1216239" y="1374439"/>
              <a:ext cx="123154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solidFill>
                    <a:schemeClr val="bg1"/>
                  </a:solidFill>
                </a:rPr>
                <a:t>Economics</a:t>
              </a:r>
            </a:p>
          </p:txBody>
        </p:sp>
        <p:sp>
          <p:nvSpPr>
            <p:cNvPr id="40" name="Arrow: Down 39">
              <a:extLst>
                <a:ext uri="{FF2B5EF4-FFF2-40B4-BE49-F238E27FC236}">
                  <a16:creationId xmlns:a16="http://schemas.microsoft.com/office/drawing/2014/main" id="{70BABCF8-8119-4DED-A36A-FDAC1280FBC4}"/>
                </a:ext>
              </a:extLst>
            </p:cNvPr>
            <p:cNvSpPr/>
            <p:nvPr/>
          </p:nvSpPr>
          <p:spPr>
            <a:xfrm>
              <a:off x="1659987" y="1729703"/>
              <a:ext cx="239150" cy="507060"/>
            </a:xfrm>
            <a:prstGeom prst="downArrow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6DE88F5C-CDE1-48C2-81F2-AB163805CB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8" y="2837837"/>
            <a:ext cx="12192000" cy="1265454"/>
          </a:xfrm>
        </p:spPr>
        <p:txBody>
          <a:bodyPr>
            <a:normAutofit/>
          </a:bodyPr>
          <a:lstStyle/>
          <a:p>
            <a:r>
              <a:rPr lang="en-US" sz="5400" dirty="0">
                <a:ln>
                  <a:solidFill>
                    <a:schemeClr val="bg1"/>
                  </a:solidFill>
                </a:ln>
                <a:solidFill>
                  <a:srgbClr val="FF0000"/>
                </a:solidFill>
                <a:latin typeface="Arial Black" panose="020B0A04020102020204" pitchFamily="34" charset="0"/>
              </a:rPr>
              <a:t>ECONOMICS IS EVERY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1D44118-0355-4A23-9526-1497CF14CC00}"/>
              </a:ext>
            </a:extLst>
          </p:cNvPr>
          <p:cNvSpPr txBox="1"/>
          <p:nvPr/>
        </p:nvSpPr>
        <p:spPr>
          <a:xfrm>
            <a:off x="8951770" y="2967335"/>
            <a:ext cx="62865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5400" dirty="0">
                <a:ln>
                  <a:solidFill>
                    <a:schemeClr val="bg1"/>
                  </a:solidFill>
                </a:ln>
                <a:solidFill>
                  <a:srgbClr val="FF0000"/>
                </a:solidFill>
                <a:latin typeface="Arial Black" panose="020B0A04020102020204" pitchFamily="34" charset="0"/>
              </a:rPr>
              <a:t>WHERE</a:t>
            </a:r>
            <a:endParaRPr lang="en-US" sz="5400" dirty="0">
              <a:ln>
                <a:solidFill>
                  <a:schemeClr val="bg1"/>
                </a:solidFill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294542036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500"/>
                            </p:stCondLst>
                            <p:childTnLst>
                              <p:par>
                                <p:cTn id="26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4500"/>
                            </p:stCondLst>
                            <p:childTnLst>
                              <p:par>
                                <p:cTn id="32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500"/>
                            </p:stCondLst>
                            <p:childTnLst>
                              <p:par>
                                <p:cTn id="38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See the source image">
            <a:extLst>
              <a:ext uri="{FF2B5EF4-FFF2-40B4-BE49-F238E27FC236}">
                <a16:creationId xmlns:a16="http://schemas.microsoft.com/office/drawing/2014/main" id="{EB40B84E-ED1B-4ED5-B683-07A39103FB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49966"/>
            <a:ext cx="12192000" cy="609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82AD7F80-9DE6-45DC-8D89-410D24E9C131}"/>
              </a:ext>
            </a:extLst>
          </p:cNvPr>
          <p:cNvGrpSpPr/>
          <p:nvPr/>
        </p:nvGrpSpPr>
        <p:grpSpPr>
          <a:xfrm>
            <a:off x="8206419" y="1409033"/>
            <a:ext cx="1231540" cy="862324"/>
            <a:chOff x="1216239" y="1374439"/>
            <a:chExt cx="1231540" cy="862324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0889EB74-232E-4AE3-A09C-3D1AAF2B50E8}"/>
                </a:ext>
              </a:extLst>
            </p:cNvPr>
            <p:cNvSpPr txBox="1"/>
            <p:nvPr/>
          </p:nvSpPr>
          <p:spPr>
            <a:xfrm>
              <a:off x="1216239" y="1374439"/>
              <a:ext cx="123154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ln>
                    <a:solidFill>
                      <a:schemeClr val="tx1"/>
                    </a:solidFill>
                  </a:ln>
                  <a:solidFill>
                    <a:schemeClr val="bg1"/>
                  </a:solidFill>
                </a:rPr>
                <a:t>Economics</a:t>
              </a:r>
            </a:p>
          </p:txBody>
        </p:sp>
        <p:sp>
          <p:nvSpPr>
            <p:cNvPr id="8" name="Arrow: Down 7">
              <a:extLst>
                <a:ext uri="{FF2B5EF4-FFF2-40B4-BE49-F238E27FC236}">
                  <a16:creationId xmlns:a16="http://schemas.microsoft.com/office/drawing/2014/main" id="{D13B7DB9-06CB-4759-8A8A-77DCFCC86336}"/>
                </a:ext>
              </a:extLst>
            </p:cNvPr>
            <p:cNvSpPr/>
            <p:nvPr/>
          </p:nvSpPr>
          <p:spPr>
            <a:xfrm>
              <a:off x="1659987" y="1729703"/>
              <a:ext cx="239150" cy="507060"/>
            </a:xfrm>
            <a:prstGeom prst="downArrow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n>
                  <a:solidFill>
                    <a:schemeClr val="tx1"/>
                  </a:solidFill>
                </a:ln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DE0914ED-50F6-4569-829A-D333319ED707}"/>
              </a:ext>
            </a:extLst>
          </p:cNvPr>
          <p:cNvGrpSpPr/>
          <p:nvPr/>
        </p:nvGrpSpPr>
        <p:grpSpPr>
          <a:xfrm>
            <a:off x="2205399" y="3628634"/>
            <a:ext cx="1231540" cy="862324"/>
            <a:chOff x="1216239" y="1374439"/>
            <a:chExt cx="1231540" cy="862324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CCC91A52-6DCB-404B-88D2-D0E7FB69A385}"/>
                </a:ext>
              </a:extLst>
            </p:cNvPr>
            <p:cNvSpPr txBox="1"/>
            <p:nvPr/>
          </p:nvSpPr>
          <p:spPr>
            <a:xfrm>
              <a:off x="1216239" y="1374439"/>
              <a:ext cx="123154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ln>
                    <a:solidFill>
                      <a:schemeClr val="tx1"/>
                    </a:solidFill>
                  </a:ln>
                  <a:solidFill>
                    <a:schemeClr val="bg1"/>
                  </a:solidFill>
                </a:rPr>
                <a:t>Economics</a:t>
              </a:r>
            </a:p>
          </p:txBody>
        </p:sp>
        <p:sp>
          <p:nvSpPr>
            <p:cNvPr id="11" name="Arrow: Down 10">
              <a:extLst>
                <a:ext uri="{FF2B5EF4-FFF2-40B4-BE49-F238E27FC236}">
                  <a16:creationId xmlns:a16="http://schemas.microsoft.com/office/drawing/2014/main" id="{A3EC546C-BB8A-46D6-820F-D2D3B56C7137}"/>
                </a:ext>
              </a:extLst>
            </p:cNvPr>
            <p:cNvSpPr/>
            <p:nvPr/>
          </p:nvSpPr>
          <p:spPr>
            <a:xfrm>
              <a:off x="1659987" y="1729703"/>
              <a:ext cx="239150" cy="507060"/>
            </a:xfrm>
            <a:prstGeom prst="downArrow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n>
                  <a:solidFill>
                    <a:schemeClr val="tx1"/>
                  </a:solidFill>
                </a:ln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1E2A1C83-6DFD-48C5-8274-B57A55F6F18A}"/>
              </a:ext>
            </a:extLst>
          </p:cNvPr>
          <p:cNvGrpSpPr/>
          <p:nvPr/>
        </p:nvGrpSpPr>
        <p:grpSpPr>
          <a:xfrm>
            <a:off x="6143806" y="1760906"/>
            <a:ext cx="1231540" cy="862324"/>
            <a:chOff x="1216239" y="1374439"/>
            <a:chExt cx="1231540" cy="862324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511FA6CC-54CF-4090-8A75-530D39C36D81}"/>
                </a:ext>
              </a:extLst>
            </p:cNvPr>
            <p:cNvSpPr txBox="1"/>
            <p:nvPr/>
          </p:nvSpPr>
          <p:spPr>
            <a:xfrm>
              <a:off x="1216239" y="1374439"/>
              <a:ext cx="123154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ln>
                    <a:solidFill>
                      <a:schemeClr val="tx1"/>
                    </a:solidFill>
                  </a:ln>
                  <a:solidFill>
                    <a:schemeClr val="bg1"/>
                  </a:solidFill>
                </a:rPr>
                <a:t>Economics</a:t>
              </a:r>
            </a:p>
          </p:txBody>
        </p:sp>
        <p:sp>
          <p:nvSpPr>
            <p:cNvPr id="14" name="Arrow: Down 13">
              <a:extLst>
                <a:ext uri="{FF2B5EF4-FFF2-40B4-BE49-F238E27FC236}">
                  <a16:creationId xmlns:a16="http://schemas.microsoft.com/office/drawing/2014/main" id="{EBBD0404-A5CD-4260-A1F9-F938EE40ADA8}"/>
                </a:ext>
              </a:extLst>
            </p:cNvPr>
            <p:cNvSpPr/>
            <p:nvPr/>
          </p:nvSpPr>
          <p:spPr>
            <a:xfrm>
              <a:off x="1659987" y="1729703"/>
              <a:ext cx="239150" cy="507060"/>
            </a:xfrm>
            <a:prstGeom prst="downArrow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n>
                  <a:solidFill>
                    <a:schemeClr val="tx1"/>
                  </a:solidFill>
                </a:ln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42082F4F-83A0-4EE3-A482-5A6193962D64}"/>
              </a:ext>
            </a:extLst>
          </p:cNvPr>
          <p:cNvGrpSpPr/>
          <p:nvPr/>
        </p:nvGrpSpPr>
        <p:grpSpPr>
          <a:xfrm>
            <a:off x="8755061" y="3121574"/>
            <a:ext cx="1231540" cy="862324"/>
            <a:chOff x="1216239" y="1374439"/>
            <a:chExt cx="1231540" cy="862324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FD4B4915-A318-42AD-AE88-55DF8A12FDE5}"/>
                </a:ext>
              </a:extLst>
            </p:cNvPr>
            <p:cNvSpPr txBox="1"/>
            <p:nvPr/>
          </p:nvSpPr>
          <p:spPr>
            <a:xfrm>
              <a:off x="1216239" y="1374439"/>
              <a:ext cx="123154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ln>
                    <a:solidFill>
                      <a:schemeClr val="tx1"/>
                    </a:solidFill>
                  </a:ln>
                  <a:solidFill>
                    <a:schemeClr val="bg1"/>
                  </a:solidFill>
                </a:rPr>
                <a:t>Economics</a:t>
              </a:r>
            </a:p>
          </p:txBody>
        </p:sp>
        <p:sp>
          <p:nvSpPr>
            <p:cNvPr id="17" name="Arrow: Down 16">
              <a:extLst>
                <a:ext uri="{FF2B5EF4-FFF2-40B4-BE49-F238E27FC236}">
                  <a16:creationId xmlns:a16="http://schemas.microsoft.com/office/drawing/2014/main" id="{025680D2-3DF5-43D0-A5BE-E15270F91024}"/>
                </a:ext>
              </a:extLst>
            </p:cNvPr>
            <p:cNvSpPr/>
            <p:nvPr/>
          </p:nvSpPr>
          <p:spPr>
            <a:xfrm>
              <a:off x="1659987" y="1729703"/>
              <a:ext cx="239150" cy="507060"/>
            </a:xfrm>
            <a:prstGeom prst="downArrow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n>
                  <a:solidFill>
                    <a:schemeClr val="tx1"/>
                  </a:solidFill>
                </a:ln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C4714C96-22F2-42AE-9E31-74DD46325ABD}"/>
              </a:ext>
            </a:extLst>
          </p:cNvPr>
          <p:cNvGrpSpPr/>
          <p:nvPr/>
        </p:nvGrpSpPr>
        <p:grpSpPr>
          <a:xfrm>
            <a:off x="3548532" y="2720408"/>
            <a:ext cx="1231540" cy="862324"/>
            <a:chOff x="1216239" y="1374439"/>
            <a:chExt cx="1231540" cy="862324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A048DBF0-23B4-4D2A-A9B4-5901398EF64A}"/>
                </a:ext>
              </a:extLst>
            </p:cNvPr>
            <p:cNvSpPr txBox="1"/>
            <p:nvPr/>
          </p:nvSpPr>
          <p:spPr>
            <a:xfrm>
              <a:off x="1216239" y="1374439"/>
              <a:ext cx="123154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ln>
                    <a:solidFill>
                      <a:schemeClr val="tx1"/>
                    </a:solidFill>
                  </a:ln>
                  <a:solidFill>
                    <a:schemeClr val="bg1"/>
                  </a:solidFill>
                </a:rPr>
                <a:t>Economics</a:t>
              </a:r>
            </a:p>
          </p:txBody>
        </p:sp>
        <p:sp>
          <p:nvSpPr>
            <p:cNvPr id="20" name="Arrow: Down 19">
              <a:extLst>
                <a:ext uri="{FF2B5EF4-FFF2-40B4-BE49-F238E27FC236}">
                  <a16:creationId xmlns:a16="http://schemas.microsoft.com/office/drawing/2014/main" id="{C6F9FE81-1DE8-4202-80F8-9925490E16D6}"/>
                </a:ext>
              </a:extLst>
            </p:cNvPr>
            <p:cNvSpPr/>
            <p:nvPr/>
          </p:nvSpPr>
          <p:spPr>
            <a:xfrm>
              <a:off x="1659987" y="1729703"/>
              <a:ext cx="239150" cy="507060"/>
            </a:xfrm>
            <a:prstGeom prst="downArrow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n>
                  <a:solidFill>
                    <a:schemeClr val="tx1"/>
                  </a:solidFill>
                </a:ln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8CC4E65C-C903-4075-B492-CAB7E7A84F13}"/>
              </a:ext>
            </a:extLst>
          </p:cNvPr>
          <p:cNvGrpSpPr/>
          <p:nvPr/>
        </p:nvGrpSpPr>
        <p:grpSpPr>
          <a:xfrm>
            <a:off x="5273918" y="3374381"/>
            <a:ext cx="1231540" cy="862324"/>
            <a:chOff x="1216239" y="1374439"/>
            <a:chExt cx="1231540" cy="862324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C808751B-A47F-4C5A-A102-A5F8B563742D}"/>
                </a:ext>
              </a:extLst>
            </p:cNvPr>
            <p:cNvSpPr txBox="1"/>
            <p:nvPr/>
          </p:nvSpPr>
          <p:spPr>
            <a:xfrm>
              <a:off x="1216239" y="1374439"/>
              <a:ext cx="123154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ln>
                    <a:solidFill>
                      <a:schemeClr val="tx1"/>
                    </a:solidFill>
                  </a:ln>
                  <a:solidFill>
                    <a:schemeClr val="bg1"/>
                  </a:solidFill>
                </a:rPr>
                <a:t>Economics</a:t>
              </a:r>
            </a:p>
          </p:txBody>
        </p:sp>
        <p:sp>
          <p:nvSpPr>
            <p:cNvPr id="23" name="Arrow: Down 22">
              <a:extLst>
                <a:ext uri="{FF2B5EF4-FFF2-40B4-BE49-F238E27FC236}">
                  <a16:creationId xmlns:a16="http://schemas.microsoft.com/office/drawing/2014/main" id="{12A3C68E-B6ED-4954-BF9A-BA2B98851CCD}"/>
                </a:ext>
              </a:extLst>
            </p:cNvPr>
            <p:cNvSpPr/>
            <p:nvPr/>
          </p:nvSpPr>
          <p:spPr>
            <a:xfrm>
              <a:off x="1659987" y="1729703"/>
              <a:ext cx="239150" cy="507060"/>
            </a:xfrm>
            <a:prstGeom prst="downArrow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n>
                  <a:solidFill>
                    <a:schemeClr val="tx1"/>
                  </a:solidFill>
                </a:ln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20E251BE-AB33-40D5-B86D-FF30BECA1B74}"/>
              </a:ext>
            </a:extLst>
          </p:cNvPr>
          <p:cNvGrpSpPr/>
          <p:nvPr/>
        </p:nvGrpSpPr>
        <p:grpSpPr>
          <a:xfrm>
            <a:off x="1700423" y="1148953"/>
            <a:ext cx="1231540" cy="862324"/>
            <a:chOff x="1216239" y="1374439"/>
            <a:chExt cx="1231540" cy="862324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B8D98EDC-53AF-4BB6-A27C-BC430F4ED7F8}"/>
                </a:ext>
              </a:extLst>
            </p:cNvPr>
            <p:cNvSpPr txBox="1"/>
            <p:nvPr/>
          </p:nvSpPr>
          <p:spPr>
            <a:xfrm>
              <a:off x="1216239" y="1374439"/>
              <a:ext cx="123154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ln>
                    <a:solidFill>
                      <a:schemeClr val="tx1"/>
                    </a:solidFill>
                  </a:ln>
                  <a:solidFill>
                    <a:schemeClr val="bg1"/>
                  </a:solidFill>
                </a:rPr>
                <a:t>Economics</a:t>
              </a:r>
            </a:p>
          </p:txBody>
        </p:sp>
        <p:sp>
          <p:nvSpPr>
            <p:cNvPr id="28" name="Arrow: Down 27">
              <a:extLst>
                <a:ext uri="{FF2B5EF4-FFF2-40B4-BE49-F238E27FC236}">
                  <a16:creationId xmlns:a16="http://schemas.microsoft.com/office/drawing/2014/main" id="{9AED40F3-DD2B-4F78-A856-E5DC94CDC2D3}"/>
                </a:ext>
              </a:extLst>
            </p:cNvPr>
            <p:cNvSpPr/>
            <p:nvPr/>
          </p:nvSpPr>
          <p:spPr>
            <a:xfrm>
              <a:off x="1659987" y="1729703"/>
              <a:ext cx="239150" cy="507060"/>
            </a:xfrm>
            <a:prstGeom prst="downArrow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n>
                  <a:solidFill>
                    <a:schemeClr val="tx1"/>
                  </a:solidFill>
                </a:ln>
              </a:endParaRP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6DE88F5C-CDE1-48C2-81F2-AB163805CB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8" y="2837837"/>
            <a:ext cx="12192000" cy="1265454"/>
          </a:xfrm>
        </p:spPr>
        <p:txBody>
          <a:bodyPr>
            <a:normAutofit/>
          </a:bodyPr>
          <a:lstStyle/>
          <a:p>
            <a:r>
              <a:rPr lang="en-US" sz="5400" dirty="0">
                <a:ln>
                  <a:solidFill>
                    <a:schemeClr val="bg1"/>
                  </a:solidFill>
                </a:ln>
                <a:solidFill>
                  <a:srgbClr val="FF0000"/>
                </a:solidFill>
                <a:latin typeface="Arial Black" panose="020B0A04020102020204" pitchFamily="34" charset="0"/>
              </a:rPr>
              <a:t>ECONOMICS IS EVERY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1D44118-0355-4A23-9526-1497CF14CC00}"/>
              </a:ext>
            </a:extLst>
          </p:cNvPr>
          <p:cNvSpPr txBox="1"/>
          <p:nvPr/>
        </p:nvSpPr>
        <p:spPr>
          <a:xfrm>
            <a:off x="8910206" y="2967335"/>
            <a:ext cx="62865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5400" dirty="0">
                <a:ln>
                  <a:solidFill>
                    <a:schemeClr val="bg1"/>
                  </a:solidFill>
                </a:ln>
                <a:solidFill>
                  <a:srgbClr val="FF0000"/>
                </a:solidFill>
                <a:latin typeface="Arial Black" panose="020B0A04020102020204" pitchFamily="34" charset="0"/>
              </a:rPr>
              <a:t>ONE</a:t>
            </a:r>
            <a:endParaRPr lang="en-US" sz="5400" dirty="0">
              <a:ln>
                <a:solidFill>
                  <a:schemeClr val="bg1"/>
                </a:solidFill>
              </a:ln>
            </a:endParaRP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F9B27ED2-4CD3-4B4A-A6B9-2B42C0A4536D}"/>
              </a:ext>
            </a:extLst>
          </p:cNvPr>
          <p:cNvGrpSpPr/>
          <p:nvPr/>
        </p:nvGrpSpPr>
        <p:grpSpPr>
          <a:xfrm>
            <a:off x="11091307" y="3051262"/>
            <a:ext cx="1231540" cy="862324"/>
            <a:chOff x="1216239" y="1374439"/>
            <a:chExt cx="1231540" cy="862324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A4217EAA-3893-4C9E-86AC-6BBFA92B93FB}"/>
                </a:ext>
              </a:extLst>
            </p:cNvPr>
            <p:cNvSpPr txBox="1"/>
            <p:nvPr/>
          </p:nvSpPr>
          <p:spPr>
            <a:xfrm>
              <a:off x="1216239" y="1374439"/>
              <a:ext cx="123154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ln>
                    <a:solidFill>
                      <a:schemeClr val="tx1"/>
                    </a:solidFill>
                  </a:ln>
                  <a:solidFill>
                    <a:schemeClr val="bg1"/>
                  </a:solidFill>
                </a:rPr>
                <a:t>Economics</a:t>
              </a:r>
            </a:p>
          </p:txBody>
        </p:sp>
        <p:sp>
          <p:nvSpPr>
            <p:cNvPr id="31" name="Arrow: Down 30">
              <a:extLst>
                <a:ext uri="{FF2B5EF4-FFF2-40B4-BE49-F238E27FC236}">
                  <a16:creationId xmlns:a16="http://schemas.microsoft.com/office/drawing/2014/main" id="{66D66731-62B3-460F-9907-C3354D933253}"/>
                </a:ext>
              </a:extLst>
            </p:cNvPr>
            <p:cNvSpPr/>
            <p:nvPr/>
          </p:nvSpPr>
          <p:spPr>
            <a:xfrm>
              <a:off x="1659987" y="1729703"/>
              <a:ext cx="239150" cy="507060"/>
            </a:xfrm>
            <a:prstGeom prst="downArrow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n>
                  <a:solidFill>
                    <a:schemeClr val="tx1"/>
                  </a:solidFill>
                </a:ln>
              </a:endParaRP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14E2E42C-924D-481A-B1F3-2F01E83FAD76}"/>
              </a:ext>
            </a:extLst>
          </p:cNvPr>
          <p:cNvGrpSpPr/>
          <p:nvPr/>
        </p:nvGrpSpPr>
        <p:grpSpPr>
          <a:xfrm>
            <a:off x="9924888" y="1087123"/>
            <a:ext cx="1231540" cy="862324"/>
            <a:chOff x="1216239" y="1374439"/>
            <a:chExt cx="1231540" cy="862324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62794E8C-4092-4E9A-B93B-386EF34AA07A}"/>
                </a:ext>
              </a:extLst>
            </p:cNvPr>
            <p:cNvSpPr txBox="1"/>
            <p:nvPr/>
          </p:nvSpPr>
          <p:spPr>
            <a:xfrm>
              <a:off x="1216239" y="1374439"/>
              <a:ext cx="123154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ln>
                    <a:solidFill>
                      <a:schemeClr val="tx1"/>
                    </a:solidFill>
                  </a:ln>
                  <a:solidFill>
                    <a:schemeClr val="bg1"/>
                  </a:solidFill>
                </a:rPr>
                <a:t>Economics</a:t>
              </a:r>
            </a:p>
          </p:txBody>
        </p:sp>
        <p:sp>
          <p:nvSpPr>
            <p:cNvPr id="34" name="Arrow: Down 33">
              <a:extLst>
                <a:ext uri="{FF2B5EF4-FFF2-40B4-BE49-F238E27FC236}">
                  <a16:creationId xmlns:a16="http://schemas.microsoft.com/office/drawing/2014/main" id="{603B8264-C0F6-4EDB-B358-301B54E8FD5D}"/>
                </a:ext>
              </a:extLst>
            </p:cNvPr>
            <p:cNvSpPr/>
            <p:nvPr/>
          </p:nvSpPr>
          <p:spPr>
            <a:xfrm>
              <a:off x="1659987" y="1729703"/>
              <a:ext cx="239150" cy="507060"/>
            </a:xfrm>
            <a:prstGeom prst="downArrow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n>
                  <a:solidFill>
                    <a:schemeClr val="tx1"/>
                  </a:solidFill>
                </a:ln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5816581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500"/>
                            </p:stCondLst>
                            <p:childTnLst>
                              <p:par>
                                <p:cTn id="26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See the source image">
            <a:extLst>
              <a:ext uri="{FF2B5EF4-FFF2-40B4-BE49-F238E27FC236}">
                <a16:creationId xmlns:a16="http://schemas.microsoft.com/office/drawing/2014/main" id="{ED831FAD-7074-4677-B715-9C1E62B988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DE88F5C-CDE1-48C2-81F2-AB163805CB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8" y="2837837"/>
            <a:ext cx="12192000" cy="1265454"/>
          </a:xfrm>
        </p:spPr>
        <p:txBody>
          <a:bodyPr>
            <a:normAutofit/>
          </a:bodyPr>
          <a:lstStyle/>
          <a:p>
            <a:r>
              <a:rPr lang="en-US" sz="5400" dirty="0">
                <a:ln>
                  <a:solidFill>
                    <a:schemeClr val="bg1"/>
                  </a:solidFill>
                </a:ln>
                <a:solidFill>
                  <a:srgbClr val="FF0000"/>
                </a:solidFill>
                <a:latin typeface="Arial Black" panose="020B0A04020102020204" pitchFamily="34" charset="0"/>
              </a:rPr>
              <a:t>ECONOMICS IS EVERY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1D44118-0355-4A23-9526-1497CF14CC00}"/>
              </a:ext>
            </a:extLst>
          </p:cNvPr>
          <p:cNvSpPr txBox="1"/>
          <p:nvPr/>
        </p:nvSpPr>
        <p:spPr>
          <a:xfrm>
            <a:off x="8930988" y="2967335"/>
            <a:ext cx="62865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5400" dirty="0">
                <a:ln>
                  <a:solidFill>
                    <a:schemeClr val="bg1"/>
                  </a:solidFill>
                </a:ln>
                <a:solidFill>
                  <a:srgbClr val="FF0000"/>
                </a:solidFill>
                <a:latin typeface="Arial Black" panose="020B0A04020102020204" pitchFamily="34" charset="0"/>
              </a:rPr>
              <a:t>THING!</a:t>
            </a:r>
            <a:endParaRPr lang="en-US" sz="5400" dirty="0">
              <a:ln>
                <a:solidFill>
                  <a:schemeClr val="bg1"/>
                </a:solidFill>
              </a:ln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3DE310D8-C244-4F89-8527-8FE84C1316E8}"/>
              </a:ext>
            </a:extLst>
          </p:cNvPr>
          <p:cNvGrpSpPr/>
          <p:nvPr/>
        </p:nvGrpSpPr>
        <p:grpSpPr>
          <a:xfrm>
            <a:off x="2527807" y="647059"/>
            <a:ext cx="1231540" cy="862324"/>
            <a:chOff x="1216239" y="1374439"/>
            <a:chExt cx="1231540" cy="862324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479EA831-2B84-4027-98A2-47E6EB0DA3E1}"/>
                </a:ext>
              </a:extLst>
            </p:cNvPr>
            <p:cNvSpPr txBox="1"/>
            <p:nvPr/>
          </p:nvSpPr>
          <p:spPr>
            <a:xfrm>
              <a:off x="1216239" y="1374439"/>
              <a:ext cx="123154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ln>
                    <a:solidFill>
                      <a:schemeClr val="tx1"/>
                    </a:solidFill>
                  </a:ln>
                  <a:solidFill>
                    <a:schemeClr val="bg1"/>
                  </a:solidFill>
                </a:rPr>
                <a:t>Economics</a:t>
              </a:r>
            </a:p>
          </p:txBody>
        </p:sp>
        <p:sp>
          <p:nvSpPr>
            <p:cNvPr id="8" name="Arrow: Down 7">
              <a:extLst>
                <a:ext uri="{FF2B5EF4-FFF2-40B4-BE49-F238E27FC236}">
                  <a16:creationId xmlns:a16="http://schemas.microsoft.com/office/drawing/2014/main" id="{FDC33C82-C966-4AC1-B464-288DBE532575}"/>
                </a:ext>
              </a:extLst>
            </p:cNvPr>
            <p:cNvSpPr/>
            <p:nvPr/>
          </p:nvSpPr>
          <p:spPr>
            <a:xfrm>
              <a:off x="1659987" y="1729703"/>
              <a:ext cx="239150" cy="507060"/>
            </a:xfrm>
            <a:prstGeom prst="downArrow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25FCC0ED-61FF-4DD0-A6FA-0B99462D0A07}"/>
              </a:ext>
            </a:extLst>
          </p:cNvPr>
          <p:cNvGrpSpPr/>
          <p:nvPr/>
        </p:nvGrpSpPr>
        <p:grpSpPr>
          <a:xfrm>
            <a:off x="4572803" y="3835975"/>
            <a:ext cx="1231540" cy="862324"/>
            <a:chOff x="1216239" y="1374439"/>
            <a:chExt cx="1231540" cy="862324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265DAA7C-C703-486C-9416-F7758217B6DB}"/>
                </a:ext>
              </a:extLst>
            </p:cNvPr>
            <p:cNvSpPr txBox="1"/>
            <p:nvPr/>
          </p:nvSpPr>
          <p:spPr>
            <a:xfrm>
              <a:off x="1216239" y="1374439"/>
              <a:ext cx="123154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ln>
                    <a:solidFill>
                      <a:schemeClr val="tx1"/>
                    </a:solidFill>
                  </a:ln>
                  <a:solidFill>
                    <a:schemeClr val="bg1"/>
                  </a:solidFill>
                </a:rPr>
                <a:t>Economics</a:t>
              </a:r>
            </a:p>
          </p:txBody>
        </p:sp>
        <p:sp>
          <p:nvSpPr>
            <p:cNvPr id="11" name="Arrow: Down 10">
              <a:extLst>
                <a:ext uri="{FF2B5EF4-FFF2-40B4-BE49-F238E27FC236}">
                  <a16:creationId xmlns:a16="http://schemas.microsoft.com/office/drawing/2014/main" id="{62FC9832-1028-4F62-91F7-D45DD1AFAD43}"/>
                </a:ext>
              </a:extLst>
            </p:cNvPr>
            <p:cNvSpPr/>
            <p:nvPr/>
          </p:nvSpPr>
          <p:spPr>
            <a:xfrm>
              <a:off x="1659987" y="1729703"/>
              <a:ext cx="239150" cy="507060"/>
            </a:xfrm>
            <a:prstGeom prst="downArrow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CFA83E40-B06D-4F45-B5E7-7328819997A1}"/>
              </a:ext>
            </a:extLst>
          </p:cNvPr>
          <p:cNvGrpSpPr/>
          <p:nvPr/>
        </p:nvGrpSpPr>
        <p:grpSpPr>
          <a:xfrm>
            <a:off x="2355785" y="4347220"/>
            <a:ext cx="1231540" cy="862324"/>
            <a:chOff x="1216239" y="1374439"/>
            <a:chExt cx="1231540" cy="862324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B2D32F54-F59D-4E7A-8676-D508C3B2F145}"/>
                </a:ext>
              </a:extLst>
            </p:cNvPr>
            <p:cNvSpPr txBox="1"/>
            <p:nvPr/>
          </p:nvSpPr>
          <p:spPr>
            <a:xfrm>
              <a:off x="1216239" y="1374439"/>
              <a:ext cx="123154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ln>
                    <a:solidFill>
                      <a:schemeClr val="tx1"/>
                    </a:solidFill>
                  </a:ln>
                  <a:solidFill>
                    <a:schemeClr val="bg1"/>
                  </a:solidFill>
                </a:rPr>
                <a:t>Economics</a:t>
              </a:r>
            </a:p>
          </p:txBody>
        </p:sp>
        <p:sp>
          <p:nvSpPr>
            <p:cNvPr id="14" name="Arrow: Down 13">
              <a:extLst>
                <a:ext uri="{FF2B5EF4-FFF2-40B4-BE49-F238E27FC236}">
                  <a16:creationId xmlns:a16="http://schemas.microsoft.com/office/drawing/2014/main" id="{38E3774C-C34D-4EA8-A27A-D459263B82DD}"/>
                </a:ext>
              </a:extLst>
            </p:cNvPr>
            <p:cNvSpPr/>
            <p:nvPr/>
          </p:nvSpPr>
          <p:spPr>
            <a:xfrm>
              <a:off x="1659987" y="1729703"/>
              <a:ext cx="239150" cy="507060"/>
            </a:xfrm>
            <a:prstGeom prst="downArrow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C5304187-3295-48DA-9CC8-5F7966B66430}"/>
              </a:ext>
            </a:extLst>
          </p:cNvPr>
          <p:cNvGrpSpPr/>
          <p:nvPr/>
        </p:nvGrpSpPr>
        <p:grpSpPr>
          <a:xfrm>
            <a:off x="6941431" y="824691"/>
            <a:ext cx="1231540" cy="862324"/>
            <a:chOff x="1216239" y="1374439"/>
            <a:chExt cx="1231540" cy="862324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A9EBED1F-F3FC-4A58-97A3-1C5E66985497}"/>
                </a:ext>
              </a:extLst>
            </p:cNvPr>
            <p:cNvSpPr txBox="1"/>
            <p:nvPr/>
          </p:nvSpPr>
          <p:spPr>
            <a:xfrm>
              <a:off x="1216239" y="1374439"/>
              <a:ext cx="123154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ln>
                    <a:solidFill>
                      <a:schemeClr val="tx1"/>
                    </a:solidFill>
                  </a:ln>
                  <a:solidFill>
                    <a:schemeClr val="bg1"/>
                  </a:solidFill>
                </a:rPr>
                <a:t>Economics</a:t>
              </a:r>
            </a:p>
          </p:txBody>
        </p:sp>
        <p:sp>
          <p:nvSpPr>
            <p:cNvPr id="17" name="Arrow: Down 16">
              <a:extLst>
                <a:ext uri="{FF2B5EF4-FFF2-40B4-BE49-F238E27FC236}">
                  <a16:creationId xmlns:a16="http://schemas.microsoft.com/office/drawing/2014/main" id="{3207DA0F-6503-4DED-A8F7-AA13A9C7AAFA}"/>
                </a:ext>
              </a:extLst>
            </p:cNvPr>
            <p:cNvSpPr/>
            <p:nvPr/>
          </p:nvSpPr>
          <p:spPr>
            <a:xfrm>
              <a:off x="1659987" y="1729703"/>
              <a:ext cx="239150" cy="507060"/>
            </a:xfrm>
            <a:prstGeom prst="downArrow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2B263EDB-5ED9-4A37-8065-6F380A3D2EA8}"/>
              </a:ext>
            </a:extLst>
          </p:cNvPr>
          <p:cNvGrpSpPr/>
          <p:nvPr/>
        </p:nvGrpSpPr>
        <p:grpSpPr>
          <a:xfrm>
            <a:off x="9566715" y="1718036"/>
            <a:ext cx="1231540" cy="862324"/>
            <a:chOff x="1216239" y="1374439"/>
            <a:chExt cx="1231540" cy="862324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EC7556B2-3F0E-4378-A345-CE8371411A70}"/>
                </a:ext>
              </a:extLst>
            </p:cNvPr>
            <p:cNvSpPr txBox="1"/>
            <p:nvPr/>
          </p:nvSpPr>
          <p:spPr>
            <a:xfrm>
              <a:off x="1216239" y="1374439"/>
              <a:ext cx="123154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ln>
                    <a:solidFill>
                      <a:schemeClr val="tx1"/>
                    </a:solidFill>
                  </a:ln>
                  <a:solidFill>
                    <a:schemeClr val="bg1"/>
                  </a:solidFill>
                </a:rPr>
                <a:t>Economics</a:t>
              </a:r>
            </a:p>
          </p:txBody>
        </p:sp>
        <p:sp>
          <p:nvSpPr>
            <p:cNvPr id="20" name="Arrow: Down 19">
              <a:extLst>
                <a:ext uri="{FF2B5EF4-FFF2-40B4-BE49-F238E27FC236}">
                  <a16:creationId xmlns:a16="http://schemas.microsoft.com/office/drawing/2014/main" id="{9947E9D7-0AA8-4B3C-A0CB-21FC9404BC19}"/>
                </a:ext>
              </a:extLst>
            </p:cNvPr>
            <p:cNvSpPr/>
            <p:nvPr/>
          </p:nvSpPr>
          <p:spPr>
            <a:xfrm>
              <a:off x="1659987" y="1729703"/>
              <a:ext cx="239150" cy="507060"/>
            </a:xfrm>
            <a:prstGeom prst="downArrow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D2ED5ED4-6042-445F-9FF5-9F094902417E}"/>
              </a:ext>
            </a:extLst>
          </p:cNvPr>
          <p:cNvGrpSpPr/>
          <p:nvPr/>
        </p:nvGrpSpPr>
        <p:grpSpPr>
          <a:xfrm>
            <a:off x="10130038" y="4020163"/>
            <a:ext cx="1231540" cy="862324"/>
            <a:chOff x="1216239" y="1374439"/>
            <a:chExt cx="1231540" cy="862324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F06E3591-F9CC-4AB2-BFE7-E1A2D072980E}"/>
                </a:ext>
              </a:extLst>
            </p:cNvPr>
            <p:cNvSpPr txBox="1"/>
            <p:nvPr/>
          </p:nvSpPr>
          <p:spPr>
            <a:xfrm>
              <a:off x="1216239" y="1374439"/>
              <a:ext cx="123154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ln>
                    <a:solidFill>
                      <a:schemeClr val="tx1"/>
                    </a:solidFill>
                  </a:ln>
                  <a:solidFill>
                    <a:schemeClr val="bg1"/>
                  </a:solidFill>
                </a:rPr>
                <a:t>Economics</a:t>
              </a:r>
            </a:p>
          </p:txBody>
        </p:sp>
        <p:sp>
          <p:nvSpPr>
            <p:cNvPr id="23" name="Arrow: Down 22">
              <a:extLst>
                <a:ext uri="{FF2B5EF4-FFF2-40B4-BE49-F238E27FC236}">
                  <a16:creationId xmlns:a16="http://schemas.microsoft.com/office/drawing/2014/main" id="{0435C578-EFE3-4ABC-8FA2-5C4028315012}"/>
                </a:ext>
              </a:extLst>
            </p:cNvPr>
            <p:cNvSpPr/>
            <p:nvPr/>
          </p:nvSpPr>
          <p:spPr>
            <a:xfrm>
              <a:off x="1659987" y="1729703"/>
              <a:ext cx="239150" cy="507060"/>
            </a:xfrm>
            <a:prstGeom prst="downArrow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75CCA59C-C54A-4348-94D7-5CFC0E42ABE4}"/>
              </a:ext>
            </a:extLst>
          </p:cNvPr>
          <p:cNvGrpSpPr/>
          <p:nvPr/>
        </p:nvGrpSpPr>
        <p:grpSpPr>
          <a:xfrm>
            <a:off x="6166961" y="4267137"/>
            <a:ext cx="1231540" cy="862324"/>
            <a:chOff x="1216239" y="1374439"/>
            <a:chExt cx="1231540" cy="862324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5793EE01-1CC5-415E-8FB0-125E9C98DE38}"/>
                </a:ext>
              </a:extLst>
            </p:cNvPr>
            <p:cNvSpPr txBox="1"/>
            <p:nvPr/>
          </p:nvSpPr>
          <p:spPr>
            <a:xfrm>
              <a:off x="1216239" y="1374439"/>
              <a:ext cx="123154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ln>
                    <a:solidFill>
                      <a:schemeClr val="tx1"/>
                    </a:solidFill>
                  </a:ln>
                  <a:solidFill>
                    <a:schemeClr val="bg1"/>
                  </a:solidFill>
                </a:rPr>
                <a:t>Economics</a:t>
              </a:r>
            </a:p>
          </p:txBody>
        </p:sp>
        <p:sp>
          <p:nvSpPr>
            <p:cNvPr id="26" name="Arrow: Down 25">
              <a:extLst>
                <a:ext uri="{FF2B5EF4-FFF2-40B4-BE49-F238E27FC236}">
                  <a16:creationId xmlns:a16="http://schemas.microsoft.com/office/drawing/2014/main" id="{37707980-CF9A-4655-915E-171789653B58}"/>
                </a:ext>
              </a:extLst>
            </p:cNvPr>
            <p:cNvSpPr/>
            <p:nvPr/>
          </p:nvSpPr>
          <p:spPr>
            <a:xfrm>
              <a:off x="1659987" y="1729703"/>
              <a:ext cx="239150" cy="507060"/>
            </a:xfrm>
            <a:prstGeom prst="downArrow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DF425DF1-1905-454F-82F2-F64E9E392785}"/>
              </a:ext>
            </a:extLst>
          </p:cNvPr>
          <p:cNvGrpSpPr/>
          <p:nvPr/>
        </p:nvGrpSpPr>
        <p:grpSpPr>
          <a:xfrm>
            <a:off x="1006394" y="3429000"/>
            <a:ext cx="1231540" cy="862324"/>
            <a:chOff x="1216239" y="1374439"/>
            <a:chExt cx="1231540" cy="862324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85F766C3-59ED-422E-AC70-4C202648C96F}"/>
                </a:ext>
              </a:extLst>
            </p:cNvPr>
            <p:cNvSpPr txBox="1"/>
            <p:nvPr/>
          </p:nvSpPr>
          <p:spPr>
            <a:xfrm>
              <a:off x="1216239" y="1374439"/>
              <a:ext cx="123154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ln>
                    <a:solidFill>
                      <a:schemeClr val="tx1"/>
                    </a:solidFill>
                  </a:ln>
                  <a:solidFill>
                    <a:schemeClr val="bg1"/>
                  </a:solidFill>
                </a:rPr>
                <a:t>Economics</a:t>
              </a:r>
            </a:p>
          </p:txBody>
        </p:sp>
        <p:sp>
          <p:nvSpPr>
            <p:cNvPr id="29" name="Arrow: Down 28">
              <a:extLst>
                <a:ext uri="{FF2B5EF4-FFF2-40B4-BE49-F238E27FC236}">
                  <a16:creationId xmlns:a16="http://schemas.microsoft.com/office/drawing/2014/main" id="{7A81E640-B6FC-45C4-9EAA-8B1B0F1BF7CA}"/>
                </a:ext>
              </a:extLst>
            </p:cNvPr>
            <p:cNvSpPr/>
            <p:nvPr/>
          </p:nvSpPr>
          <p:spPr>
            <a:xfrm>
              <a:off x="1659987" y="1729703"/>
              <a:ext cx="239150" cy="507060"/>
            </a:xfrm>
            <a:prstGeom prst="downArrow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D4E471AA-FA32-45C7-97AD-E6456D781A67}"/>
              </a:ext>
            </a:extLst>
          </p:cNvPr>
          <p:cNvGrpSpPr/>
          <p:nvPr/>
        </p:nvGrpSpPr>
        <p:grpSpPr>
          <a:xfrm>
            <a:off x="268548" y="1495952"/>
            <a:ext cx="1231540" cy="862324"/>
            <a:chOff x="1216239" y="1374439"/>
            <a:chExt cx="1231540" cy="862324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58697E74-37F5-49FB-AB17-1EE3973727C3}"/>
                </a:ext>
              </a:extLst>
            </p:cNvPr>
            <p:cNvSpPr txBox="1"/>
            <p:nvPr/>
          </p:nvSpPr>
          <p:spPr>
            <a:xfrm>
              <a:off x="1216239" y="1374439"/>
              <a:ext cx="123154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ln>
                    <a:solidFill>
                      <a:schemeClr val="tx1"/>
                    </a:solidFill>
                  </a:ln>
                  <a:solidFill>
                    <a:schemeClr val="bg1"/>
                  </a:solidFill>
                </a:rPr>
                <a:t>Economics</a:t>
              </a:r>
            </a:p>
          </p:txBody>
        </p:sp>
        <p:sp>
          <p:nvSpPr>
            <p:cNvPr id="32" name="Arrow: Down 31">
              <a:extLst>
                <a:ext uri="{FF2B5EF4-FFF2-40B4-BE49-F238E27FC236}">
                  <a16:creationId xmlns:a16="http://schemas.microsoft.com/office/drawing/2014/main" id="{A1377DD5-BC0C-423F-ADBA-653BE7162C7F}"/>
                </a:ext>
              </a:extLst>
            </p:cNvPr>
            <p:cNvSpPr/>
            <p:nvPr/>
          </p:nvSpPr>
          <p:spPr>
            <a:xfrm>
              <a:off x="1659987" y="1729703"/>
              <a:ext cx="239150" cy="507060"/>
            </a:xfrm>
            <a:prstGeom prst="downArrow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E420E077-0E8A-4CA7-ADAE-CB73BA0DE010}"/>
              </a:ext>
            </a:extLst>
          </p:cNvPr>
          <p:cNvGrpSpPr/>
          <p:nvPr/>
        </p:nvGrpSpPr>
        <p:grpSpPr>
          <a:xfrm>
            <a:off x="4998734" y="1462428"/>
            <a:ext cx="1231540" cy="862324"/>
            <a:chOff x="1216239" y="1374439"/>
            <a:chExt cx="1231540" cy="862324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1B0693AF-69C6-4DCD-B011-83FB034208F5}"/>
                </a:ext>
              </a:extLst>
            </p:cNvPr>
            <p:cNvSpPr txBox="1"/>
            <p:nvPr/>
          </p:nvSpPr>
          <p:spPr>
            <a:xfrm>
              <a:off x="1216239" y="1374439"/>
              <a:ext cx="123154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ln>
                    <a:solidFill>
                      <a:schemeClr val="tx1"/>
                    </a:solidFill>
                  </a:ln>
                  <a:solidFill>
                    <a:schemeClr val="bg1"/>
                  </a:solidFill>
                </a:rPr>
                <a:t>Economics</a:t>
              </a:r>
            </a:p>
          </p:txBody>
        </p:sp>
        <p:sp>
          <p:nvSpPr>
            <p:cNvPr id="35" name="Arrow: Down 34">
              <a:extLst>
                <a:ext uri="{FF2B5EF4-FFF2-40B4-BE49-F238E27FC236}">
                  <a16:creationId xmlns:a16="http://schemas.microsoft.com/office/drawing/2014/main" id="{9DFE2FDE-802E-4D59-9E3E-01923C3BB0A6}"/>
                </a:ext>
              </a:extLst>
            </p:cNvPr>
            <p:cNvSpPr/>
            <p:nvPr/>
          </p:nvSpPr>
          <p:spPr>
            <a:xfrm>
              <a:off x="1659987" y="1729703"/>
              <a:ext cx="239150" cy="507060"/>
            </a:xfrm>
            <a:prstGeom prst="downArrow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46595535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500"/>
                            </p:stCondLst>
                            <p:childTnLst>
                              <p:par>
                                <p:cTn id="26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4500"/>
                            </p:stCondLst>
                            <p:childTnLst>
                              <p:par>
                                <p:cTn id="32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CF58A8-4BB6-4770-9BA4-353E7031FC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3896" y="365125"/>
            <a:ext cx="10409903" cy="1325563"/>
          </a:xfrm>
        </p:spPr>
        <p:txBody>
          <a:bodyPr/>
          <a:lstStyle/>
          <a:p>
            <a:pPr algn="ctr"/>
            <a:r>
              <a:rPr lang="en-US" b="1" dirty="0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Week 3: Lesson 3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8DE33B-F0F3-4D03-8BE9-FF40B2A37F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559275"/>
            <a:ext cx="10515600" cy="3312136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7200" dirty="0">
                <a:latin typeface="Arial Black" panose="020B0A04020102020204" pitchFamily="34" charset="0"/>
              </a:rPr>
              <a:t>The Olympic Games: Why Pays for it?</a:t>
            </a:r>
          </a:p>
        </p:txBody>
      </p:sp>
    </p:spTree>
    <p:extLst>
      <p:ext uri="{BB962C8B-B14F-4D97-AF65-F5344CB8AC3E}">
        <p14:creationId xmlns:p14="http://schemas.microsoft.com/office/powerpoint/2010/main" val="573359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FA5691-96FA-BDC7-BF9B-02A9BE8BE5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Week 3 Lesson 1</a:t>
            </a:r>
            <a:endParaRPr lang="en-NZ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A2C4B3-04FB-DCC1-7B15-74410996AD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en-NZ" altLang="en-US" b="1" i="1" dirty="0">
                <a:solidFill>
                  <a:srgbClr val="00B050"/>
                </a:solidFill>
              </a:rPr>
              <a:t>Picture 7: The distribution of the catch</a:t>
            </a:r>
          </a:p>
          <a:p>
            <a:r>
              <a:rPr lang="en-NZ" altLang="en-US" dirty="0"/>
              <a:t>Describe how the fish have been caught and what is done with the catch once it is on shore.</a:t>
            </a:r>
          </a:p>
          <a:p>
            <a:endParaRPr lang="en-NZ" altLang="en-US" dirty="0"/>
          </a:p>
          <a:p>
            <a:pPr>
              <a:buFontTx/>
              <a:buNone/>
            </a:pPr>
            <a:r>
              <a:rPr lang="en-NZ" altLang="en-US" b="1" i="1" dirty="0">
                <a:solidFill>
                  <a:srgbClr val="00B050"/>
                </a:solidFill>
              </a:rPr>
              <a:t>Picture 8: </a:t>
            </a:r>
            <a:r>
              <a:rPr lang="en-NZ" altLang="en-US" b="1" i="1" dirty="0" err="1">
                <a:solidFill>
                  <a:srgbClr val="00B050"/>
                </a:solidFill>
              </a:rPr>
              <a:t>Eeling</a:t>
            </a:r>
            <a:r>
              <a:rPr lang="en-NZ" altLang="en-US" b="1" i="1" dirty="0">
                <a:solidFill>
                  <a:srgbClr val="00B050"/>
                </a:solidFill>
              </a:rPr>
              <a:t> at </a:t>
            </a:r>
            <a:r>
              <a:rPr lang="en-NZ" altLang="en-US" b="1" i="1" dirty="0" err="1">
                <a:solidFill>
                  <a:srgbClr val="00B050"/>
                </a:solidFill>
              </a:rPr>
              <a:t>Waihora</a:t>
            </a:r>
            <a:endParaRPr lang="en-NZ" altLang="en-US" b="1" i="1" dirty="0">
              <a:solidFill>
                <a:srgbClr val="00B050"/>
              </a:solidFill>
            </a:endParaRPr>
          </a:p>
          <a:p>
            <a:r>
              <a:rPr lang="en-NZ" altLang="en-US" dirty="0"/>
              <a:t>Describe how the eels are caught and preserved for use later.</a:t>
            </a:r>
          </a:p>
          <a:p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183967843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A00206-C3CD-642E-61DC-04D3631CFE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Class Discussion</a:t>
            </a:r>
            <a:endParaRPr lang="en-NZ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0098B0-D336-DFE6-B6E5-F9AA4F9362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Where do you think the money comes from for the Olympics?</a:t>
            </a:r>
          </a:p>
          <a:p>
            <a:r>
              <a:rPr lang="en-US" dirty="0"/>
              <a:t>What things have to be paid for?</a:t>
            </a:r>
          </a:p>
          <a:p>
            <a:r>
              <a:rPr lang="en-US" dirty="0"/>
              <a:t>Do some athletes have an unfair advantage because they come from richer countries that have better training facilities and can pay people to practice?</a:t>
            </a:r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366407270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98E59A-3BE4-DFA1-2FA8-7BB5B1431E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44893"/>
            <a:ext cx="10515600" cy="5532070"/>
          </a:xfrm>
        </p:spPr>
        <p:txBody>
          <a:bodyPr/>
          <a:lstStyle/>
          <a:p>
            <a:r>
              <a:rPr lang="en-US" dirty="0"/>
              <a:t>Students will break up into groups of between 4 or 5 and complete Task 1 together:  Watch the video – ‘A Beginner’s Guide to the Olympics’ at:</a:t>
            </a:r>
          </a:p>
          <a:p>
            <a:r>
              <a:rPr lang="en-US" dirty="0">
                <a:hlinkClick r:id="rId2"/>
              </a:rPr>
              <a:t>https://www.youtube.com/watch?v=RhvpQNvKlPM&amp;t=224s</a:t>
            </a:r>
            <a:endParaRPr lang="en-US" dirty="0"/>
          </a:p>
          <a:p>
            <a:endParaRPr lang="en-US" dirty="0"/>
          </a:p>
          <a:p>
            <a:r>
              <a:rPr lang="en-US" dirty="0"/>
              <a:t>Answer the following questions: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650382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2054A5-4CBB-D378-FEE0-F1DD70D773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86697"/>
            <a:ext cx="10515600" cy="5690266"/>
          </a:xfrm>
        </p:spPr>
        <p:txBody>
          <a:bodyPr>
            <a:normAutofit lnSpcReduction="10000"/>
          </a:bodyPr>
          <a:lstStyle/>
          <a:p>
            <a:r>
              <a:rPr lang="en-US" dirty="0"/>
              <a:t>Question:  The video you just watched was put out by the International Olympic Committee.  They make it sound like the host city for each Olympics have many benefits.  List four:</a:t>
            </a:r>
          </a:p>
          <a:p>
            <a:r>
              <a:rPr lang="en-US" dirty="0"/>
              <a:t>*</a:t>
            </a:r>
          </a:p>
          <a:p>
            <a:r>
              <a:rPr lang="en-US" dirty="0"/>
              <a:t>*</a:t>
            </a:r>
          </a:p>
          <a:p>
            <a:r>
              <a:rPr lang="en-US" dirty="0"/>
              <a:t>*</a:t>
            </a:r>
          </a:p>
          <a:p>
            <a:r>
              <a:rPr lang="en-US" dirty="0"/>
              <a:t>*</a:t>
            </a:r>
          </a:p>
          <a:p>
            <a:r>
              <a:rPr lang="en-NZ" dirty="0"/>
              <a:t>Now list some negatives to the Olympics for the host city. </a:t>
            </a:r>
          </a:p>
          <a:p>
            <a:r>
              <a:rPr lang="en-NZ" dirty="0"/>
              <a:t>*</a:t>
            </a:r>
          </a:p>
          <a:p>
            <a:r>
              <a:rPr lang="en-NZ" dirty="0"/>
              <a:t>*</a:t>
            </a:r>
          </a:p>
          <a:p>
            <a:r>
              <a:rPr lang="en-NZ" dirty="0"/>
              <a:t>*</a:t>
            </a:r>
          </a:p>
          <a:p>
            <a:r>
              <a:rPr lang="en-NZ" dirty="0"/>
              <a:t>*</a:t>
            </a:r>
          </a:p>
        </p:txBody>
      </p:sp>
    </p:spTree>
    <p:extLst>
      <p:ext uri="{BB962C8B-B14F-4D97-AF65-F5344CB8AC3E}">
        <p14:creationId xmlns:p14="http://schemas.microsoft.com/office/powerpoint/2010/main" val="18817448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BF89AD-A32C-F989-EB76-A6584C9972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Final Question</a:t>
            </a:r>
            <a:endParaRPr lang="en-NZ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6B8693-58D4-596F-DBAA-F08B0AAE05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en-NZ" altLang="en-US" dirty="0"/>
              <a:t>What impact do you think the </a:t>
            </a:r>
            <a:r>
              <a:rPr lang="en-NZ" altLang="en-US" dirty="0" err="1"/>
              <a:t>Maori</a:t>
            </a:r>
            <a:r>
              <a:rPr lang="en-NZ" altLang="en-US" dirty="0"/>
              <a:t> had on the land and its resources?</a:t>
            </a:r>
          </a:p>
          <a:p>
            <a:pPr>
              <a:buFontTx/>
              <a:buNone/>
            </a:pPr>
            <a:endParaRPr lang="en-NZ" altLang="en-US" dirty="0"/>
          </a:p>
          <a:p>
            <a:pPr>
              <a:buFontTx/>
              <a:buNone/>
            </a:pPr>
            <a:r>
              <a:rPr lang="en-NZ" altLang="en-US" dirty="0"/>
              <a:t>Give reasons for your answers.</a:t>
            </a:r>
          </a:p>
          <a:p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22729553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63CA4D-28A0-9F97-1F14-F4AE4D6C12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Week 3 Lesson 2</a:t>
            </a:r>
            <a:endParaRPr lang="en-NZ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73F14C-C091-AEF9-3B2A-6788EAAC87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pPr marL="0" indent="0" algn="ctr">
              <a:buNone/>
            </a:pPr>
            <a:r>
              <a:rPr lang="en-NZ" sz="6600" dirty="0"/>
              <a:t>Economics: An Introduction</a:t>
            </a:r>
          </a:p>
        </p:txBody>
      </p:sp>
    </p:spTree>
    <p:extLst>
      <p:ext uri="{BB962C8B-B14F-4D97-AF65-F5344CB8AC3E}">
        <p14:creationId xmlns:p14="http://schemas.microsoft.com/office/powerpoint/2010/main" val="7917790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See the source image">
            <a:extLst>
              <a:ext uri="{FF2B5EF4-FFF2-40B4-BE49-F238E27FC236}">
                <a16:creationId xmlns:a16="http://schemas.microsoft.com/office/drawing/2014/main" id="{70E15E88-3E0C-46C8-AFFD-9E0527EC4F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21927A4-9F7E-4D3C-9BC8-005DE2586C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0" y="604684"/>
            <a:ext cx="4953000" cy="5781368"/>
          </a:xfrm>
        </p:spPr>
        <p:txBody>
          <a:bodyPr>
            <a:normAutofit fontScale="90000"/>
          </a:bodyPr>
          <a:lstStyle/>
          <a:p>
            <a:r>
              <a:rPr lang="en-US" b="1" dirty="0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Class discussion: </a:t>
            </a:r>
            <a:br>
              <a:rPr lang="en-US" sz="4000" b="1" dirty="0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US" sz="4000" b="1" dirty="0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4000" b="1" dirty="0">
                <a:ln>
                  <a:solidFill>
                    <a:sysClr val="windowText" lastClr="000000"/>
                  </a:solidFill>
                </a:ln>
                <a:latin typeface="Arial" panose="020B0604020202020204" pitchFamily="34" charset="0"/>
                <a:cs typeface="Arial" panose="020B0604020202020204" pitchFamily="34" charset="0"/>
              </a:rPr>
              <a:t>What do you think of when you think of economics?</a:t>
            </a:r>
            <a:br>
              <a:rPr lang="en-US" b="1" dirty="0">
                <a:ln>
                  <a:solidFill>
                    <a:sysClr val="windowText" lastClr="000000"/>
                  </a:solidFill>
                </a:ln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US" b="1" dirty="0">
                <a:ln>
                  <a:solidFill>
                    <a:sysClr val="windowText" lastClr="000000"/>
                  </a:solidFill>
                </a:ln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b="1" dirty="0">
                <a:ln>
                  <a:solidFill>
                    <a:sysClr val="windowText" lastClr="000000"/>
                  </a:solidFill>
                </a:ln>
                <a:latin typeface="Arial" panose="020B0604020202020204" pitchFamily="34" charset="0"/>
                <a:cs typeface="Arial" panose="020B0604020202020204" pitchFamily="34" charset="0"/>
              </a:rPr>
              <a:t>What is the difference between a want and a need?</a:t>
            </a:r>
          </a:p>
        </p:txBody>
      </p:sp>
    </p:spTree>
    <p:extLst>
      <p:ext uri="{BB962C8B-B14F-4D97-AF65-F5344CB8AC3E}">
        <p14:creationId xmlns:p14="http://schemas.microsoft.com/office/powerpoint/2010/main" val="360057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0" fill="hold"/>
                                        <p:tgtEl>
                                          <p:spTgt spid="3074"/>
                                        </p:tgtEl>
                                      </p:cBhvr>
                                      <p:by x="115000" y="11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58833ED9-4ADE-4B7F-8544-7C758A90896B}"/>
              </a:ext>
            </a:extLst>
          </p:cNvPr>
          <p:cNvSpPr txBox="1"/>
          <p:nvPr/>
        </p:nvSpPr>
        <p:spPr>
          <a:xfrm>
            <a:off x="2963141" y="304361"/>
            <a:ext cx="626571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FF0000"/>
                </a:solidFill>
                <a:latin typeface="Alien Encounters" panose="00000400000000000000" pitchFamily="2" charset="0"/>
              </a:rPr>
              <a:t>Week 1:  An Introduction to Economics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FE9409C-97F0-44E0-95AC-083A10EC45FC}"/>
              </a:ext>
            </a:extLst>
          </p:cNvPr>
          <p:cNvSpPr txBox="1"/>
          <p:nvPr/>
        </p:nvSpPr>
        <p:spPr>
          <a:xfrm>
            <a:off x="2496065" y="1750911"/>
            <a:ext cx="7216346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</a:rPr>
              <a:t>Task 1: In your Books write the heading: “An Introduction to Economics”</a:t>
            </a:r>
          </a:p>
          <a:p>
            <a:endParaRPr lang="en-US" sz="3600" b="1" dirty="0">
              <a:ln>
                <a:solidFill>
                  <a:sysClr val="windowText" lastClr="000000"/>
                </a:solidFill>
              </a:ln>
              <a:solidFill>
                <a:schemeClr val="bg1"/>
              </a:solidFill>
            </a:endParaRPr>
          </a:p>
          <a:p>
            <a:r>
              <a:rPr lang="en-US" sz="3600" b="1" dirty="0">
                <a:ln>
                  <a:solidFill>
                    <a:sysClr val="windowText" lastClr="000000"/>
                  </a:solidFill>
                </a:ln>
              </a:rPr>
              <a:t>Next, write down the questions on the next slide, then watch the video and answer them:</a:t>
            </a:r>
          </a:p>
          <a:p>
            <a:r>
              <a:rPr lang="en-US" sz="3600" b="1" dirty="0">
                <a:ln>
                  <a:solidFill>
                    <a:sysClr val="windowText" lastClr="000000"/>
                  </a:solidFill>
                </a:ln>
                <a:hlinkClick r:id="rId3"/>
              </a:rPr>
              <a:t>https://www.youtube.com/watch?v=dVTNmSmUo14</a:t>
            </a:r>
            <a:endParaRPr lang="en-US" sz="3600" b="1" dirty="0">
              <a:ln>
                <a:solidFill>
                  <a:sysClr val="windowText" lastClr="000000"/>
                </a:solidFill>
              </a:ln>
            </a:endParaRPr>
          </a:p>
          <a:p>
            <a:endParaRPr lang="en-US" sz="3600" b="1" dirty="0">
              <a:ln>
                <a:solidFill>
                  <a:sysClr val="windowText" lastClr="000000"/>
                </a:solidFill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29980138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3620E9-F06A-A352-6E43-F3767B2C12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18832"/>
          </a:xfrm>
        </p:spPr>
        <p:txBody>
          <a:bodyPr/>
          <a:lstStyle/>
          <a:p>
            <a:pPr algn="ctr"/>
            <a:r>
              <a:rPr lang="en-US" b="1" dirty="0"/>
              <a:t>Questions</a:t>
            </a:r>
            <a:endParaRPr lang="en-NZ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E8074A-542C-256B-557C-32D298F8B2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83958"/>
            <a:ext cx="10515600" cy="4793005"/>
          </a:xfrm>
        </p:spPr>
        <p:txBody>
          <a:bodyPr>
            <a:normAutofit lnSpcReduction="10000"/>
          </a:bodyPr>
          <a:lstStyle/>
          <a:p>
            <a:pPr marL="514350" indent="-514350">
              <a:buAutoNum type="arabicPeriod"/>
            </a:pPr>
            <a:r>
              <a:rPr lang="en-US" sz="3600" dirty="0"/>
              <a:t>Write down the definition of economics? (30 sec. mark)</a:t>
            </a:r>
          </a:p>
          <a:p>
            <a:pPr marL="514350" indent="-514350">
              <a:buAutoNum type="arabicPeriod"/>
            </a:pPr>
            <a:r>
              <a:rPr lang="en-US" sz="3600" dirty="0"/>
              <a:t>What is a want?</a:t>
            </a:r>
          </a:p>
          <a:p>
            <a:pPr marL="514350" indent="-514350">
              <a:buAutoNum type="arabicPeriod"/>
            </a:pPr>
            <a:r>
              <a:rPr lang="en-US" sz="3600" dirty="0"/>
              <a:t>What is a good?  (1:30 sec) Give one example</a:t>
            </a:r>
          </a:p>
          <a:p>
            <a:pPr marL="514350" indent="-514350">
              <a:buAutoNum type="arabicPeriod"/>
            </a:pPr>
            <a:r>
              <a:rPr lang="en-US" sz="3600" dirty="0"/>
              <a:t>What is a service? Provide an example</a:t>
            </a:r>
          </a:p>
          <a:p>
            <a:pPr marL="514350" indent="-514350">
              <a:buAutoNum type="arabicPeriod"/>
            </a:pPr>
            <a:r>
              <a:rPr lang="en-US" sz="3600" dirty="0"/>
              <a:t>Define the word resource. Give an example</a:t>
            </a:r>
          </a:p>
          <a:p>
            <a:pPr marL="514350" indent="-514350">
              <a:buAutoNum type="arabicPeriod"/>
            </a:pPr>
            <a:r>
              <a:rPr lang="en-US" sz="3600" dirty="0"/>
              <a:t>What is scarcity? </a:t>
            </a:r>
          </a:p>
          <a:p>
            <a:pPr marL="514350" indent="-514350">
              <a:buAutoNum type="arabicPeriod"/>
            </a:pPr>
            <a:r>
              <a:rPr lang="en-US" sz="3600" dirty="0"/>
              <a:t>List the 3 principles of economics.</a:t>
            </a:r>
            <a:endParaRPr lang="en-NZ" sz="3600" dirty="0"/>
          </a:p>
        </p:txBody>
      </p:sp>
    </p:spTree>
    <p:extLst>
      <p:ext uri="{BB962C8B-B14F-4D97-AF65-F5344CB8AC3E}">
        <p14:creationId xmlns:p14="http://schemas.microsoft.com/office/powerpoint/2010/main" val="31895489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>
            <a:extLst>
              <a:ext uri="{FF2B5EF4-FFF2-40B4-BE49-F238E27FC236}">
                <a16:creationId xmlns:a16="http://schemas.microsoft.com/office/drawing/2014/main" id="{50B7C2E9-AF02-4885-80E8-AC54717B7C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1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D62DC80-EE2C-4B9E-BE88-A4C1B1711B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7482" y="442118"/>
            <a:ext cx="10515600" cy="1325563"/>
          </a:xfrm>
        </p:spPr>
        <p:txBody>
          <a:bodyPr/>
          <a:lstStyle/>
          <a:p>
            <a:r>
              <a:rPr lang="en-US" b="1" dirty="0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Economics is really about choices…</a:t>
            </a:r>
          </a:p>
        </p:txBody>
      </p:sp>
      <p:pic>
        <p:nvPicPr>
          <p:cNvPr id="5" name="Content Placeholder 4" descr="A picture containing dog, indoor, brown, mammal&#10;&#10;Description automatically generated">
            <a:extLst>
              <a:ext uri="{FF2B5EF4-FFF2-40B4-BE49-F238E27FC236}">
                <a16:creationId xmlns:a16="http://schemas.microsoft.com/office/drawing/2014/main" id="{05527741-4069-4D23-9BB0-C5AD09D22BC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361" y="2356933"/>
            <a:ext cx="6417790" cy="4501067"/>
          </a:xfr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B6682105-B2B4-4135-8FBC-23EAA341AC2D}"/>
              </a:ext>
            </a:extLst>
          </p:cNvPr>
          <p:cNvSpPr txBox="1">
            <a:spLocks/>
          </p:cNvSpPr>
          <p:nvPr/>
        </p:nvSpPr>
        <p:spPr>
          <a:xfrm>
            <a:off x="5621484" y="4860924"/>
            <a:ext cx="6749608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especially </a:t>
            </a:r>
            <a:r>
              <a:rPr lang="en-US" b="1" i="1" dirty="0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your</a:t>
            </a:r>
            <a:r>
              <a:rPr lang="en-US" b="1" dirty="0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choices.</a:t>
            </a:r>
          </a:p>
        </p:txBody>
      </p:sp>
    </p:spTree>
    <p:extLst>
      <p:ext uri="{BB962C8B-B14F-4D97-AF65-F5344CB8AC3E}">
        <p14:creationId xmlns:p14="http://schemas.microsoft.com/office/powerpoint/2010/main" val="3595977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" presetClass="entr" presetSubtype="4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67000"/>
              </a:schemeClr>
            </a:gs>
            <a:gs pos="48000">
              <a:schemeClr val="accent1">
                <a:lumMod val="97000"/>
                <a:lumOff val="3000"/>
              </a:schemeClr>
            </a:gs>
            <a:gs pos="100000">
              <a:schemeClr val="accent1">
                <a:lumMod val="60000"/>
                <a:lumOff val="40000"/>
              </a:schemeClr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See the source image">
            <a:extLst>
              <a:ext uri="{FF2B5EF4-FFF2-40B4-BE49-F238E27FC236}">
                <a16:creationId xmlns:a16="http://schemas.microsoft.com/office/drawing/2014/main" id="{90AABAC6-EBA1-414A-80B3-9137D295C6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8322" y="883223"/>
            <a:ext cx="3186733" cy="54760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See the source image">
            <a:extLst>
              <a:ext uri="{FF2B5EF4-FFF2-40B4-BE49-F238E27FC236}">
                <a16:creationId xmlns:a16="http://schemas.microsoft.com/office/drawing/2014/main" id="{ABCD2502-C574-4049-A037-0BFF63318F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4205" y="712495"/>
            <a:ext cx="5611091" cy="5611091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3304EF7-199A-400E-B844-3EBD0C44362F}"/>
              </a:ext>
            </a:extLst>
          </p:cNvPr>
          <p:cNvSpPr txBox="1"/>
          <p:nvPr/>
        </p:nvSpPr>
        <p:spPr>
          <a:xfrm>
            <a:off x="1922318" y="5756559"/>
            <a:ext cx="15066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68 Calories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6E1DE78-2468-4D8E-AABC-918F29FB9FC3}"/>
              </a:ext>
            </a:extLst>
          </p:cNvPr>
          <p:cNvSpPr txBox="1"/>
          <p:nvPr/>
        </p:nvSpPr>
        <p:spPr>
          <a:xfrm>
            <a:off x="8286409" y="5773877"/>
            <a:ext cx="15066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6 Calories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8AF6C7B-54E5-4E17-853C-E3B18119BF32}"/>
              </a:ext>
            </a:extLst>
          </p:cNvPr>
          <p:cNvSpPr txBox="1"/>
          <p:nvPr/>
        </p:nvSpPr>
        <p:spPr>
          <a:xfrm>
            <a:off x="1922318" y="686651"/>
            <a:ext cx="15066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Taste: 100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1DF7A0D-3326-4683-9E94-B91F6AD2ABC1}"/>
              </a:ext>
            </a:extLst>
          </p:cNvPr>
          <p:cNvSpPr txBox="1"/>
          <p:nvPr/>
        </p:nvSpPr>
        <p:spPr>
          <a:xfrm>
            <a:off x="8286409" y="670343"/>
            <a:ext cx="15066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Taste: 80</a:t>
            </a:r>
          </a:p>
        </p:txBody>
      </p:sp>
      <p:sp>
        <p:nvSpPr>
          <p:cNvPr id="10" name="Rounded Rectangle 5">
            <a:extLst>
              <a:ext uri="{FF2B5EF4-FFF2-40B4-BE49-F238E27FC236}">
                <a16:creationId xmlns:a16="http://schemas.microsoft.com/office/drawing/2014/main" id="{DBED0088-18EB-4481-913A-4BD41B67687E}"/>
              </a:ext>
            </a:extLst>
          </p:cNvPr>
          <p:cNvSpPr/>
          <p:nvPr/>
        </p:nvSpPr>
        <p:spPr>
          <a:xfrm>
            <a:off x="3900606" y="1331845"/>
            <a:ext cx="4114379" cy="3196773"/>
          </a:xfrm>
          <a:prstGeom prst="roundRect">
            <a:avLst/>
          </a:prstGeom>
          <a:solidFill>
            <a:srgbClr val="000000">
              <a:alpha val="69804"/>
            </a:srgbClr>
          </a:solidFill>
          <a:ln>
            <a:solidFill>
              <a:schemeClr val="bg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FF00"/>
                </a:solidFill>
              </a:rPr>
              <a:t>1. Economics teaches you how to weigh advantages and disadvantages to help you make better choices.</a:t>
            </a:r>
          </a:p>
        </p:txBody>
      </p:sp>
    </p:spTree>
    <p:extLst>
      <p:ext uri="{BB962C8B-B14F-4D97-AF65-F5344CB8AC3E}">
        <p14:creationId xmlns:p14="http://schemas.microsoft.com/office/powerpoint/2010/main" val="1241078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1662</TotalTime>
  <Words>658</Words>
  <Application>Microsoft Office PowerPoint</Application>
  <PresentationFormat>Widescreen</PresentationFormat>
  <Paragraphs>126</Paragraphs>
  <Slides>22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22</vt:i4>
      </vt:variant>
    </vt:vector>
  </HeadingPairs>
  <TitlesOfParts>
    <vt:vector size="31" baseType="lpstr">
      <vt:lpstr>Alien Encounters</vt:lpstr>
      <vt:lpstr>Arial</vt:lpstr>
      <vt:lpstr>Arial Black</vt:lpstr>
      <vt:lpstr>Calibri</vt:lpstr>
      <vt:lpstr>Calibri Light</vt:lpstr>
      <vt:lpstr>Roboto</vt:lpstr>
      <vt:lpstr>squeaky chalk sound</vt:lpstr>
      <vt:lpstr>Office Theme</vt:lpstr>
      <vt:lpstr>1_Office Theme</vt:lpstr>
      <vt:lpstr>Week 3</vt:lpstr>
      <vt:lpstr>Week 3 Lesson 1</vt:lpstr>
      <vt:lpstr>Final Question</vt:lpstr>
      <vt:lpstr>Week 3 Lesson 2</vt:lpstr>
      <vt:lpstr>Class discussion:   What do you think of when you think of economics?  What is the difference between a want and a need?</vt:lpstr>
      <vt:lpstr>PowerPoint Presentation</vt:lpstr>
      <vt:lpstr>Questions</vt:lpstr>
      <vt:lpstr>Economics is really about choices…</vt:lpstr>
      <vt:lpstr>PowerPoint Presentation</vt:lpstr>
      <vt:lpstr>PowerPoint Presentation</vt:lpstr>
      <vt:lpstr>And no matter what you may say, you Love Yourself!</vt:lpstr>
      <vt:lpstr>3 Basic Principles of Economics</vt:lpstr>
      <vt:lpstr>PowerPoint Presentation</vt:lpstr>
      <vt:lpstr>PowerPoint Presentation</vt:lpstr>
      <vt:lpstr>PowerPoint Presentation</vt:lpstr>
      <vt:lpstr>ECONOMICS IS EVERY</vt:lpstr>
      <vt:lpstr>ECONOMICS IS EVERY</vt:lpstr>
      <vt:lpstr>ECONOMICS IS EVERY</vt:lpstr>
      <vt:lpstr>Week 3: Lesson 3</vt:lpstr>
      <vt:lpstr>Class Discussion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Why Econ?</dc:title>
  <dc:creator>kevin roughton</dc:creator>
  <cp:lastModifiedBy>Robert Bartholomew</cp:lastModifiedBy>
  <cp:revision>68</cp:revision>
  <dcterms:created xsi:type="dcterms:W3CDTF">2021-07-14T23:07:26Z</dcterms:created>
  <dcterms:modified xsi:type="dcterms:W3CDTF">2024-05-12T10:15:01Z</dcterms:modified>
</cp:coreProperties>
</file>