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39" r:id="rId3"/>
    <p:sldId id="336" r:id="rId4"/>
    <p:sldId id="337" r:id="rId5"/>
    <p:sldId id="335" r:id="rId6"/>
    <p:sldId id="258" r:id="rId7"/>
    <p:sldId id="330" r:id="rId8"/>
    <p:sldId id="331" r:id="rId9"/>
    <p:sldId id="261" r:id="rId10"/>
    <p:sldId id="269" r:id="rId11"/>
    <p:sldId id="270" r:id="rId12"/>
    <p:sldId id="277" r:id="rId13"/>
    <p:sldId id="263" r:id="rId14"/>
    <p:sldId id="257" r:id="rId15"/>
    <p:sldId id="264" r:id="rId16"/>
    <p:sldId id="265" r:id="rId17"/>
    <p:sldId id="319" r:id="rId18"/>
    <p:sldId id="320" r:id="rId19"/>
    <p:sldId id="322" r:id="rId20"/>
    <p:sldId id="276" r:id="rId21"/>
    <p:sldId id="332" r:id="rId22"/>
    <p:sldId id="333" r:id="rId23"/>
    <p:sldId id="3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82C2E5"/>
    <a:srgbClr val="E9E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5" autoAdjust="0"/>
    <p:restoredTop sz="84371" autoAdjust="0"/>
  </p:normalViewPr>
  <p:slideViewPr>
    <p:cSldViewPr snapToGrid="0">
      <p:cViewPr varScale="1">
        <p:scale>
          <a:sx n="94" d="100"/>
          <a:sy n="94" d="100"/>
        </p:scale>
        <p:origin x="11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A2D34-AF4B-490D-8019-BB92AE6649C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A81AE-1725-4FE3-9B7C-4C3E0D8C1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05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People usually think of two things…</a:t>
            </a:r>
          </a:p>
          <a:p>
            <a:endParaRPr lang="en-US" dirty="0"/>
          </a:p>
          <a:p>
            <a:r>
              <a:rPr lang="en-US" dirty="0"/>
              <a:t>Money, stocks, banks, etc. (maybe nothing)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A81AE-1725-4FE3-9B7C-4C3E0D8C17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80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A81AE-1725-4FE3-9B7C-4C3E0D8C17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5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Economics is a tool. If you don’t know how to use it, it does you no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A81AE-1725-4FE3-9B7C-4C3E0D8C17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capital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A81AE-1725-4FE3-9B7C-4C3E0D8C17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0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A81AE-1725-4FE3-9B7C-4C3E0D8C17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6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A81AE-1725-4FE3-9B7C-4C3E0D8C17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A81AE-1725-4FE3-9B7C-4C3E0D8C17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02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A81AE-1725-4FE3-9B7C-4C3E0D8C17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0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A81AE-1725-4FE3-9B7C-4C3E0D8C17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7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A81AE-1725-4FE3-9B7C-4C3E0D8C17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1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F2EA-174B-4251-8E5E-03F63AB0D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92DC8-1270-4726-B7A1-978ED552B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8888F-8CEF-40BE-80C6-16089138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1540F-8B89-4D3D-AD6D-C8D0CCF3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A9FA0-62D9-443E-9BBC-E4A416E7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FC0C-E762-441F-BCD7-739C4726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A9167-03DF-4BB6-A65F-160ECDD56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527C-8BA1-4CC1-B9FE-4588D0FF7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728E-314E-426B-9724-43CFE81F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A6752-D6EA-4E24-820D-3A952E8E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71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6F81D7-4249-4230-8B4D-B5C7E06A2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B94AE-D94A-4100-994D-86C7C424B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FF5FE-BD66-4E7C-A52C-9AC2CBC6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E78FC-9845-467E-8D57-2CF5C6A92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8E857-A3FC-4D99-9265-29B32315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4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53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7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50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80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62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93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10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2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42365-F86F-4B92-AE4F-F3D3E8BA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789EE-F20C-4A2A-8255-271589969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752B9-5052-4ABC-9D06-B0BF048A2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FA835-B0D3-4697-9168-1E454670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BA2A8-386C-4294-854B-20797E88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23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31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88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39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8026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914400"/>
            <a:ext cx="39116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914400"/>
            <a:ext cx="39116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705600"/>
            <a:ext cx="2540000" cy="1524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705600"/>
            <a:ext cx="3860800" cy="1524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705600"/>
            <a:ext cx="2540000" cy="152400"/>
          </a:xfrm>
        </p:spPr>
        <p:txBody>
          <a:bodyPr/>
          <a:lstStyle>
            <a:lvl1pPr>
              <a:defRPr/>
            </a:lvl1pPr>
          </a:lstStyle>
          <a:p>
            <a:fld id="{CB82D605-7D08-472F-95DC-A7AFF29D40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8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442C3-C0DC-4D9B-A1AB-4B193287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98A18-67A9-4B81-9F96-CCE69793B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25098-C277-4112-82C0-464084AC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B8937-1D0D-4B1B-ABB1-B0E733FE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BA2B6-4302-44F1-A536-F8524E60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D83E-410A-41E8-AE4F-B051D3B6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32DD-4600-415E-A61A-88BEBB9AC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7AEDE-53DA-4879-8225-8C887DA58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5A757-DE55-406B-8ABF-9D129C4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41576-5F75-4B76-80F2-2E61FA4C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ED082-1A1A-438C-985B-F72B0F6D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2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FC9BD-4AA8-4603-86B0-498373D1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97E7-380B-42AB-B52F-6131F525D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C91E5-F946-48FB-9C86-B894F8508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300A5-D567-4634-8D07-84971ABF5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0C59AB-7542-4C89-8035-42FA63853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FD686-C8D8-4ED6-AC34-265275AD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F57D6A-5E69-456F-8A32-0F57FAB94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8B15B0-81DC-454E-943B-9771C66E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3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7DC71-F947-4950-95AE-E2EBD7BE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9A8468-2240-450E-A493-3B156107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7639F-E0A5-436C-82BA-7B89C3C8C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EEE8B-32E2-458E-B6D4-947E7695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A6EAF0-B800-4EC2-9A27-C06D5711C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8F3D6-4E2A-4ABD-99A5-3D295DC28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CE934-EFA7-414A-B344-7C9F6B96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0140-CB1E-45D2-B4BD-4999D7699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B1939-D054-4803-AB94-83F9FA79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1414E-E43A-445E-81EE-7E270229B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F4105-38E3-4207-886C-518F6424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15495-A1CA-438E-BC3D-32912D017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89F95-0F29-45D5-8C2F-8616BF50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6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C4C13-18B6-4472-B063-21284BD1B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EE87A-A75A-49F1-866C-E776B2295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0F21F-2FE7-4DE7-8CEA-D36292C37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A4835-F8BD-4BC2-96FB-F73D8CC53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88949-7C49-4DBB-829D-38C6AA4D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367EC-CAEA-4C46-AAC9-65BDC68D0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2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microsoft.com/office/2007/relationships/hdphoto" Target="../media/hdphoto2.wdp"/><Relationship Id="rId26" Type="http://schemas.microsoft.com/office/2007/relationships/hdphoto" Target="../media/hdphoto6.wdp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microsoft.com/office/2007/relationships/hdphoto" Target="../media/hdphoto5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23" Type="http://schemas.openxmlformats.org/officeDocument/2006/relationships/image" Target="../media/image6.png"/><Relationship Id="rId28" Type="http://schemas.microsoft.com/office/2007/relationships/hdphoto" Target="../media/hdphoto7.wdp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wmf"/><Relationship Id="rId22" Type="http://schemas.microsoft.com/office/2007/relationships/hdphoto" Target="../media/hdphoto4.wdp"/><Relationship Id="rId27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E6B344-FE36-4455-853A-188178DE4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D6199-545D-4911-8B0D-1AFB70913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E3B63-A124-4D61-8919-5D3CCB563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DC640-1DB8-4715-9ADF-8CD8551617D7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7FEAB-166A-4512-88B0-DC4423D38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3BB10-DAE4-4251-AD99-5E7706523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44504-B1D9-4FF4-A586-69313297B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5AF2B-0F95-423E-B8C6-BEAACB501F1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3AB4C-58EE-4B1A-94DE-F24998E11E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C:\Users\kevin\AppData\Local\Microsoft\Windows\Temporary Internet Files\Content.IE5\AKUFAY2I\MC900203134[1].wmf"/>
          <p:cNvPicPr>
            <a:picLocks noChangeAspect="1" noChangeArrowheads="1"/>
          </p:cNvPicPr>
          <p:nvPr userDrawn="1"/>
        </p:nvPicPr>
        <p:blipFill>
          <a:blip r:embed="rId14" cstate="print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223956"/>
            <a:ext cx="35280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fuzzy-antler.webatu.com/images/Big_RomanSoldier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961" r="89844">
                        <a14:foregroundMark x1="53320" y1="32617" x2="52539" y2="45117"/>
                        <a14:foregroundMark x1="51758" y1="52930" x2="48047" y2="73828"/>
                        <a14:foregroundMark x1="45703" y1="70117" x2="69727" y2="67969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07" y="6215330"/>
            <a:ext cx="722701" cy="5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https://encrypted-tbn2.gstatic.com/images?q=tbn:ANd9GcRhTOqKXdl2E6ISBSj1N04WoJjZG-SeHzpjVRuR7bhM3zzA8Hb44A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052" l="0" r="100000">
                        <a14:foregroundMark x1="24686" y1="39336" x2="22594" y2="92417"/>
                        <a14:foregroundMark x1="75732" y1="36967" x2="75732" y2="90047"/>
                        <a14:foregroundMark x1="28452" y1="69668" x2="28033" y2="75829"/>
                        <a14:foregroundMark x1="18410" y1="58768" x2="17992" y2="85308"/>
                        <a14:foregroundMark x1="67782" y1="58294" x2="68201" y2="90995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00"/>
          <a:stretch/>
        </p:blipFill>
        <p:spPr bwMode="auto">
          <a:xfrm>
            <a:off x="1295411" y="6290812"/>
            <a:ext cx="853605" cy="5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http://bestclipartblog.com/clipart-pics/roman-clip-art-18.jpg"/>
          <p:cNvPicPr>
            <a:picLocks noChangeAspect="1" noChangeArrowheads="1"/>
          </p:cNvPicPr>
          <p:nvPr userDrawn="1"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40541" l="0" r="1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962"/>
          <a:stretch/>
        </p:blipFill>
        <p:spPr bwMode="auto">
          <a:xfrm>
            <a:off x="3400808" y="6189452"/>
            <a:ext cx="1219200" cy="59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6748730"/>
            <a:ext cx="12192000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5" descr="Pillar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100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15" y="6206704"/>
            <a:ext cx="284893" cy="69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https://encrypted-tbn2.gstatic.com/images?q=tbn:ANd9GcRhTOqKXdl2E6ISBSj1N04WoJjZG-SeHzpjVRuR7bhM3zzA8Hb44A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052" l="0" r="100000">
                        <a14:foregroundMark x1="24686" y1="39336" x2="22594" y2="92417"/>
                        <a14:foregroundMark x1="75732" y1="36967" x2="75732" y2="90047"/>
                        <a14:foregroundMark x1="28452" y1="69668" x2="28033" y2="75829"/>
                        <a14:foregroundMark x1="18410" y1="58768" x2="17992" y2="85308"/>
                        <a14:foregroundMark x1="67782" y1="58294" x2="68201" y2="90995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00"/>
          <a:stretch/>
        </p:blipFill>
        <p:spPr bwMode="auto">
          <a:xfrm>
            <a:off x="2140803" y="6291530"/>
            <a:ext cx="853605" cy="5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 descr="http://www.arthursclipart.org/transport/land/chariot.gif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8832" y1="42944" x2="53268" y2="43750"/>
                        <a14:backgroundMark x1="69819" y1="82258" x2="69819" y2="82258"/>
                        <a14:backgroundMark x1="70236" y1="86492" x2="70236" y2="86492"/>
                        <a14:backgroundMark x1="66759" y1="87702" x2="66759" y2="87702"/>
                        <a14:backgroundMark x1="66342" y1="81653" x2="66342" y2="8165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208" y="6188602"/>
            <a:ext cx="1219200" cy="63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Pillar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100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15" y="6206704"/>
            <a:ext cx="284893" cy="69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/>
          <p:cNvPicPr>
            <a:picLocks noChangeAspect="1" noChangeArrowheads="1"/>
          </p:cNvPicPr>
          <p:nvPr userDrawn="1"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8889" b="77315" l="17969" r="48958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17" t="39154" r="50000" b="22610"/>
          <a:stretch/>
        </p:blipFill>
        <p:spPr bwMode="auto">
          <a:xfrm>
            <a:off x="9598408" y="6131107"/>
            <a:ext cx="1320800" cy="6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0" descr="http://upload.wikimedia.org/wikipedia/commons/thumb/7/7b/Simple_Labarum2.svg/150px-Simple_Labarum2.svg.png"/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97" y="6223956"/>
            <a:ext cx="545411" cy="5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3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hvpQNvKlPM&amp;t=224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VTNmSmUo1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3EF0A-7D5E-D209-EE85-7B2A976D4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3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F6A84-74A0-96EC-3560-858784EEE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Success Criteria:  </a:t>
            </a:r>
            <a:r>
              <a:rPr lang="en-US" dirty="0"/>
              <a:t>By the end of the week students will be able to define the 3 key principles of economics and be able to differentiate between a need and a want. 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8753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4FDE41BA-2579-4F36-8ECB-EDD13B96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B59726-E4D9-4DF0-81A6-8CB66B079FE6}"/>
              </a:ext>
            </a:extLst>
          </p:cNvPr>
          <p:cNvSpPr txBox="1"/>
          <p:nvPr/>
        </p:nvSpPr>
        <p:spPr>
          <a:xfrm>
            <a:off x="6333893" y="4931716"/>
            <a:ext cx="5774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*That’s a mirror. I’m not saying you’re a bathroom.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9BF38F7-069D-400F-A236-4337738352E1}"/>
              </a:ext>
            </a:extLst>
          </p:cNvPr>
          <p:cNvSpPr/>
          <p:nvPr/>
        </p:nvSpPr>
        <p:spPr>
          <a:xfrm>
            <a:off x="544343" y="405246"/>
            <a:ext cx="4114379" cy="2022600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3. Economics literally is all about YOU!</a:t>
            </a:r>
          </a:p>
        </p:txBody>
      </p:sp>
    </p:spTree>
    <p:extLst>
      <p:ext uri="{BB962C8B-B14F-4D97-AF65-F5344CB8AC3E}">
        <p14:creationId xmlns:p14="http://schemas.microsoft.com/office/powerpoint/2010/main" val="23589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30870801-719F-4E9D-B1C5-AF88DAB8E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3"/>
          <a:stretch/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1D77E48-1D32-48AA-8B9E-B23DC49B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59" y="5098184"/>
            <a:ext cx="10515600" cy="1325563"/>
          </a:xfrm>
        </p:spPr>
        <p:txBody>
          <a:bodyPr/>
          <a:lstStyle/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no matter what you may say, you </a:t>
            </a:r>
            <a:r>
              <a:rPr lang="en-US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 Yourself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925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FB60DDA-F37C-4AB2-BBCB-AAF5413D2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1" t="22455" r="34542"/>
          <a:stretch/>
        </p:blipFill>
        <p:spPr bwMode="auto">
          <a:xfrm>
            <a:off x="3867150" y="0"/>
            <a:ext cx="4229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5E337F6-FAFB-4733-B692-846DC2CBF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r="56333"/>
          <a:stretch/>
        </p:blipFill>
        <p:spPr bwMode="auto">
          <a:xfrm>
            <a:off x="0" y="0"/>
            <a:ext cx="4095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51DA5133-75A7-4CE4-BCAF-DFD949BD5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0" r="29458"/>
          <a:stretch/>
        </p:blipFill>
        <p:spPr bwMode="auto">
          <a:xfrm>
            <a:off x="8035636" y="0"/>
            <a:ext cx="4156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6EECD6-966C-4103-A07D-C2291ADD2193}"/>
              </a:ext>
            </a:extLst>
          </p:cNvPr>
          <p:cNvCxnSpPr/>
          <p:nvPr/>
        </p:nvCxnSpPr>
        <p:spPr>
          <a:xfrm>
            <a:off x="4095750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BBA8E5-9E15-47B2-B760-3C19672A5840}"/>
              </a:ext>
            </a:extLst>
          </p:cNvPr>
          <p:cNvCxnSpPr/>
          <p:nvPr/>
        </p:nvCxnSpPr>
        <p:spPr>
          <a:xfrm>
            <a:off x="8020052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70E4173-A83A-4C5C-82E4-FCF6DD38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Basic Principles of Economics</a:t>
            </a:r>
          </a:p>
        </p:txBody>
      </p:sp>
    </p:spTree>
    <p:extLst>
      <p:ext uri="{BB962C8B-B14F-4D97-AF65-F5344CB8AC3E}">
        <p14:creationId xmlns:p14="http://schemas.microsoft.com/office/powerpoint/2010/main" val="2521190549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3683468-DBC5-4273-9FD7-7FEEC33FA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951C3-DAD6-4D26-A0D3-9616FE8D5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70754"/>
            <a:ext cx="10515600" cy="4351338"/>
          </a:xfrm>
        </p:spPr>
        <p:txBody>
          <a:bodyPr>
            <a:normAutofit/>
          </a:bodyPr>
          <a:lstStyle/>
          <a:p>
            <a:pPr algn="ctr">
              <a:buFont typeface="+mj-lt"/>
              <a:buAutoNum type="arabicPeriod"/>
            </a:pPr>
            <a:r>
              <a: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latin typeface="Roboto" panose="020B0604020202020204" pitchFamily="2" charset="0"/>
              </a:rPr>
              <a:t>Resources are limited (scarcity) so every choice has trade-offs</a:t>
            </a:r>
          </a:p>
          <a:p>
            <a:pPr algn="ctr">
              <a:buFont typeface="+mj-lt"/>
              <a:buAutoNum type="arabicPeriod"/>
            </a:pP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Roboto" panose="020B0604020202020204" pitchFamily="2" charset="0"/>
            </a:endParaRPr>
          </a:p>
          <a:p>
            <a:pPr algn="ctr">
              <a:buFont typeface="+mj-lt"/>
              <a:buAutoNum type="arabicPeriod"/>
            </a:pPr>
            <a:endParaRPr lang="en-US" sz="5400" b="1" i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latin typeface="Roboto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B33B047A-6048-4B9A-B3CB-A58C241E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951C3-DAD6-4D26-A0D3-9616FE8D5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90394"/>
            <a:ext cx="11049000" cy="11877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Roboto" panose="020B0604020202020204" pitchFamily="2" charset="0"/>
              </a:rPr>
              <a:t>2. There are very few things you need, but a nearly unlimited amount of things you want.</a:t>
            </a:r>
          </a:p>
          <a:p>
            <a:pPr marL="0" indent="0" algn="ctr">
              <a:buNone/>
            </a:pPr>
            <a:endParaRPr lang="en-US" b="1" i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latin typeface="Roboto" panose="020B0604020202020204" pitchFamily="2" charset="0"/>
            </a:endParaRPr>
          </a:p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CE4F6-6693-4AAD-B0BE-31B5FC357394}"/>
              </a:ext>
            </a:extLst>
          </p:cNvPr>
          <p:cNvSpPr txBox="1"/>
          <p:nvPr/>
        </p:nvSpPr>
        <p:spPr>
          <a:xfrm>
            <a:off x="6390409" y="3553691"/>
            <a:ext cx="5299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queaky chalk sound" pitchFamily="2" charset="0"/>
              </a:rPr>
              <a:t>Air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queaky chalk sound" pitchFamily="2" charset="0"/>
              </a:rPr>
              <a:t>Food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queaky chalk sound" pitchFamily="2" charset="0"/>
              </a:rPr>
              <a:t>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8D222-48EA-4E47-8358-483638B3F1F6}"/>
              </a:ext>
            </a:extLst>
          </p:cNvPr>
          <p:cNvSpPr txBox="1"/>
          <p:nvPr/>
        </p:nvSpPr>
        <p:spPr>
          <a:xfrm>
            <a:off x="545523" y="2028909"/>
            <a:ext cx="52993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queaky chalk sound" pitchFamily="2" charset="0"/>
              </a:rPr>
              <a:t>Money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queaky chalk sound" pitchFamily="2" charset="0"/>
              </a:rPr>
              <a:t>Friends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queaky chalk sound" pitchFamily="2" charset="0"/>
              </a:rPr>
              <a:t>Red Bull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queaky chalk sound" pitchFamily="2" charset="0"/>
              </a:rPr>
              <a:t>Xbox Series X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queaky chalk sound" pitchFamily="2" charset="0"/>
              </a:rPr>
              <a:t>KFC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queaky chalk sound" pitchFamily="2" charset="0"/>
              </a:rPr>
              <a:t>More Money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queaky chalk sound" pitchFamily="2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6935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EB44D49-EF9A-4E4F-A48A-1A40B7607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951C3-DAD6-4D26-A0D3-9616FE8D5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73" y="557934"/>
            <a:ext cx="10515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Roboto" panose="020B0604020202020204" pitchFamily="2" charset="0"/>
              </a:rPr>
              <a:t>3. Our choices are driven mostly by self-interests – what we get out of it</a:t>
            </a:r>
          </a:p>
          <a:p>
            <a:pPr marL="0" indent="0" algn="l">
              <a:buNone/>
            </a:pPr>
            <a:endParaRPr lang="en-US" sz="5400" b="1" i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latin typeface="Roboto" panose="020B0604020202020204" pitchFamily="2" charset="0"/>
            </a:endParaRPr>
          </a:p>
          <a:p>
            <a:pPr marL="0" indent="0" algn="l">
              <a:buNone/>
            </a:pP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Roboto" panose="020B0604020202020204" pitchFamily="2" charset="0"/>
            </a:endParaRPr>
          </a:p>
          <a:p>
            <a:pPr marL="0" indent="0">
              <a:buNone/>
            </a:pPr>
            <a:endParaRPr lang="en-US" sz="5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E13DFA-3B73-4275-8BBE-97630E473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59E4DA-E1D0-4198-9E92-78303E8113B9}"/>
              </a:ext>
            </a:extLst>
          </p:cNvPr>
          <p:cNvGrpSpPr/>
          <p:nvPr/>
        </p:nvGrpSpPr>
        <p:grpSpPr>
          <a:xfrm>
            <a:off x="1216239" y="1374439"/>
            <a:ext cx="1231540" cy="862324"/>
            <a:chOff x="1216239" y="1374439"/>
            <a:chExt cx="1231540" cy="86232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ABF3304-A3CB-4476-A324-4C87D20DA490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4" name="Arrow: Down 3">
              <a:extLst>
                <a:ext uri="{FF2B5EF4-FFF2-40B4-BE49-F238E27FC236}">
                  <a16:creationId xmlns:a16="http://schemas.microsoft.com/office/drawing/2014/main" id="{778BF26D-879A-4D2D-BAAA-05089A4C782E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51956A-8EBC-4569-B63E-1B2B842DAFAE}"/>
              </a:ext>
            </a:extLst>
          </p:cNvPr>
          <p:cNvGrpSpPr/>
          <p:nvPr/>
        </p:nvGrpSpPr>
        <p:grpSpPr>
          <a:xfrm>
            <a:off x="5937428" y="3995773"/>
            <a:ext cx="1231540" cy="862324"/>
            <a:chOff x="1216239" y="1374439"/>
            <a:chExt cx="1231540" cy="86232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22C37D-307A-49EB-8A02-8550D2A7A5A7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B56CA650-C942-4C55-857E-209D0464EB4D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9D995-379A-478F-AE9F-0FE842DBFD80}"/>
              </a:ext>
            </a:extLst>
          </p:cNvPr>
          <p:cNvGrpSpPr/>
          <p:nvPr/>
        </p:nvGrpSpPr>
        <p:grpSpPr>
          <a:xfrm>
            <a:off x="2613102" y="4339559"/>
            <a:ext cx="1231540" cy="862324"/>
            <a:chOff x="1216239" y="1374439"/>
            <a:chExt cx="1231540" cy="8623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82DB3-7421-4AE7-A345-045D6476A97E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5BD1A2AF-62B0-469F-9CDA-C41262254009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51F3EF-B6F4-4649-99A9-A9E400A6DD10}"/>
              </a:ext>
            </a:extLst>
          </p:cNvPr>
          <p:cNvGrpSpPr/>
          <p:nvPr/>
        </p:nvGrpSpPr>
        <p:grpSpPr>
          <a:xfrm>
            <a:off x="3729400" y="257566"/>
            <a:ext cx="1231540" cy="862324"/>
            <a:chOff x="1216239" y="1374439"/>
            <a:chExt cx="1231540" cy="86232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8E5813-D8A3-41C4-8080-D0358C11D7E9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4E6F16C5-57A3-4A59-B6D5-C817E8150729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83B517-28C1-45C3-BAA9-61033A28642F}"/>
              </a:ext>
            </a:extLst>
          </p:cNvPr>
          <p:cNvGrpSpPr/>
          <p:nvPr/>
        </p:nvGrpSpPr>
        <p:grpSpPr>
          <a:xfrm>
            <a:off x="8028497" y="1127943"/>
            <a:ext cx="1231540" cy="862324"/>
            <a:chOff x="1216239" y="1374439"/>
            <a:chExt cx="1231540" cy="86232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FDCB6F-CE4D-4653-8DD5-F744A9DEAA84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358A3A51-47E6-4855-A5CF-F076B0484ABA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C05D86-1892-41C7-88B6-2D00A47F807A}"/>
              </a:ext>
            </a:extLst>
          </p:cNvPr>
          <p:cNvGrpSpPr/>
          <p:nvPr/>
        </p:nvGrpSpPr>
        <p:grpSpPr>
          <a:xfrm>
            <a:off x="2205399" y="2937516"/>
            <a:ext cx="1231540" cy="862324"/>
            <a:chOff x="1216239" y="1374439"/>
            <a:chExt cx="1231540" cy="86232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54A45E-A6B1-4759-8FDE-7A3E01A61583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16086EF4-5572-4D7F-8DE7-E9DC40545669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BB0B8B-1E10-4EDC-A36E-27CB46A3A846}"/>
              </a:ext>
            </a:extLst>
          </p:cNvPr>
          <p:cNvGrpSpPr/>
          <p:nvPr/>
        </p:nvGrpSpPr>
        <p:grpSpPr>
          <a:xfrm>
            <a:off x="6362670" y="1127943"/>
            <a:ext cx="1231540" cy="862324"/>
            <a:chOff x="1216239" y="1374439"/>
            <a:chExt cx="1231540" cy="86232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CB954F-0105-4C6A-9DB9-C4D96690327A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C6FF2002-25EE-45A1-8A6B-061040411C2A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0214EF-E2F5-4094-BF59-CF3395EE46F6}"/>
              </a:ext>
            </a:extLst>
          </p:cNvPr>
          <p:cNvGrpSpPr/>
          <p:nvPr/>
        </p:nvGrpSpPr>
        <p:grpSpPr>
          <a:xfrm>
            <a:off x="10105271" y="4426935"/>
            <a:ext cx="1231540" cy="862324"/>
            <a:chOff x="1216239" y="1374439"/>
            <a:chExt cx="1231540" cy="86232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8B4277-27FE-4E6B-BB50-7E70F01BCC23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36AF4337-26BB-4852-BF81-74AC9961C2E5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383A52-1B84-4A3F-98F6-16DCB1855E3F}"/>
              </a:ext>
            </a:extLst>
          </p:cNvPr>
          <p:cNvGrpSpPr/>
          <p:nvPr/>
        </p:nvGrpSpPr>
        <p:grpSpPr>
          <a:xfrm>
            <a:off x="8028497" y="5197357"/>
            <a:ext cx="1231540" cy="862324"/>
            <a:chOff x="1216239" y="1374439"/>
            <a:chExt cx="1231540" cy="86232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016446-059F-4A3C-81C7-C160F0C45AF5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2E00C250-1D2B-4DA7-8BDB-487DE4C4E5A4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52A386-1301-4CCB-9F80-32CB2704661B}"/>
              </a:ext>
            </a:extLst>
          </p:cNvPr>
          <p:cNvGrpSpPr/>
          <p:nvPr/>
        </p:nvGrpSpPr>
        <p:grpSpPr>
          <a:xfrm>
            <a:off x="8755061" y="2430456"/>
            <a:ext cx="1231540" cy="862324"/>
            <a:chOff x="1216239" y="1374439"/>
            <a:chExt cx="1231540" cy="86232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5322FC9-2C4E-4B9E-A191-AC8809427503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1559D534-1ABB-4CF2-A8D4-A73FE70299CA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73F4FC-A191-4D9B-AF5D-D1DA62465095}"/>
              </a:ext>
            </a:extLst>
          </p:cNvPr>
          <p:cNvGrpSpPr/>
          <p:nvPr/>
        </p:nvGrpSpPr>
        <p:grpSpPr>
          <a:xfrm>
            <a:off x="3548532" y="2029290"/>
            <a:ext cx="1231540" cy="862324"/>
            <a:chOff x="1216239" y="1374439"/>
            <a:chExt cx="1231540" cy="86232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4FB6911-48BE-4493-90D4-AF306C72D178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DA4E2228-1C0E-412A-AA01-6652B848D63C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22B02F-2E76-4C1F-988A-CBEDAA40D04A}"/>
              </a:ext>
            </a:extLst>
          </p:cNvPr>
          <p:cNvGrpSpPr/>
          <p:nvPr/>
        </p:nvGrpSpPr>
        <p:grpSpPr>
          <a:xfrm>
            <a:off x="5273918" y="2683263"/>
            <a:ext cx="1231540" cy="862324"/>
            <a:chOff x="1216239" y="1374439"/>
            <a:chExt cx="1231540" cy="86232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3F2BA3A-3242-4AD0-8819-C8387D3D8F41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70BABCF8-8119-4DED-A36A-FDAC1280FBC4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E88F5C-CDE1-48C2-81F2-AB163805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2837837"/>
            <a:ext cx="12192000" cy="1265454"/>
          </a:xfrm>
        </p:spPr>
        <p:txBody>
          <a:bodyPr>
            <a:norm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ECONOMICS IS EVERY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44118-0355-4A23-9526-1497CF14CC00}"/>
              </a:ext>
            </a:extLst>
          </p:cNvPr>
          <p:cNvSpPr txBox="1"/>
          <p:nvPr/>
        </p:nvSpPr>
        <p:spPr>
          <a:xfrm>
            <a:off x="8951770" y="2967335"/>
            <a:ext cx="6286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WHERE</a:t>
            </a:r>
            <a:endParaRPr lang="en-US" sz="5400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4542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EB40B84E-ED1B-4ED5-B683-07A39103F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966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2AD7F80-9DE6-45DC-8D89-410D24E9C131}"/>
              </a:ext>
            </a:extLst>
          </p:cNvPr>
          <p:cNvGrpSpPr/>
          <p:nvPr/>
        </p:nvGrpSpPr>
        <p:grpSpPr>
          <a:xfrm>
            <a:off x="8206419" y="1409033"/>
            <a:ext cx="1231540" cy="862324"/>
            <a:chOff x="1216239" y="1374439"/>
            <a:chExt cx="1231540" cy="8623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89EB74-232E-4AE3-A09C-3D1AAF2B50E8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D13B7DB9-06CB-4759-8A8A-77DCFCC86336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0914ED-50F6-4569-829A-D333319ED707}"/>
              </a:ext>
            </a:extLst>
          </p:cNvPr>
          <p:cNvGrpSpPr/>
          <p:nvPr/>
        </p:nvGrpSpPr>
        <p:grpSpPr>
          <a:xfrm>
            <a:off x="2205399" y="3628634"/>
            <a:ext cx="1231540" cy="862324"/>
            <a:chOff x="1216239" y="1374439"/>
            <a:chExt cx="1231540" cy="8623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C91A52-6DCB-404B-88D2-D0E7FB69A385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A3EC546C-BB8A-46D6-820F-D2D3B56C7137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2A1C83-6DFD-48C5-8274-B57A55F6F18A}"/>
              </a:ext>
            </a:extLst>
          </p:cNvPr>
          <p:cNvGrpSpPr/>
          <p:nvPr/>
        </p:nvGrpSpPr>
        <p:grpSpPr>
          <a:xfrm>
            <a:off x="6143806" y="1760906"/>
            <a:ext cx="1231540" cy="862324"/>
            <a:chOff x="1216239" y="1374439"/>
            <a:chExt cx="1231540" cy="86232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1FA6CC-54CF-4090-8A75-530D39C36D81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EBBD0404-A5CD-4260-A1F9-F938EE40ADA8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082F4F-83A0-4EE3-A482-5A6193962D64}"/>
              </a:ext>
            </a:extLst>
          </p:cNvPr>
          <p:cNvGrpSpPr/>
          <p:nvPr/>
        </p:nvGrpSpPr>
        <p:grpSpPr>
          <a:xfrm>
            <a:off x="8755061" y="3121574"/>
            <a:ext cx="1231540" cy="862324"/>
            <a:chOff x="1216239" y="1374439"/>
            <a:chExt cx="1231540" cy="86232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4B4915-A318-42AD-AE88-55DF8A12FDE5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025680D2-3DF5-43D0-A5BE-E15270F91024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714C96-22F2-42AE-9E31-74DD46325ABD}"/>
              </a:ext>
            </a:extLst>
          </p:cNvPr>
          <p:cNvGrpSpPr/>
          <p:nvPr/>
        </p:nvGrpSpPr>
        <p:grpSpPr>
          <a:xfrm>
            <a:off x="3548532" y="2720408"/>
            <a:ext cx="1231540" cy="862324"/>
            <a:chOff x="1216239" y="1374439"/>
            <a:chExt cx="1231540" cy="86232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48DBF0-23B4-4D2A-A9B4-5901398EF64A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C6F9FE81-1DE8-4202-80F8-9925490E16D6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C4E65C-C903-4075-B492-CAB7E7A84F13}"/>
              </a:ext>
            </a:extLst>
          </p:cNvPr>
          <p:cNvGrpSpPr/>
          <p:nvPr/>
        </p:nvGrpSpPr>
        <p:grpSpPr>
          <a:xfrm>
            <a:off x="5273918" y="3374381"/>
            <a:ext cx="1231540" cy="862324"/>
            <a:chOff x="1216239" y="1374439"/>
            <a:chExt cx="1231540" cy="86232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08751B-A47F-4C5A-A102-A5F8B563742D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12A3C68E-B6ED-4954-BF9A-BA2B98851CCD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0E251BE-AB33-40D5-B86D-FF30BECA1B74}"/>
              </a:ext>
            </a:extLst>
          </p:cNvPr>
          <p:cNvGrpSpPr/>
          <p:nvPr/>
        </p:nvGrpSpPr>
        <p:grpSpPr>
          <a:xfrm>
            <a:off x="1700423" y="1148953"/>
            <a:ext cx="1231540" cy="862324"/>
            <a:chOff x="1216239" y="1374439"/>
            <a:chExt cx="1231540" cy="86232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D98EDC-53AF-4BB6-A27C-BC430F4ED7F8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9AED40F3-DD2B-4F78-A856-E5DC94CDC2D3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E88F5C-CDE1-48C2-81F2-AB163805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2837837"/>
            <a:ext cx="12192000" cy="1265454"/>
          </a:xfrm>
        </p:spPr>
        <p:txBody>
          <a:bodyPr>
            <a:norm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ECONOMICS IS EVERY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44118-0355-4A23-9526-1497CF14CC00}"/>
              </a:ext>
            </a:extLst>
          </p:cNvPr>
          <p:cNvSpPr txBox="1"/>
          <p:nvPr/>
        </p:nvSpPr>
        <p:spPr>
          <a:xfrm>
            <a:off x="8910206" y="2967335"/>
            <a:ext cx="6286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ONE</a:t>
            </a:r>
            <a:endParaRPr lang="en-US" sz="5400" dirty="0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B27ED2-4CD3-4B4A-A6B9-2B42C0A4536D}"/>
              </a:ext>
            </a:extLst>
          </p:cNvPr>
          <p:cNvGrpSpPr/>
          <p:nvPr/>
        </p:nvGrpSpPr>
        <p:grpSpPr>
          <a:xfrm>
            <a:off x="11091307" y="3051262"/>
            <a:ext cx="1231540" cy="862324"/>
            <a:chOff x="1216239" y="1374439"/>
            <a:chExt cx="1231540" cy="86232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217EAA-3893-4C9E-86AC-6BBFA92B93FB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66D66731-62B3-460F-9907-C3354D933253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E2E42C-924D-481A-B1F3-2F01E83FAD76}"/>
              </a:ext>
            </a:extLst>
          </p:cNvPr>
          <p:cNvGrpSpPr/>
          <p:nvPr/>
        </p:nvGrpSpPr>
        <p:grpSpPr>
          <a:xfrm>
            <a:off x="9924888" y="1087123"/>
            <a:ext cx="1231540" cy="862324"/>
            <a:chOff x="1216239" y="1374439"/>
            <a:chExt cx="1231540" cy="86232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2794E8C-4092-4E9A-B93B-386EF34AA07A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603B8264-C0F6-4EDB-B358-301B54E8FD5D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165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D831FAD-7074-4677-B715-9C1E62B98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E88F5C-CDE1-48C2-81F2-AB163805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2837837"/>
            <a:ext cx="12192000" cy="1265454"/>
          </a:xfrm>
        </p:spPr>
        <p:txBody>
          <a:bodyPr>
            <a:norm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ECONOMICS IS EVERY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44118-0355-4A23-9526-1497CF14CC00}"/>
              </a:ext>
            </a:extLst>
          </p:cNvPr>
          <p:cNvSpPr txBox="1"/>
          <p:nvPr/>
        </p:nvSpPr>
        <p:spPr>
          <a:xfrm>
            <a:off x="8930988" y="2967335"/>
            <a:ext cx="6286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THING!</a:t>
            </a:r>
            <a:endParaRPr lang="en-US" sz="5400" dirty="0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310D8-C244-4F89-8527-8FE84C1316E8}"/>
              </a:ext>
            </a:extLst>
          </p:cNvPr>
          <p:cNvGrpSpPr/>
          <p:nvPr/>
        </p:nvGrpSpPr>
        <p:grpSpPr>
          <a:xfrm>
            <a:off x="2527807" y="647059"/>
            <a:ext cx="1231540" cy="862324"/>
            <a:chOff x="1216239" y="1374439"/>
            <a:chExt cx="1231540" cy="8623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9EA831-2B84-4027-98A2-47E6EB0DA3E1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FDC33C82-C966-4AC1-B464-288DBE532575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5FCC0ED-61FF-4DD0-A6FA-0B99462D0A07}"/>
              </a:ext>
            </a:extLst>
          </p:cNvPr>
          <p:cNvGrpSpPr/>
          <p:nvPr/>
        </p:nvGrpSpPr>
        <p:grpSpPr>
          <a:xfrm>
            <a:off x="4572803" y="3835975"/>
            <a:ext cx="1231540" cy="862324"/>
            <a:chOff x="1216239" y="1374439"/>
            <a:chExt cx="1231540" cy="8623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5DAA7C-C703-486C-9416-F7758217B6DB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62FC9832-1028-4F62-91F7-D45DD1AFAD43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A83E40-B06D-4F45-B5E7-7328819997A1}"/>
              </a:ext>
            </a:extLst>
          </p:cNvPr>
          <p:cNvGrpSpPr/>
          <p:nvPr/>
        </p:nvGrpSpPr>
        <p:grpSpPr>
          <a:xfrm>
            <a:off x="2355785" y="4347220"/>
            <a:ext cx="1231540" cy="862324"/>
            <a:chOff x="1216239" y="1374439"/>
            <a:chExt cx="1231540" cy="86232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D32F54-F59D-4E7A-8676-D508C3B2F145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38E3774C-C34D-4EA8-A27A-D459263B82DD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304187-3295-48DA-9CC8-5F7966B66430}"/>
              </a:ext>
            </a:extLst>
          </p:cNvPr>
          <p:cNvGrpSpPr/>
          <p:nvPr/>
        </p:nvGrpSpPr>
        <p:grpSpPr>
          <a:xfrm>
            <a:off x="6941431" y="824691"/>
            <a:ext cx="1231540" cy="862324"/>
            <a:chOff x="1216239" y="1374439"/>
            <a:chExt cx="1231540" cy="86232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EBED1F-F3FC-4A58-97A3-1C5E66985497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3207DA0F-6503-4DED-A8F7-AA13A9C7AAFA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263EDB-5ED9-4A37-8065-6F380A3D2EA8}"/>
              </a:ext>
            </a:extLst>
          </p:cNvPr>
          <p:cNvGrpSpPr/>
          <p:nvPr/>
        </p:nvGrpSpPr>
        <p:grpSpPr>
          <a:xfrm>
            <a:off x="9566715" y="1718036"/>
            <a:ext cx="1231540" cy="862324"/>
            <a:chOff x="1216239" y="1374439"/>
            <a:chExt cx="1231540" cy="86232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7556B2-3F0E-4378-A345-CE8371411A70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9947E9D7-0AA8-4B3C-A0CB-21FC9404BC19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ED5ED4-6042-445F-9FF5-9F094902417E}"/>
              </a:ext>
            </a:extLst>
          </p:cNvPr>
          <p:cNvGrpSpPr/>
          <p:nvPr/>
        </p:nvGrpSpPr>
        <p:grpSpPr>
          <a:xfrm>
            <a:off x="10130038" y="4020163"/>
            <a:ext cx="1231540" cy="862324"/>
            <a:chOff x="1216239" y="1374439"/>
            <a:chExt cx="1231540" cy="86232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6E3591-F9CC-4AB2-BFE7-E1A2D072980E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0435C578-EFE3-4ABC-8FA2-5C4028315012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CCA59C-C54A-4348-94D7-5CFC0E42ABE4}"/>
              </a:ext>
            </a:extLst>
          </p:cNvPr>
          <p:cNvGrpSpPr/>
          <p:nvPr/>
        </p:nvGrpSpPr>
        <p:grpSpPr>
          <a:xfrm>
            <a:off x="6166961" y="4267137"/>
            <a:ext cx="1231540" cy="862324"/>
            <a:chOff x="1216239" y="1374439"/>
            <a:chExt cx="1231540" cy="86232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93EE01-1CC5-415E-8FB0-125E9C98DE38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37707980-CF9A-4655-915E-171789653B58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425DF1-1905-454F-82F2-F64E9E392785}"/>
              </a:ext>
            </a:extLst>
          </p:cNvPr>
          <p:cNvGrpSpPr/>
          <p:nvPr/>
        </p:nvGrpSpPr>
        <p:grpSpPr>
          <a:xfrm>
            <a:off x="1006394" y="3429000"/>
            <a:ext cx="1231540" cy="862324"/>
            <a:chOff x="1216239" y="1374439"/>
            <a:chExt cx="1231540" cy="86232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F766C3-59ED-422E-AC70-4C202648C96F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7A81E640-B6FC-45C4-9EAA-8B1B0F1BF7CA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4E471AA-FA32-45C7-97AD-E6456D781A67}"/>
              </a:ext>
            </a:extLst>
          </p:cNvPr>
          <p:cNvGrpSpPr/>
          <p:nvPr/>
        </p:nvGrpSpPr>
        <p:grpSpPr>
          <a:xfrm>
            <a:off x="268548" y="1495952"/>
            <a:ext cx="1231540" cy="862324"/>
            <a:chOff x="1216239" y="1374439"/>
            <a:chExt cx="1231540" cy="86232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697E74-37F5-49FB-AB17-1EE3973727C3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A1377DD5-BC0C-423F-ADBA-653BE7162C7F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20E077-0E8A-4CA7-ADAE-CB73BA0DE010}"/>
              </a:ext>
            </a:extLst>
          </p:cNvPr>
          <p:cNvGrpSpPr/>
          <p:nvPr/>
        </p:nvGrpSpPr>
        <p:grpSpPr>
          <a:xfrm>
            <a:off x="4998734" y="1462428"/>
            <a:ext cx="1231540" cy="862324"/>
            <a:chOff x="1216239" y="1374439"/>
            <a:chExt cx="1231540" cy="86232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B0693AF-69C6-4DCD-B011-83FB034208F5}"/>
                </a:ext>
              </a:extLst>
            </p:cNvPr>
            <p:cNvSpPr txBox="1"/>
            <p:nvPr/>
          </p:nvSpPr>
          <p:spPr>
            <a:xfrm>
              <a:off x="1216239" y="1374439"/>
              <a:ext cx="1231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Economics</a:t>
              </a:r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9DFE2FDE-802E-4D59-9E3E-01923C3BB0A6}"/>
                </a:ext>
              </a:extLst>
            </p:cNvPr>
            <p:cNvSpPr/>
            <p:nvPr/>
          </p:nvSpPr>
          <p:spPr>
            <a:xfrm>
              <a:off x="1659987" y="1729703"/>
              <a:ext cx="239150" cy="50706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95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58A8-4BB6-4770-9BA4-353E7031F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896" y="365125"/>
            <a:ext cx="10409903" cy="1325563"/>
          </a:xfrm>
        </p:spPr>
        <p:txBody>
          <a:bodyPr/>
          <a:lstStyle/>
          <a:p>
            <a:pPr algn="ct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3: Lesson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DE33B-F0F3-4D03-8BE9-FF40B2A37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9275"/>
            <a:ext cx="10515600" cy="33121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>
                <a:latin typeface="Arial Black" panose="020B0A04020102020204" pitchFamily="34" charset="0"/>
              </a:rPr>
              <a:t>The Olympic Games: Why Pays for it?</a:t>
            </a:r>
          </a:p>
        </p:txBody>
      </p:sp>
    </p:spTree>
    <p:extLst>
      <p:ext uri="{BB962C8B-B14F-4D97-AF65-F5344CB8AC3E}">
        <p14:creationId xmlns:p14="http://schemas.microsoft.com/office/powerpoint/2010/main" val="5733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A5691-96FA-BDC7-BF9B-02A9BE8B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3 Lesson 1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2C4B3-04FB-DCC1-7B15-74410996A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NZ" altLang="en-US" b="1" i="1" dirty="0">
                <a:solidFill>
                  <a:srgbClr val="00B050"/>
                </a:solidFill>
              </a:rPr>
              <a:t>Picture 7: The distribution of the catch</a:t>
            </a:r>
          </a:p>
          <a:p>
            <a:r>
              <a:rPr lang="en-NZ" altLang="en-US" dirty="0"/>
              <a:t>Describe how the fish have been caught and what is done with the catch once it is on shore.</a:t>
            </a:r>
          </a:p>
          <a:p>
            <a:endParaRPr lang="en-NZ" altLang="en-US" dirty="0"/>
          </a:p>
          <a:p>
            <a:pPr>
              <a:buFontTx/>
              <a:buNone/>
            </a:pPr>
            <a:r>
              <a:rPr lang="en-NZ" altLang="en-US" b="1" i="1" dirty="0">
                <a:solidFill>
                  <a:srgbClr val="00B050"/>
                </a:solidFill>
              </a:rPr>
              <a:t>Picture 8: </a:t>
            </a:r>
            <a:r>
              <a:rPr lang="en-NZ" altLang="en-US" b="1" i="1" dirty="0" err="1">
                <a:solidFill>
                  <a:srgbClr val="00B050"/>
                </a:solidFill>
              </a:rPr>
              <a:t>Eeling</a:t>
            </a:r>
            <a:r>
              <a:rPr lang="en-NZ" altLang="en-US" b="1" i="1" dirty="0">
                <a:solidFill>
                  <a:srgbClr val="00B050"/>
                </a:solidFill>
              </a:rPr>
              <a:t> at </a:t>
            </a:r>
            <a:r>
              <a:rPr lang="en-NZ" altLang="en-US" b="1" i="1" dirty="0" err="1">
                <a:solidFill>
                  <a:srgbClr val="00B050"/>
                </a:solidFill>
              </a:rPr>
              <a:t>Waihora</a:t>
            </a:r>
            <a:endParaRPr lang="en-NZ" altLang="en-US" b="1" i="1" dirty="0">
              <a:solidFill>
                <a:srgbClr val="00B050"/>
              </a:solidFill>
            </a:endParaRPr>
          </a:p>
          <a:p>
            <a:r>
              <a:rPr lang="en-NZ" altLang="en-US" dirty="0"/>
              <a:t>Describe how the eels are caught and preserved for use later.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3967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0206-C3CD-642E-61DC-04D3631C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Discussion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098B0-D336-DFE6-B6E5-F9AA4F936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you think the money comes from for the Olympics?</a:t>
            </a:r>
          </a:p>
          <a:p>
            <a:r>
              <a:rPr lang="en-US" dirty="0"/>
              <a:t>What things have to be paid for?</a:t>
            </a:r>
          </a:p>
          <a:p>
            <a:r>
              <a:rPr lang="en-US" dirty="0"/>
              <a:t>Do some athletes have an unfair advantage because they come from richer countries that have better training facilities and can pay people to practice?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64072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8E59A-3BE4-DFA1-2FA8-7BB5B1431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4893"/>
            <a:ext cx="10515600" cy="5532070"/>
          </a:xfrm>
        </p:spPr>
        <p:txBody>
          <a:bodyPr/>
          <a:lstStyle/>
          <a:p>
            <a:r>
              <a:rPr lang="en-US" dirty="0"/>
              <a:t>Students will break up into groups of between 4 or 5 and complete Task 1 together:  Watch the video – ‘A Beginner’s Guide to the Olympics’ at:</a:t>
            </a:r>
          </a:p>
          <a:p>
            <a:r>
              <a:rPr lang="en-US" dirty="0">
                <a:hlinkClick r:id="rId2"/>
              </a:rPr>
              <a:t>https://www.youtube.com/watch?v=RhvpQNvKlPM&amp;t=224s</a:t>
            </a:r>
            <a:endParaRPr lang="en-US" dirty="0"/>
          </a:p>
          <a:p>
            <a:endParaRPr lang="en-US" dirty="0"/>
          </a:p>
          <a:p>
            <a:r>
              <a:rPr lang="en-US" dirty="0"/>
              <a:t>Answer the following questions: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03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54A5-4CBB-D378-FEE0-F1DD70D77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6697"/>
            <a:ext cx="10515600" cy="56902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Question:  The video you just watched was put out by the International Olympic Committee.  They make it sound like the host city for each Olympics have many benefits.  List four:</a:t>
            </a:r>
          </a:p>
          <a:p>
            <a:r>
              <a:rPr lang="en-US" dirty="0"/>
              <a:t>*</a:t>
            </a:r>
          </a:p>
          <a:p>
            <a:r>
              <a:rPr lang="en-US" dirty="0"/>
              <a:t>*</a:t>
            </a:r>
          </a:p>
          <a:p>
            <a:r>
              <a:rPr lang="en-US" dirty="0"/>
              <a:t>*</a:t>
            </a:r>
          </a:p>
          <a:p>
            <a:r>
              <a:rPr lang="en-US" dirty="0"/>
              <a:t>*</a:t>
            </a:r>
          </a:p>
          <a:p>
            <a:r>
              <a:rPr lang="en-NZ" dirty="0"/>
              <a:t>Now list some negatives to the Olympics for the host city. </a:t>
            </a:r>
          </a:p>
          <a:p>
            <a:r>
              <a:rPr lang="en-NZ" dirty="0"/>
              <a:t>*</a:t>
            </a:r>
          </a:p>
          <a:p>
            <a:r>
              <a:rPr lang="en-NZ" dirty="0"/>
              <a:t>*</a:t>
            </a:r>
          </a:p>
          <a:p>
            <a:r>
              <a:rPr lang="en-NZ" dirty="0"/>
              <a:t>*</a:t>
            </a:r>
          </a:p>
          <a:p>
            <a:r>
              <a:rPr lang="en-NZ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81744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F89AD-A32C-F989-EB76-A6584C99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Question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B8693-58D4-596F-DBAA-F08B0AAE0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NZ" altLang="en-US" dirty="0"/>
              <a:t>What impact do you think the </a:t>
            </a:r>
            <a:r>
              <a:rPr lang="en-NZ" altLang="en-US" dirty="0" err="1"/>
              <a:t>Maori</a:t>
            </a:r>
            <a:r>
              <a:rPr lang="en-NZ" altLang="en-US" dirty="0"/>
              <a:t> had on the land and its resources?</a:t>
            </a:r>
          </a:p>
          <a:p>
            <a:pPr>
              <a:buFontTx/>
              <a:buNone/>
            </a:pPr>
            <a:endParaRPr lang="en-NZ" altLang="en-US" dirty="0"/>
          </a:p>
          <a:p>
            <a:pPr>
              <a:buFontTx/>
              <a:buNone/>
            </a:pPr>
            <a:r>
              <a:rPr lang="en-NZ" altLang="en-US" dirty="0"/>
              <a:t>Give reasons for your answers.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72955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3CA4D-28A0-9F97-1F14-F4AE4D6C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3 Lesson 2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F14C-C091-AEF9-3B2A-6788EAAC8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NZ" sz="6600" dirty="0"/>
              <a:t>Economics: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791779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70E15E88-3E0C-46C8-AFFD-9E0527EC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1927A4-9F7E-4D3C-9BC8-005DE258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4684"/>
            <a:ext cx="4953000" cy="57813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discussion: </a:t>
            </a:r>
            <a:b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What do you think of when you think of economics?</a:t>
            </a:r>
            <a:br>
              <a:rPr lang="en-US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What is the difference between a want and a need?</a:t>
            </a:r>
          </a:p>
        </p:txBody>
      </p:sp>
    </p:spTree>
    <p:extLst>
      <p:ext uri="{BB962C8B-B14F-4D97-AF65-F5344CB8AC3E}">
        <p14:creationId xmlns:p14="http://schemas.microsoft.com/office/powerpoint/2010/main" val="3600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833ED9-4ADE-4B7F-8544-7C758A90896B}"/>
              </a:ext>
            </a:extLst>
          </p:cNvPr>
          <p:cNvSpPr txBox="1"/>
          <p:nvPr/>
        </p:nvSpPr>
        <p:spPr>
          <a:xfrm>
            <a:off x="2963141" y="304361"/>
            <a:ext cx="6265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lien Encounters" panose="00000400000000000000" pitchFamily="2" charset="0"/>
              </a:rPr>
              <a:t>Week 1:  An Introduction to Economics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9409C-97F0-44E0-95AC-083A10EC45FC}"/>
              </a:ext>
            </a:extLst>
          </p:cNvPr>
          <p:cNvSpPr txBox="1"/>
          <p:nvPr/>
        </p:nvSpPr>
        <p:spPr>
          <a:xfrm>
            <a:off x="2496065" y="1750911"/>
            <a:ext cx="72163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Task 1: In your Books write the heading: “An Introduction to Economics”</a:t>
            </a:r>
          </a:p>
          <a:p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r>
              <a:rPr lang="en-US" sz="3600" b="1" dirty="0">
                <a:ln>
                  <a:solidFill>
                    <a:sysClr val="windowText" lastClr="000000"/>
                  </a:solidFill>
                </a:ln>
              </a:rPr>
              <a:t>Next, write down the questions on the next slide, then watch the video and answer them:</a:t>
            </a:r>
          </a:p>
          <a:p>
            <a:r>
              <a:rPr lang="en-US" sz="3600" b="1" dirty="0">
                <a:ln>
                  <a:solidFill>
                    <a:sysClr val="windowText" lastClr="000000"/>
                  </a:solidFill>
                </a:ln>
                <a:hlinkClick r:id="rId3"/>
              </a:rPr>
              <a:t>https://www.youtube.com/watch?v=dVTNmSmUo14</a:t>
            </a:r>
            <a:endParaRPr lang="en-US" sz="3600" b="1" dirty="0">
              <a:ln>
                <a:solidFill>
                  <a:sysClr val="windowText" lastClr="000000"/>
                </a:solidFill>
              </a:ln>
            </a:endParaRPr>
          </a:p>
          <a:p>
            <a:endParaRPr lang="en-US" sz="3600" b="1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9801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20E9-F06A-A352-6E43-F3767B2C1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8832"/>
          </a:xfrm>
        </p:spPr>
        <p:txBody>
          <a:bodyPr/>
          <a:lstStyle/>
          <a:p>
            <a:pPr algn="ctr"/>
            <a:r>
              <a:rPr lang="en-US" b="1" dirty="0"/>
              <a:t>Questions</a:t>
            </a:r>
            <a:endParaRPr lang="en-NZ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074A-542C-256B-557C-32D298F8B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958"/>
            <a:ext cx="10515600" cy="4793005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3600" dirty="0"/>
              <a:t>Write down the definition of economics? (30 sec. mark)</a:t>
            </a:r>
          </a:p>
          <a:p>
            <a:pPr marL="514350" indent="-514350">
              <a:buAutoNum type="arabicPeriod"/>
            </a:pPr>
            <a:r>
              <a:rPr lang="en-US" sz="3600" dirty="0"/>
              <a:t>What is a want?</a:t>
            </a:r>
          </a:p>
          <a:p>
            <a:pPr marL="514350" indent="-514350">
              <a:buAutoNum type="arabicPeriod"/>
            </a:pPr>
            <a:r>
              <a:rPr lang="en-US" sz="3600" dirty="0"/>
              <a:t>What is a good?  (1:30 sec) Give one example</a:t>
            </a:r>
          </a:p>
          <a:p>
            <a:pPr marL="514350" indent="-514350">
              <a:buAutoNum type="arabicPeriod"/>
            </a:pPr>
            <a:r>
              <a:rPr lang="en-US" sz="3600" dirty="0"/>
              <a:t>What is a service? Provide an example</a:t>
            </a:r>
          </a:p>
          <a:p>
            <a:pPr marL="514350" indent="-514350">
              <a:buAutoNum type="arabicPeriod"/>
            </a:pPr>
            <a:r>
              <a:rPr lang="en-US" sz="3600" dirty="0"/>
              <a:t>Define the word resource. Give an example</a:t>
            </a:r>
          </a:p>
          <a:p>
            <a:pPr marL="514350" indent="-514350">
              <a:buAutoNum type="arabicPeriod"/>
            </a:pPr>
            <a:r>
              <a:rPr lang="en-US" sz="3600" dirty="0"/>
              <a:t>What is scarcity? </a:t>
            </a:r>
          </a:p>
          <a:p>
            <a:pPr marL="514350" indent="-514350">
              <a:buAutoNum type="arabicPeriod"/>
            </a:pPr>
            <a:r>
              <a:rPr lang="en-US" sz="3600" dirty="0"/>
              <a:t>List the 3 principles of economics.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318954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B7C2E9-AF02-4885-80E8-AC54717B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62DC80-EE2C-4B9E-BE88-A4C1B171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82" y="442118"/>
            <a:ext cx="10515600" cy="1325563"/>
          </a:xfrm>
        </p:spPr>
        <p:txBody>
          <a:bodyPr/>
          <a:lstStyle/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 is really about choices…</a:t>
            </a:r>
          </a:p>
        </p:txBody>
      </p:sp>
      <p:pic>
        <p:nvPicPr>
          <p:cNvPr id="5" name="Content Placeholder 4" descr="A picture containing dog, indoor, brown, mammal&#10;&#10;Description automatically generated">
            <a:extLst>
              <a:ext uri="{FF2B5EF4-FFF2-40B4-BE49-F238E27FC236}">
                <a16:creationId xmlns:a16="http://schemas.microsoft.com/office/drawing/2014/main" id="{05527741-4069-4D23-9BB0-C5AD09D22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1" y="2356933"/>
            <a:ext cx="6417790" cy="4501067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682105-B2B4-4135-8FBC-23EAA341AC2D}"/>
              </a:ext>
            </a:extLst>
          </p:cNvPr>
          <p:cNvSpPr txBox="1">
            <a:spLocks/>
          </p:cNvSpPr>
          <p:nvPr/>
        </p:nvSpPr>
        <p:spPr>
          <a:xfrm>
            <a:off x="5621484" y="4860924"/>
            <a:ext cx="67496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especially </a:t>
            </a:r>
            <a:r>
              <a:rPr lang="en-US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choices.</a:t>
            </a:r>
          </a:p>
        </p:txBody>
      </p:sp>
    </p:spTree>
    <p:extLst>
      <p:ext uri="{BB962C8B-B14F-4D97-AF65-F5344CB8AC3E}">
        <p14:creationId xmlns:p14="http://schemas.microsoft.com/office/powerpoint/2010/main" val="35959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0AABAC6-EBA1-414A-80B3-9137D295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22" y="883223"/>
            <a:ext cx="3186733" cy="547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ABCD2502-C574-4049-A037-0BFF63318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05" y="712495"/>
            <a:ext cx="5611091" cy="56110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304EF7-199A-400E-B844-3EBD0C44362F}"/>
              </a:ext>
            </a:extLst>
          </p:cNvPr>
          <p:cNvSpPr txBox="1"/>
          <p:nvPr/>
        </p:nvSpPr>
        <p:spPr>
          <a:xfrm>
            <a:off x="1922318" y="5756559"/>
            <a:ext cx="150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68 Calories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1DE78-2468-4D8E-AABC-918F29FB9FC3}"/>
              </a:ext>
            </a:extLst>
          </p:cNvPr>
          <p:cNvSpPr txBox="1"/>
          <p:nvPr/>
        </p:nvSpPr>
        <p:spPr>
          <a:xfrm>
            <a:off x="8286409" y="5773877"/>
            <a:ext cx="150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6 Calories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F6C7B-54E5-4E17-853C-E3B18119BF32}"/>
              </a:ext>
            </a:extLst>
          </p:cNvPr>
          <p:cNvSpPr txBox="1"/>
          <p:nvPr/>
        </p:nvSpPr>
        <p:spPr>
          <a:xfrm>
            <a:off x="1922318" y="686651"/>
            <a:ext cx="150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Taste: 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F7A0D-3326-4683-9E94-B91F6AD2ABC1}"/>
              </a:ext>
            </a:extLst>
          </p:cNvPr>
          <p:cNvSpPr txBox="1"/>
          <p:nvPr/>
        </p:nvSpPr>
        <p:spPr>
          <a:xfrm>
            <a:off x="8286409" y="670343"/>
            <a:ext cx="150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Taste: 80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BED0088-18EB-4481-913A-4BD41B67687E}"/>
              </a:ext>
            </a:extLst>
          </p:cNvPr>
          <p:cNvSpPr/>
          <p:nvPr/>
        </p:nvSpPr>
        <p:spPr>
          <a:xfrm>
            <a:off x="3900606" y="1331845"/>
            <a:ext cx="4114379" cy="3196773"/>
          </a:xfrm>
          <a:prstGeom prst="roundRect">
            <a:avLst/>
          </a:prstGeom>
          <a:solidFill>
            <a:srgbClr val="000000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1. Economics teaches you how to weigh advantages and disadvantages to help you make better choices.</a:t>
            </a:r>
          </a:p>
        </p:txBody>
      </p:sp>
    </p:spTree>
    <p:extLst>
      <p:ext uri="{BB962C8B-B14F-4D97-AF65-F5344CB8AC3E}">
        <p14:creationId xmlns:p14="http://schemas.microsoft.com/office/powerpoint/2010/main" val="12410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658</Words>
  <Application>Microsoft Office PowerPoint</Application>
  <PresentationFormat>Widescreen</PresentationFormat>
  <Paragraphs>126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Alien Encounters</vt:lpstr>
      <vt:lpstr>Arial</vt:lpstr>
      <vt:lpstr>Arial Black</vt:lpstr>
      <vt:lpstr>Calibri</vt:lpstr>
      <vt:lpstr>Calibri Light</vt:lpstr>
      <vt:lpstr>Roboto</vt:lpstr>
      <vt:lpstr>squeaky chalk sound</vt:lpstr>
      <vt:lpstr>Office Theme</vt:lpstr>
      <vt:lpstr>1_Office Theme</vt:lpstr>
      <vt:lpstr>Week 3</vt:lpstr>
      <vt:lpstr>Week 3 Lesson 1</vt:lpstr>
      <vt:lpstr>Final Question</vt:lpstr>
      <vt:lpstr>Week 3 Lesson 2</vt:lpstr>
      <vt:lpstr>Class discussion:   What do you think of when you think of economics?  What is the difference between a want and a need?</vt:lpstr>
      <vt:lpstr>PowerPoint Presentation</vt:lpstr>
      <vt:lpstr>Questions</vt:lpstr>
      <vt:lpstr>Economics is really about choices…</vt:lpstr>
      <vt:lpstr>PowerPoint Presentation</vt:lpstr>
      <vt:lpstr>PowerPoint Presentation</vt:lpstr>
      <vt:lpstr>And no matter what you may say, you Love Yourself!</vt:lpstr>
      <vt:lpstr>3 Basic Principles of Economics</vt:lpstr>
      <vt:lpstr>PowerPoint Presentation</vt:lpstr>
      <vt:lpstr>PowerPoint Presentation</vt:lpstr>
      <vt:lpstr>PowerPoint Presentation</vt:lpstr>
      <vt:lpstr>ECONOMICS IS EVERY</vt:lpstr>
      <vt:lpstr>ECONOMICS IS EVERY</vt:lpstr>
      <vt:lpstr>ECONOMICS IS EVERY</vt:lpstr>
      <vt:lpstr>Week 3: Lesson 3</vt:lpstr>
      <vt:lpstr>Class Discussion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Econ?</dc:title>
  <dc:creator>kevin roughton</dc:creator>
  <cp:lastModifiedBy>Robert Bartholomew</cp:lastModifiedBy>
  <cp:revision>68</cp:revision>
  <dcterms:created xsi:type="dcterms:W3CDTF">2021-07-14T23:07:26Z</dcterms:created>
  <dcterms:modified xsi:type="dcterms:W3CDTF">2024-05-12T10:15:01Z</dcterms:modified>
</cp:coreProperties>
</file>