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handoutMasterIdLst>
    <p:handoutMasterId r:id="rId9"/>
  </p:handoutMasterIdLst>
  <p:sldIdLst>
    <p:sldId id="564" r:id="rId2"/>
    <p:sldId id="573" r:id="rId3"/>
    <p:sldId id="574" r:id="rId4"/>
    <p:sldId id="570" r:id="rId5"/>
    <p:sldId id="571" r:id="rId6"/>
    <p:sldId id="572" r:id="rId7"/>
  </p:sldIdLst>
  <p:sldSz cx="9144000" cy="6858000" type="screen4x3"/>
  <p:notesSz cx="9601200" cy="7315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3F3F"/>
    <a:srgbClr val="150494"/>
    <a:srgbClr val="E7E7E7"/>
    <a:srgbClr val="F7E7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07" autoAdjust="0"/>
    <p:restoredTop sz="85653" autoAdjust="0"/>
  </p:normalViewPr>
  <p:slideViewPr>
    <p:cSldViewPr snapToGrid="0">
      <p:cViewPr varScale="1">
        <p:scale>
          <a:sx n="95" d="100"/>
          <a:sy n="95" d="100"/>
        </p:scale>
        <p:origin x="1404" y="90"/>
      </p:cViewPr>
      <p:guideLst/>
    </p:cSldViewPr>
  </p:slideViewPr>
  <p:notesTextViewPr>
    <p:cViewPr>
      <p:scale>
        <a:sx n="125" d="100"/>
        <a:sy n="125" d="100"/>
      </p:scale>
      <p:origin x="0" y="0"/>
    </p:cViewPr>
  </p:notesTextViewPr>
  <p:sorterViewPr>
    <p:cViewPr>
      <p:scale>
        <a:sx n="200" d="100"/>
        <a:sy n="200" d="100"/>
      </p:scale>
      <p:origin x="0" y="-44796"/>
    </p:cViewPr>
  </p:sorterViewPr>
  <p:notesViewPr>
    <p:cSldViewPr snapToGrid="0">
      <p:cViewPr varScale="1">
        <p:scale>
          <a:sx n="106" d="100"/>
          <a:sy n="106" d="100"/>
        </p:scale>
        <p:origin x="1746"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BA7DEA7-0393-48CD-96E8-3AEC7419F3BC}"/>
              </a:ext>
            </a:extLst>
          </p:cNvPr>
          <p:cNvSpPr>
            <a:spLocks noGrp="1"/>
          </p:cNvSpPr>
          <p:nvPr>
            <p:ph type="hdr" sz="quarter"/>
          </p:nvPr>
        </p:nvSpPr>
        <p:spPr>
          <a:xfrm>
            <a:off x="0" y="1"/>
            <a:ext cx="4160520" cy="367030"/>
          </a:xfrm>
          <a:prstGeom prst="rect">
            <a:avLst/>
          </a:prstGeom>
        </p:spPr>
        <p:txBody>
          <a:bodyPr vert="horz" lIns="96661" tIns="48331" rIns="96661" bIns="48331" rtlCol="0"/>
          <a:lstStyle>
            <a:lvl1pPr algn="l">
              <a:defRPr sz="1300"/>
            </a:lvl1pPr>
          </a:lstStyle>
          <a:p>
            <a:endParaRPr lang="en-US"/>
          </a:p>
        </p:txBody>
      </p:sp>
      <p:sp>
        <p:nvSpPr>
          <p:cNvPr id="3" name="Date Placeholder 2">
            <a:extLst>
              <a:ext uri="{FF2B5EF4-FFF2-40B4-BE49-F238E27FC236}">
                <a16:creationId xmlns:a16="http://schemas.microsoft.com/office/drawing/2014/main" id="{0921BA3D-CE52-4EDC-AA0E-242B79B1E6AB}"/>
              </a:ext>
            </a:extLst>
          </p:cNvPr>
          <p:cNvSpPr>
            <a:spLocks noGrp="1"/>
          </p:cNvSpPr>
          <p:nvPr>
            <p:ph type="dt" sz="quarter" idx="1"/>
          </p:nvPr>
        </p:nvSpPr>
        <p:spPr>
          <a:xfrm>
            <a:off x="5438458" y="1"/>
            <a:ext cx="4160520" cy="367030"/>
          </a:xfrm>
          <a:prstGeom prst="rect">
            <a:avLst/>
          </a:prstGeom>
        </p:spPr>
        <p:txBody>
          <a:bodyPr vert="horz" lIns="96661" tIns="48331" rIns="96661" bIns="48331" rtlCol="0"/>
          <a:lstStyle>
            <a:lvl1pPr algn="r">
              <a:defRPr sz="1300"/>
            </a:lvl1pPr>
          </a:lstStyle>
          <a:p>
            <a:fld id="{F110F1FD-C672-43B3-8056-804AC2EE390A}" type="datetimeFigureOut">
              <a:rPr lang="en-US" smtClean="0"/>
              <a:t>7/24/2022</a:t>
            </a:fld>
            <a:endParaRPr lang="en-US"/>
          </a:p>
        </p:txBody>
      </p:sp>
      <p:sp>
        <p:nvSpPr>
          <p:cNvPr id="4" name="Footer Placeholder 3">
            <a:extLst>
              <a:ext uri="{FF2B5EF4-FFF2-40B4-BE49-F238E27FC236}">
                <a16:creationId xmlns:a16="http://schemas.microsoft.com/office/drawing/2014/main" id="{4F9EBC7E-93CD-46F3-B82D-33DB444AC55C}"/>
              </a:ext>
            </a:extLst>
          </p:cNvPr>
          <p:cNvSpPr>
            <a:spLocks noGrp="1"/>
          </p:cNvSpPr>
          <p:nvPr>
            <p:ph type="ftr" sz="quarter" idx="2"/>
          </p:nvPr>
        </p:nvSpPr>
        <p:spPr>
          <a:xfrm>
            <a:off x="0" y="6948171"/>
            <a:ext cx="4160520" cy="367029"/>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a:extLst>
              <a:ext uri="{FF2B5EF4-FFF2-40B4-BE49-F238E27FC236}">
                <a16:creationId xmlns:a16="http://schemas.microsoft.com/office/drawing/2014/main" id="{9BBC3C8E-EBDC-4B0F-88DF-A8FA1B6053CA}"/>
              </a:ext>
            </a:extLst>
          </p:cNvPr>
          <p:cNvSpPr>
            <a:spLocks noGrp="1"/>
          </p:cNvSpPr>
          <p:nvPr>
            <p:ph type="sldNum" sz="quarter" idx="3"/>
          </p:nvPr>
        </p:nvSpPr>
        <p:spPr>
          <a:xfrm>
            <a:off x="5438458" y="6948171"/>
            <a:ext cx="4160520" cy="367029"/>
          </a:xfrm>
          <a:prstGeom prst="rect">
            <a:avLst/>
          </a:prstGeom>
        </p:spPr>
        <p:txBody>
          <a:bodyPr vert="horz" lIns="96661" tIns="48331" rIns="96661" bIns="48331" rtlCol="0" anchor="b"/>
          <a:lstStyle>
            <a:lvl1pPr algn="r">
              <a:defRPr sz="1300"/>
            </a:lvl1pPr>
          </a:lstStyle>
          <a:p>
            <a:fld id="{5712CB6C-8166-409B-9F9B-51096995C606}" type="slidenum">
              <a:rPr lang="en-US" smtClean="0"/>
              <a:t>‹#›</a:t>
            </a:fld>
            <a:endParaRPr lang="en-US"/>
          </a:p>
        </p:txBody>
      </p:sp>
    </p:spTree>
    <p:extLst>
      <p:ext uri="{BB962C8B-B14F-4D97-AF65-F5344CB8AC3E}">
        <p14:creationId xmlns:p14="http://schemas.microsoft.com/office/powerpoint/2010/main" val="11253342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160520" cy="36703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5438458" y="1"/>
            <a:ext cx="4160520" cy="367030"/>
          </a:xfrm>
          <a:prstGeom prst="rect">
            <a:avLst/>
          </a:prstGeom>
        </p:spPr>
        <p:txBody>
          <a:bodyPr vert="horz" lIns="96661" tIns="48331" rIns="96661" bIns="48331" rtlCol="0"/>
          <a:lstStyle>
            <a:lvl1pPr algn="r">
              <a:defRPr sz="1300"/>
            </a:lvl1pPr>
          </a:lstStyle>
          <a:p>
            <a:fld id="{4152F04E-4FE1-40A2-B5E1-E272B11E2012}" type="datetimeFigureOut">
              <a:rPr lang="en-US" smtClean="0"/>
              <a:t>7/24/2022</a:t>
            </a:fld>
            <a:endParaRPr lang="en-US"/>
          </a:p>
        </p:txBody>
      </p:sp>
      <p:sp>
        <p:nvSpPr>
          <p:cNvPr id="4" name="Slide Image Placeholder 3"/>
          <p:cNvSpPr>
            <a:spLocks noGrp="1" noRot="1" noChangeAspect="1"/>
          </p:cNvSpPr>
          <p:nvPr>
            <p:ph type="sldImg" idx="2"/>
          </p:nvPr>
        </p:nvSpPr>
        <p:spPr>
          <a:xfrm>
            <a:off x="3155950" y="914400"/>
            <a:ext cx="3289300" cy="2468563"/>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960120" y="3520439"/>
            <a:ext cx="7680960" cy="2880361"/>
          </a:xfrm>
          <a:prstGeom prst="rect">
            <a:avLst/>
          </a:prstGeom>
        </p:spPr>
        <p:txBody>
          <a:bodyPr vert="horz" lIns="96661" tIns="48331" rIns="96661" bIns="4833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948171"/>
            <a:ext cx="4160520" cy="367029"/>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5438458" y="6948171"/>
            <a:ext cx="4160520" cy="367029"/>
          </a:xfrm>
          <a:prstGeom prst="rect">
            <a:avLst/>
          </a:prstGeom>
        </p:spPr>
        <p:txBody>
          <a:bodyPr vert="horz" lIns="96661" tIns="48331" rIns="96661" bIns="48331" rtlCol="0" anchor="b"/>
          <a:lstStyle>
            <a:lvl1pPr algn="r">
              <a:defRPr sz="1300"/>
            </a:lvl1pPr>
          </a:lstStyle>
          <a:p>
            <a:fld id="{EB37E209-28C7-4512-8DCD-85B19ECA673C}" type="slidenum">
              <a:rPr lang="en-US" smtClean="0"/>
              <a:t>‹#›</a:t>
            </a:fld>
            <a:endParaRPr lang="en-US"/>
          </a:p>
        </p:txBody>
      </p:sp>
    </p:spTree>
    <p:extLst>
      <p:ext uri="{BB962C8B-B14F-4D97-AF65-F5344CB8AC3E}">
        <p14:creationId xmlns:p14="http://schemas.microsoft.com/office/powerpoint/2010/main" val="3729954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1877CF1-8A70-4CF2-ABBC-F68CC71C6F13}" type="datetimeFigureOut">
              <a:rPr lang="en-US" smtClean="0"/>
              <a:t>7/24/2022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286F89-D25A-445F-8CD8-39F29F2A4A88}" type="slidenum">
              <a:rPr lang="en-US" smtClean="0"/>
              <a:t>‹#›</a:t>
            </a:fld>
            <a:endParaRPr lang="en-US"/>
          </a:p>
        </p:txBody>
      </p:sp>
    </p:spTree>
    <p:extLst>
      <p:ext uri="{BB962C8B-B14F-4D97-AF65-F5344CB8AC3E}">
        <p14:creationId xmlns:p14="http://schemas.microsoft.com/office/powerpoint/2010/main" val="2360332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877CF1-8A70-4CF2-ABBC-F68CC71C6F13}" type="datetimeFigureOut">
              <a:rPr lang="en-US" smtClean="0"/>
              <a:t>7/24/2022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286F89-D25A-445F-8CD8-39F29F2A4A88}" type="slidenum">
              <a:rPr lang="en-US" smtClean="0"/>
              <a:t>‹#›</a:t>
            </a:fld>
            <a:endParaRPr lang="en-US"/>
          </a:p>
        </p:txBody>
      </p:sp>
    </p:spTree>
    <p:extLst>
      <p:ext uri="{BB962C8B-B14F-4D97-AF65-F5344CB8AC3E}">
        <p14:creationId xmlns:p14="http://schemas.microsoft.com/office/powerpoint/2010/main" val="2189518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877CF1-8A70-4CF2-ABBC-F68CC71C6F13}" type="datetimeFigureOut">
              <a:rPr lang="en-US" smtClean="0"/>
              <a:t>7/24/2022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286F89-D25A-445F-8CD8-39F29F2A4A88}" type="slidenum">
              <a:rPr lang="en-US" smtClean="0"/>
              <a:t>‹#›</a:t>
            </a:fld>
            <a:endParaRPr lang="en-US"/>
          </a:p>
        </p:txBody>
      </p:sp>
    </p:spTree>
    <p:extLst>
      <p:ext uri="{BB962C8B-B14F-4D97-AF65-F5344CB8AC3E}">
        <p14:creationId xmlns:p14="http://schemas.microsoft.com/office/powerpoint/2010/main" val="1013519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877CF1-8A70-4CF2-ABBC-F68CC71C6F13}" type="datetimeFigureOut">
              <a:rPr lang="en-US" smtClean="0"/>
              <a:t>7/24/2022</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026761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1877CF1-8A70-4CF2-ABBC-F68CC71C6F13}" type="datetimeFigureOut">
              <a:rPr lang="en-US" smtClean="0"/>
              <a:t>7/24/2022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286F89-D25A-445F-8CD8-39F29F2A4A88}" type="slidenum">
              <a:rPr lang="en-US" smtClean="0"/>
              <a:t>‹#›</a:t>
            </a:fld>
            <a:endParaRPr lang="en-US"/>
          </a:p>
        </p:txBody>
      </p:sp>
    </p:spTree>
    <p:extLst>
      <p:ext uri="{BB962C8B-B14F-4D97-AF65-F5344CB8AC3E}">
        <p14:creationId xmlns:p14="http://schemas.microsoft.com/office/powerpoint/2010/main" val="1591067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1877CF1-8A70-4CF2-ABBC-F68CC71C6F13}" type="datetimeFigureOut">
              <a:rPr lang="en-US" smtClean="0"/>
              <a:t>7/24/2022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286F89-D25A-445F-8CD8-39F29F2A4A88}" type="slidenum">
              <a:rPr lang="en-US" smtClean="0"/>
              <a:t>‹#›</a:t>
            </a:fld>
            <a:endParaRPr lang="en-US"/>
          </a:p>
        </p:txBody>
      </p:sp>
    </p:spTree>
    <p:extLst>
      <p:ext uri="{BB962C8B-B14F-4D97-AF65-F5344CB8AC3E}">
        <p14:creationId xmlns:p14="http://schemas.microsoft.com/office/powerpoint/2010/main" val="2484798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1877CF1-8A70-4CF2-ABBC-F68CC71C6F13}" type="datetimeFigureOut">
              <a:rPr lang="en-US" smtClean="0"/>
              <a:t>7/24/2022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286F89-D25A-445F-8CD8-39F29F2A4A88}" type="slidenum">
              <a:rPr lang="en-US" smtClean="0"/>
              <a:t>‹#›</a:t>
            </a:fld>
            <a:endParaRPr lang="en-US"/>
          </a:p>
        </p:txBody>
      </p:sp>
    </p:spTree>
    <p:extLst>
      <p:ext uri="{BB962C8B-B14F-4D97-AF65-F5344CB8AC3E}">
        <p14:creationId xmlns:p14="http://schemas.microsoft.com/office/powerpoint/2010/main" val="1806267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1877CF1-8A70-4CF2-ABBC-F68CC71C6F13}" type="datetimeFigureOut">
              <a:rPr lang="en-US" smtClean="0"/>
              <a:t>7/24/2022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286F89-D25A-445F-8CD8-39F29F2A4A88}" type="slidenum">
              <a:rPr lang="en-US" smtClean="0"/>
              <a:t>‹#›</a:t>
            </a:fld>
            <a:endParaRPr lang="en-US"/>
          </a:p>
        </p:txBody>
      </p:sp>
    </p:spTree>
    <p:extLst>
      <p:ext uri="{BB962C8B-B14F-4D97-AF65-F5344CB8AC3E}">
        <p14:creationId xmlns:p14="http://schemas.microsoft.com/office/powerpoint/2010/main" val="1152002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877CF1-8A70-4CF2-ABBC-F68CC71C6F13}" type="datetimeFigureOut">
              <a:rPr lang="en-US" smtClean="0"/>
              <a:t>7/24/2022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286F89-D25A-445F-8CD8-39F29F2A4A88}" type="slidenum">
              <a:rPr lang="en-US" smtClean="0"/>
              <a:t>‹#›</a:t>
            </a:fld>
            <a:endParaRPr lang="en-US"/>
          </a:p>
        </p:txBody>
      </p:sp>
    </p:spTree>
    <p:extLst>
      <p:ext uri="{BB962C8B-B14F-4D97-AF65-F5344CB8AC3E}">
        <p14:creationId xmlns:p14="http://schemas.microsoft.com/office/powerpoint/2010/main" val="3161881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1877CF1-8A70-4CF2-ABBC-F68CC71C6F13}" type="datetimeFigureOut">
              <a:rPr lang="en-US" smtClean="0"/>
              <a:t>7/24/2022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286F89-D25A-445F-8CD8-39F29F2A4A88}" type="slidenum">
              <a:rPr lang="en-US" smtClean="0"/>
              <a:t>‹#›</a:t>
            </a:fld>
            <a:endParaRPr lang="en-US"/>
          </a:p>
        </p:txBody>
      </p:sp>
    </p:spTree>
    <p:extLst>
      <p:ext uri="{BB962C8B-B14F-4D97-AF65-F5344CB8AC3E}">
        <p14:creationId xmlns:p14="http://schemas.microsoft.com/office/powerpoint/2010/main" val="513834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1877CF1-8A70-4CF2-ABBC-F68CC71C6F13}" type="datetimeFigureOut">
              <a:rPr lang="en-US" smtClean="0"/>
              <a:t>7/24/2022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286F89-D25A-445F-8CD8-39F29F2A4A88}" type="slidenum">
              <a:rPr lang="en-US" smtClean="0"/>
              <a:t>‹#›</a:t>
            </a:fld>
            <a:endParaRPr lang="en-US"/>
          </a:p>
        </p:txBody>
      </p:sp>
    </p:spTree>
    <p:extLst>
      <p:ext uri="{BB962C8B-B14F-4D97-AF65-F5344CB8AC3E}">
        <p14:creationId xmlns:p14="http://schemas.microsoft.com/office/powerpoint/2010/main" val="114309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877CF1-8A70-4CF2-ABBC-F68CC71C6F13}" type="datetimeFigureOut">
              <a:rPr lang="en-US" smtClean="0"/>
              <a:t>7/24/2022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286F89-D25A-445F-8CD8-39F29F2A4A88}" type="slidenum">
              <a:rPr lang="en-US" smtClean="0"/>
              <a:t>‹#›</a:t>
            </a:fld>
            <a:endParaRPr lang="en-US"/>
          </a:p>
        </p:txBody>
      </p:sp>
    </p:spTree>
    <p:extLst>
      <p:ext uri="{BB962C8B-B14F-4D97-AF65-F5344CB8AC3E}">
        <p14:creationId xmlns:p14="http://schemas.microsoft.com/office/powerpoint/2010/main" val="17627995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W1hYBxMuTu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W1hYBxMuTu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eldernet.co.nz/gazette/how-to-avoid-supermarket-rip-off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5819C-F1D9-4DD8-B3C9-1A3CCFC936B5}"/>
              </a:ext>
            </a:extLst>
          </p:cNvPr>
          <p:cNvSpPr>
            <a:spLocks noGrp="1"/>
          </p:cNvSpPr>
          <p:nvPr>
            <p:ph type="title"/>
          </p:nvPr>
        </p:nvSpPr>
        <p:spPr/>
        <p:txBody>
          <a:bodyPr>
            <a:normAutofit/>
          </a:bodyPr>
          <a:lstStyle/>
          <a:p>
            <a:pPr algn="ctr"/>
            <a:r>
              <a:rPr lang="en-US" sz="3600" dirty="0"/>
              <a:t>Week 4: </a:t>
            </a:r>
            <a:br>
              <a:rPr lang="en-US" sz="3600" dirty="0"/>
            </a:br>
            <a:r>
              <a:rPr lang="en-US" sz="3600" dirty="0"/>
              <a:t>The Week of </a:t>
            </a:r>
            <a:r>
              <a:rPr lang="en-US" sz="3600"/>
              <a:t>August 15 to 21</a:t>
            </a:r>
            <a:endParaRPr lang="en-NZ" sz="3600" dirty="0"/>
          </a:p>
        </p:txBody>
      </p:sp>
      <p:sp>
        <p:nvSpPr>
          <p:cNvPr id="3" name="Content Placeholder 2">
            <a:extLst>
              <a:ext uri="{FF2B5EF4-FFF2-40B4-BE49-F238E27FC236}">
                <a16:creationId xmlns:a16="http://schemas.microsoft.com/office/drawing/2014/main" id="{3A8E4B7A-6E50-45ED-A139-315A7F2E5B20}"/>
              </a:ext>
            </a:extLst>
          </p:cNvPr>
          <p:cNvSpPr>
            <a:spLocks noGrp="1"/>
          </p:cNvSpPr>
          <p:nvPr>
            <p:ph idx="1"/>
          </p:nvPr>
        </p:nvSpPr>
        <p:spPr/>
        <p:txBody>
          <a:bodyPr>
            <a:normAutofit fontScale="92500" lnSpcReduction="10000"/>
          </a:bodyPr>
          <a:lstStyle/>
          <a:p>
            <a:r>
              <a:rPr lang="en-US" dirty="0"/>
              <a:t>Lesson 1:  How Supermarkets get you to buy more than you intended to buy</a:t>
            </a:r>
          </a:p>
          <a:p>
            <a:endParaRPr lang="en-US" dirty="0"/>
          </a:p>
          <a:p>
            <a:r>
              <a:rPr lang="en-US" dirty="0"/>
              <a:t>Success Criteria: </a:t>
            </a:r>
          </a:p>
          <a:p>
            <a:r>
              <a:rPr lang="en-US" dirty="0"/>
              <a:t>Students are going to become familiar with the different ways that major supermarkets get you to buy items that you never intended to buy, and they will be able to give specific examples of selling strategies that are used by these stores.    </a:t>
            </a:r>
          </a:p>
          <a:p>
            <a:r>
              <a:rPr lang="en-US" dirty="0"/>
              <a:t>Write and answer the following questions in Your </a:t>
            </a:r>
            <a:r>
              <a:rPr lang="en-US" dirty="0">
                <a:solidFill>
                  <a:schemeClr val="bg2"/>
                </a:solidFill>
              </a:rPr>
              <a:t>Red Books</a:t>
            </a:r>
          </a:p>
          <a:p>
            <a:endParaRPr lang="en-NZ" dirty="0"/>
          </a:p>
        </p:txBody>
      </p:sp>
    </p:spTree>
    <p:extLst>
      <p:ext uri="{BB962C8B-B14F-4D97-AF65-F5344CB8AC3E}">
        <p14:creationId xmlns:p14="http://schemas.microsoft.com/office/powerpoint/2010/main" val="2941732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EB4FB-9162-4856-0515-BFE09B5F27C6}"/>
              </a:ext>
            </a:extLst>
          </p:cNvPr>
          <p:cNvSpPr>
            <a:spLocks noGrp="1"/>
          </p:cNvSpPr>
          <p:nvPr>
            <p:ph type="title"/>
          </p:nvPr>
        </p:nvSpPr>
        <p:spPr/>
        <p:txBody>
          <a:bodyPr/>
          <a:lstStyle/>
          <a:p>
            <a:pPr algn="ctr"/>
            <a:r>
              <a:rPr lang="en-US" dirty="0"/>
              <a:t> Week 4:  Stores know more about you than you think!</a:t>
            </a:r>
            <a:endParaRPr lang="en-NZ" dirty="0"/>
          </a:p>
        </p:txBody>
      </p:sp>
      <p:sp>
        <p:nvSpPr>
          <p:cNvPr id="3" name="Content Placeholder 2">
            <a:extLst>
              <a:ext uri="{FF2B5EF4-FFF2-40B4-BE49-F238E27FC236}">
                <a16:creationId xmlns:a16="http://schemas.microsoft.com/office/drawing/2014/main" id="{AF54A954-F829-BD90-7B96-9C1F6939F74B}"/>
              </a:ext>
            </a:extLst>
          </p:cNvPr>
          <p:cNvSpPr>
            <a:spLocks noGrp="1"/>
          </p:cNvSpPr>
          <p:nvPr>
            <p:ph idx="1"/>
          </p:nvPr>
        </p:nvSpPr>
        <p:spPr/>
        <p:txBody>
          <a:bodyPr/>
          <a:lstStyle/>
          <a:p>
            <a:r>
              <a:rPr lang="en-US" dirty="0"/>
              <a:t>Class discussion:  </a:t>
            </a:r>
          </a:p>
          <a:p>
            <a:r>
              <a:rPr lang="en-US" dirty="0"/>
              <a:t>How much do you think that major stores that you shop at for groceries, monitor what you buy?  </a:t>
            </a:r>
          </a:p>
          <a:p>
            <a:r>
              <a:rPr lang="en-US" dirty="0"/>
              <a:t>You may be surprised.</a:t>
            </a:r>
          </a:p>
          <a:p>
            <a:r>
              <a:rPr lang="en-US" dirty="0"/>
              <a:t>Watch the Ted Talk on store monitoring at: </a:t>
            </a:r>
            <a:r>
              <a:rPr lang="en-US" dirty="0">
                <a:hlinkClick r:id="rId2"/>
              </a:rPr>
              <a:t>https://www.youtube.com/watch?v=W1hYBxMuTug</a:t>
            </a:r>
            <a:endParaRPr lang="en-US" dirty="0"/>
          </a:p>
          <a:p>
            <a:endParaRPr lang="en-US" dirty="0"/>
          </a:p>
          <a:p>
            <a:endParaRPr lang="en-US" dirty="0"/>
          </a:p>
          <a:p>
            <a:endParaRPr lang="en-NZ" dirty="0"/>
          </a:p>
        </p:txBody>
      </p:sp>
    </p:spTree>
    <p:extLst>
      <p:ext uri="{BB962C8B-B14F-4D97-AF65-F5344CB8AC3E}">
        <p14:creationId xmlns:p14="http://schemas.microsoft.com/office/powerpoint/2010/main" val="1069501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95FC2-BC9B-47FA-F44E-678906713A49}"/>
              </a:ext>
            </a:extLst>
          </p:cNvPr>
          <p:cNvSpPr>
            <a:spLocks noGrp="1"/>
          </p:cNvSpPr>
          <p:nvPr>
            <p:ph type="title"/>
          </p:nvPr>
        </p:nvSpPr>
        <p:spPr/>
        <p:txBody>
          <a:bodyPr/>
          <a:lstStyle/>
          <a:p>
            <a:r>
              <a:rPr lang="en-US" dirty="0"/>
              <a:t>Short Write</a:t>
            </a:r>
            <a:endParaRPr lang="en-NZ" dirty="0"/>
          </a:p>
        </p:txBody>
      </p:sp>
      <p:sp>
        <p:nvSpPr>
          <p:cNvPr id="3" name="Content Placeholder 2">
            <a:extLst>
              <a:ext uri="{FF2B5EF4-FFF2-40B4-BE49-F238E27FC236}">
                <a16:creationId xmlns:a16="http://schemas.microsoft.com/office/drawing/2014/main" id="{2B720937-6225-5C72-3B60-50AA1905711E}"/>
              </a:ext>
            </a:extLst>
          </p:cNvPr>
          <p:cNvSpPr>
            <a:spLocks noGrp="1"/>
          </p:cNvSpPr>
          <p:nvPr>
            <p:ph idx="1"/>
          </p:nvPr>
        </p:nvSpPr>
        <p:spPr/>
        <p:txBody>
          <a:bodyPr/>
          <a:lstStyle/>
          <a:p>
            <a:r>
              <a:rPr lang="en-US" dirty="0"/>
              <a:t>Based on watching this video, write down key dot-points on how stores monitor the </a:t>
            </a:r>
            <a:r>
              <a:rPr lang="en-US" dirty="0" err="1"/>
              <a:t>behaviour</a:t>
            </a:r>
            <a:r>
              <a:rPr lang="en-US" dirty="0"/>
              <a:t> of their customers.</a:t>
            </a:r>
          </a:p>
          <a:p>
            <a:r>
              <a:rPr lang="en-US" dirty="0"/>
              <a:t>*</a:t>
            </a:r>
          </a:p>
          <a:p>
            <a:r>
              <a:rPr lang="en-US" dirty="0"/>
              <a:t>*</a:t>
            </a:r>
          </a:p>
          <a:p>
            <a:r>
              <a:rPr lang="en-US" dirty="0"/>
              <a:t>*</a:t>
            </a:r>
          </a:p>
          <a:p>
            <a:r>
              <a:rPr lang="en-US" dirty="0"/>
              <a:t>*</a:t>
            </a:r>
          </a:p>
          <a:p>
            <a:r>
              <a:rPr lang="en-US" dirty="0"/>
              <a:t>*</a:t>
            </a:r>
            <a:endParaRPr lang="en-NZ" dirty="0"/>
          </a:p>
        </p:txBody>
      </p:sp>
    </p:spTree>
    <p:extLst>
      <p:ext uri="{BB962C8B-B14F-4D97-AF65-F5344CB8AC3E}">
        <p14:creationId xmlns:p14="http://schemas.microsoft.com/office/powerpoint/2010/main" val="3506027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0CC98-76A6-426C-85EA-C727E55EBE6E}"/>
              </a:ext>
            </a:extLst>
          </p:cNvPr>
          <p:cNvSpPr>
            <a:spLocks noGrp="1"/>
          </p:cNvSpPr>
          <p:nvPr>
            <p:ph type="title"/>
          </p:nvPr>
        </p:nvSpPr>
        <p:spPr/>
        <p:txBody>
          <a:bodyPr>
            <a:normAutofit fontScale="90000"/>
          </a:bodyPr>
          <a:lstStyle/>
          <a:p>
            <a:r>
              <a:rPr lang="en-US" dirty="0"/>
              <a:t>Week 4 Continued:  How Major Food Stores get you to buy more</a:t>
            </a:r>
            <a:endParaRPr lang="en-NZ" dirty="0"/>
          </a:p>
        </p:txBody>
      </p:sp>
      <p:sp>
        <p:nvSpPr>
          <p:cNvPr id="3" name="Content Placeholder 2">
            <a:extLst>
              <a:ext uri="{FF2B5EF4-FFF2-40B4-BE49-F238E27FC236}">
                <a16:creationId xmlns:a16="http://schemas.microsoft.com/office/drawing/2014/main" id="{1EFC4BFE-C49A-4D7F-8A7E-F8E5BBDBE13C}"/>
              </a:ext>
            </a:extLst>
          </p:cNvPr>
          <p:cNvSpPr>
            <a:spLocks noGrp="1"/>
          </p:cNvSpPr>
          <p:nvPr>
            <p:ph idx="1"/>
          </p:nvPr>
        </p:nvSpPr>
        <p:spPr>
          <a:xfrm>
            <a:off x="628650" y="1690689"/>
            <a:ext cx="7886700" cy="4486274"/>
          </a:xfrm>
        </p:spPr>
        <p:txBody>
          <a:bodyPr>
            <a:normAutofit lnSpcReduction="10000"/>
          </a:bodyPr>
          <a:lstStyle/>
          <a:p>
            <a:pPr marL="0" indent="0">
              <a:buNone/>
            </a:pPr>
            <a:endParaRPr lang="en-US" dirty="0"/>
          </a:p>
          <a:p>
            <a:r>
              <a:rPr lang="en-US" b="1" dirty="0"/>
              <a:t>Class Discussion:  </a:t>
            </a:r>
            <a:r>
              <a:rPr lang="en-US" dirty="0"/>
              <a:t>When you go to Countdown, Pak n’ Save or New World, what ways do these store try to get you to spend more?</a:t>
            </a:r>
          </a:p>
          <a:p>
            <a:endParaRPr lang="en-US" dirty="0"/>
          </a:p>
          <a:p>
            <a:r>
              <a:rPr lang="en-US" dirty="0"/>
              <a:t>Do you think you are more likely to buy more if you are tired or hungry?</a:t>
            </a:r>
          </a:p>
          <a:p>
            <a:endParaRPr lang="en-US" dirty="0"/>
          </a:p>
          <a:p>
            <a:r>
              <a:rPr lang="en-US" dirty="0"/>
              <a:t>What is the worst item you ever bought at one of  these stores, then regretted it later?</a:t>
            </a:r>
          </a:p>
          <a:p>
            <a:endParaRPr lang="en-US" dirty="0"/>
          </a:p>
        </p:txBody>
      </p:sp>
    </p:spTree>
    <p:extLst>
      <p:ext uri="{BB962C8B-B14F-4D97-AF65-F5344CB8AC3E}">
        <p14:creationId xmlns:p14="http://schemas.microsoft.com/office/powerpoint/2010/main" val="1810127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C8ACF-A438-6CCC-7492-4AD2597AB68B}"/>
              </a:ext>
            </a:extLst>
          </p:cNvPr>
          <p:cNvSpPr>
            <a:spLocks noGrp="1"/>
          </p:cNvSpPr>
          <p:nvPr>
            <p:ph type="title"/>
          </p:nvPr>
        </p:nvSpPr>
        <p:spPr/>
        <p:txBody>
          <a:bodyPr/>
          <a:lstStyle/>
          <a:p>
            <a:r>
              <a:rPr lang="en-US" dirty="0"/>
              <a:t>Video Clip &amp; Discussion</a:t>
            </a:r>
            <a:endParaRPr lang="en-NZ" dirty="0"/>
          </a:p>
        </p:txBody>
      </p:sp>
      <p:sp>
        <p:nvSpPr>
          <p:cNvPr id="3" name="Content Placeholder 2">
            <a:extLst>
              <a:ext uri="{FF2B5EF4-FFF2-40B4-BE49-F238E27FC236}">
                <a16:creationId xmlns:a16="http://schemas.microsoft.com/office/drawing/2014/main" id="{982BB1C2-964A-D3C6-AF39-EA9879E4914E}"/>
              </a:ext>
            </a:extLst>
          </p:cNvPr>
          <p:cNvSpPr>
            <a:spLocks noGrp="1"/>
          </p:cNvSpPr>
          <p:nvPr>
            <p:ph idx="1"/>
          </p:nvPr>
        </p:nvSpPr>
        <p:spPr/>
        <p:txBody>
          <a:bodyPr>
            <a:normAutofit lnSpcReduction="10000"/>
          </a:bodyPr>
          <a:lstStyle/>
          <a:p>
            <a:r>
              <a:rPr lang="en-US" dirty="0"/>
              <a:t>Watch the following video on how some stores get people to spend more:</a:t>
            </a:r>
          </a:p>
          <a:p>
            <a:endParaRPr lang="en-US" dirty="0"/>
          </a:p>
          <a:p>
            <a:r>
              <a:rPr lang="en-NZ" dirty="0">
                <a:hlinkClick r:id="rId2"/>
              </a:rPr>
              <a:t>https://www.youtube.com/watch?v=W1hYBxMuTug</a:t>
            </a:r>
            <a:endParaRPr lang="en-NZ" dirty="0"/>
          </a:p>
          <a:p>
            <a:endParaRPr lang="en-NZ" dirty="0"/>
          </a:p>
          <a:p>
            <a:r>
              <a:rPr lang="en-NZ" dirty="0"/>
              <a:t>Using this information, you will create a ‘Consumer Beware Poster’ raising awareness to customers, so people are more likely to spend less and make better choices.</a:t>
            </a:r>
          </a:p>
        </p:txBody>
      </p:sp>
    </p:spTree>
    <p:extLst>
      <p:ext uri="{BB962C8B-B14F-4D97-AF65-F5344CB8AC3E}">
        <p14:creationId xmlns:p14="http://schemas.microsoft.com/office/powerpoint/2010/main" val="3643503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D0554-6634-7A83-A12A-433C55BCA179}"/>
              </a:ext>
            </a:extLst>
          </p:cNvPr>
          <p:cNvSpPr>
            <a:spLocks noGrp="1"/>
          </p:cNvSpPr>
          <p:nvPr>
            <p:ph type="title"/>
          </p:nvPr>
        </p:nvSpPr>
        <p:spPr/>
        <p:txBody>
          <a:bodyPr/>
          <a:lstStyle/>
          <a:p>
            <a:pPr algn="ctr"/>
            <a:r>
              <a:rPr lang="en-US" dirty="0"/>
              <a:t>Lessons 2 &amp; 3</a:t>
            </a:r>
            <a:br>
              <a:rPr lang="en-US" dirty="0"/>
            </a:br>
            <a:r>
              <a:rPr lang="en-US" dirty="0"/>
              <a:t>Consumer Beware Poster </a:t>
            </a:r>
            <a:endParaRPr lang="en-NZ" dirty="0"/>
          </a:p>
        </p:txBody>
      </p:sp>
      <p:sp>
        <p:nvSpPr>
          <p:cNvPr id="3" name="Content Placeholder 2">
            <a:extLst>
              <a:ext uri="{FF2B5EF4-FFF2-40B4-BE49-F238E27FC236}">
                <a16:creationId xmlns:a16="http://schemas.microsoft.com/office/drawing/2014/main" id="{ECE0F888-7399-53DD-1C4E-EBA8AC605B9B}"/>
              </a:ext>
            </a:extLst>
          </p:cNvPr>
          <p:cNvSpPr>
            <a:spLocks noGrp="1"/>
          </p:cNvSpPr>
          <p:nvPr>
            <p:ph idx="1"/>
          </p:nvPr>
        </p:nvSpPr>
        <p:spPr/>
        <p:txBody>
          <a:bodyPr>
            <a:normAutofit fontScale="92500" lnSpcReduction="10000"/>
          </a:bodyPr>
          <a:lstStyle/>
          <a:p>
            <a:r>
              <a:rPr lang="en-US" dirty="0"/>
              <a:t>Go to the following site:  </a:t>
            </a:r>
            <a:r>
              <a:rPr lang="en-US" dirty="0">
                <a:hlinkClick r:id="rId2"/>
              </a:rPr>
              <a:t>https://www.eldernet.co.nz/gazette/how-to-avoid-supermarket-rip-offs/</a:t>
            </a:r>
            <a:endParaRPr lang="en-US" dirty="0"/>
          </a:p>
          <a:p>
            <a:r>
              <a:rPr lang="en-US" dirty="0"/>
              <a:t>and create a poster or Infographic (either in a word file or in your </a:t>
            </a:r>
            <a:r>
              <a:rPr lang="en-US" dirty="0">
                <a:solidFill>
                  <a:srgbClr val="FF0000"/>
                </a:solidFill>
              </a:rPr>
              <a:t>Red Book</a:t>
            </a:r>
            <a:r>
              <a:rPr lang="en-US" dirty="0"/>
              <a:t>) that highlights the 6 common ways that supermarkets get you to spend more money when you are in the store.  Include a catchy title, key dot points, and at least one image with a caption.  Take your time and do a nice job, then print it out and place the </a:t>
            </a:r>
            <a:r>
              <a:rPr lang="en-US"/>
              <a:t>poster in </a:t>
            </a:r>
            <a:r>
              <a:rPr lang="en-US" dirty="0"/>
              <a:t>your </a:t>
            </a:r>
            <a:r>
              <a:rPr lang="en-US" b="1" dirty="0"/>
              <a:t>Red Books – or you can create this in 2 blank pages </a:t>
            </a:r>
            <a:r>
              <a:rPr lang="en-US" b="1"/>
              <a:t>in your Red Book.  </a:t>
            </a:r>
            <a:endParaRPr lang="en-NZ" b="1" dirty="0"/>
          </a:p>
          <a:p>
            <a:endParaRPr lang="en-NZ" dirty="0"/>
          </a:p>
        </p:txBody>
      </p:sp>
    </p:spTree>
    <p:extLst>
      <p:ext uri="{BB962C8B-B14F-4D97-AF65-F5344CB8AC3E}">
        <p14:creationId xmlns:p14="http://schemas.microsoft.com/office/powerpoint/2010/main" val="117183660"/>
      </p:ext>
    </p:extLst>
  </p:cSld>
  <p:clrMapOvr>
    <a:masterClrMapping/>
  </p:clrMapOvr>
</p:sld>
</file>

<file path=ppt/theme/theme1.xml><?xml version="1.0" encoding="utf-8"?>
<a:theme xmlns:a="http://schemas.openxmlformats.org/drawingml/2006/main" name="Office Theme">
  <a:themeElements>
    <a:clrScheme name="UNL Colors">
      <a:dk1>
        <a:srgbClr val="000000"/>
      </a:dk1>
      <a:lt1>
        <a:sysClr val="window" lastClr="FFFFFF"/>
      </a:lt1>
      <a:dk2>
        <a:srgbClr val="5F5F5F"/>
      </a:dk2>
      <a:lt2>
        <a:srgbClr val="C00000"/>
      </a:lt2>
      <a:accent1>
        <a:srgbClr val="D00000"/>
      </a:accent1>
      <a:accent2>
        <a:srgbClr val="D00000"/>
      </a:accent2>
      <a:accent3>
        <a:srgbClr val="595959"/>
      </a:accent3>
      <a:accent4>
        <a:srgbClr val="7F7F7F"/>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2273</TotalTime>
  <Words>435</Words>
  <Application>Microsoft Office PowerPoint</Application>
  <PresentationFormat>On-screen Show (4:3)</PresentationFormat>
  <Paragraphs>35</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Week 4:  The Week of August 15 to 21</vt:lpstr>
      <vt:lpstr> Week 4:  Stores know more about you than you think!</vt:lpstr>
      <vt:lpstr>Short Write</vt:lpstr>
      <vt:lpstr>Week 4 Continued:  How Major Food Stores get you to buy more</vt:lpstr>
      <vt:lpstr>Video Clip &amp; Discussion</vt:lpstr>
      <vt:lpstr>Lessons 2 &amp; 3 Consumer Beware Poster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What’s on a Food Label?</dc:title>
  <dc:creator>Alice Henneman</dc:creator>
  <cp:lastModifiedBy>Robert Bartholomew</cp:lastModifiedBy>
  <cp:revision>138</cp:revision>
  <cp:lastPrinted>2019-04-23T18:18:13Z</cp:lastPrinted>
  <dcterms:created xsi:type="dcterms:W3CDTF">2019-04-23T18:14:41Z</dcterms:created>
  <dcterms:modified xsi:type="dcterms:W3CDTF">2022-07-24T03:55:42Z</dcterms:modified>
</cp:coreProperties>
</file>