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Lst>
  <p:sldSz cy="5143500" cx="9144000"/>
  <p:notesSz cx="6858000" cy="9144000"/>
  <p:embeddedFontLst>
    <p:embeddedFont>
      <p:font typeface="Raleway"/>
      <p:regular r:id="rId20"/>
      <p:bold r:id="rId21"/>
      <p:italic r:id="rId22"/>
      <p:boldItalic r:id="rId23"/>
    </p:embeddedFont>
    <p:embeddedFont>
      <p:font typeface="Lato"/>
      <p:regular r:id="rId24"/>
      <p:bold r:id="rId25"/>
      <p:italic r:id="rId26"/>
      <p:boldItalic r:id="rId27"/>
    </p:embeddedFont>
    <p:embeddedFont>
      <p:font typeface="Montserrat"/>
      <p:regular r:id="rId28"/>
      <p:bold r:id="rId29"/>
      <p:italic r:id="rId30"/>
      <p:boldItalic r:id="rId31"/>
    </p:embeddedFont>
    <p:embeddedFont>
      <p:font typeface="Comfortaa"/>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62FB5B-994C-4559-A57F-CDBFB9886296}">
  <a:tblStyle styleId="{4762FB5B-994C-4559-A57F-CDBFB98862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Lato-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Montserrat-regular.fntdata"/><Relationship Id="rId27"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ontserrat-bold.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3.xml"/><Relationship Id="rId33" Type="http://schemas.openxmlformats.org/officeDocument/2006/relationships/font" Target="fonts/Comfortaa-bold.fntdata"/><Relationship Id="rId10" Type="http://schemas.openxmlformats.org/officeDocument/2006/relationships/slide" Target="slides/slide2.xml"/><Relationship Id="rId32" Type="http://schemas.openxmlformats.org/officeDocument/2006/relationships/font" Target="fonts/Comfortaa-regular.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a61a8cb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a61a8cb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bf42c74b1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0bf42c74b1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0bf42c74b1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0bf42c74b1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a61a8cbc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a61a8cbc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bf42c74b1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bf42c74b1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bf42c74b1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bf42c74b1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bf42c74b1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0bf42c74b1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0bf42c74b1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a61a8cbc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a61a8cbc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Travel, make your own, ask or borrow from someone else, buy online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bf42c74b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0bf42c74b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bf42c74b1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0bf42c74b1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0bf42c74b1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0bf42c74b1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ww.nzier.org.nz/economics-explained"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U2NVij0S8S0"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1.png"/><Relationship Id="rId11" Type="http://schemas.openxmlformats.org/officeDocument/2006/relationships/image" Target="../media/image14.png"/><Relationship Id="rId10" Type="http://schemas.openxmlformats.org/officeDocument/2006/relationships/image" Target="../media/image20.png"/><Relationship Id="rId12" Type="http://schemas.openxmlformats.org/officeDocument/2006/relationships/image" Target="../media/image12.png"/><Relationship Id="rId9" Type="http://schemas.openxmlformats.org/officeDocument/2006/relationships/image" Target="../media/image5.png"/><Relationship Id="rId5" Type="http://schemas.openxmlformats.org/officeDocument/2006/relationships/image" Target="../media/image9.jp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2.harpercollege.edu/mhealy/eco212i/lectures/5es/5es.htm"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5522250" y="0"/>
            <a:ext cx="3621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Economy Key Terms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a:t>
            </a:r>
            <a:endParaRPr/>
          </a:p>
        </p:txBody>
      </p:sp>
      <p:pic>
        <p:nvPicPr>
          <p:cNvPr id="149" name="Google Shape;149;p30"/>
          <p:cNvPicPr preferRelativeResize="0"/>
          <p:nvPr/>
        </p:nvPicPr>
        <p:blipFill>
          <a:blip r:embed="rId3">
            <a:alphaModFix/>
          </a:blip>
          <a:stretch>
            <a:fillRect/>
          </a:stretch>
        </p:blipFill>
        <p:spPr>
          <a:xfrm>
            <a:off x="79075" y="2031900"/>
            <a:ext cx="2792000" cy="2959199"/>
          </a:xfrm>
          <a:prstGeom prst="rect">
            <a:avLst/>
          </a:prstGeom>
          <a:noFill/>
          <a:ln>
            <a:noFill/>
          </a:ln>
        </p:spPr>
      </p:pic>
      <p:pic>
        <p:nvPicPr>
          <p:cNvPr id="150" name="Google Shape;150;p30"/>
          <p:cNvPicPr preferRelativeResize="0"/>
          <p:nvPr/>
        </p:nvPicPr>
        <p:blipFill>
          <a:blip r:embed="rId4">
            <a:alphaModFix/>
          </a:blip>
          <a:stretch>
            <a:fillRect/>
          </a:stretch>
        </p:blipFill>
        <p:spPr>
          <a:xfrm>
            <a:off x="2993250" y="2031900"/>
            <a:ext cx="2883300"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028950" y="2041100"/>
            <a:ext cx="2962650" cy="295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9"/>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236" name="Google Shape;236;p39"/>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rPr>
              <a:t>Economics helps us make sense of the world around us, offering one way to think about why things are the way they are and how they could be different.</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Economics Explained</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“Economics Explained.”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topic about your economic choices.</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you think it is the most important topic.</a:t>
            </a:r>
            <a:endParaRPr sz="1800">
              <a:solidFill>
                <a:schemeClr val="dk1"/>
              </a:solidFill>
              <a:highlight>
                <a:schemeClr val="lt1"/>
              </a:highlight>
            </a:endParaRPr>
          </a:p>
        </p:txBody>
      </p:sp>
      <p:pic>
        <p:nvPicPr>
          <p:cNvPr id="237" name="Google Shape;237;p39"/>
          <p:cNvPicPr preferRelativeResize="0"/>
          <p:nvPr/>
        </p:nvPicPr>
        <p:blipFill>
          <a:blip r:embed="rId4">
            <a:alphaModFix/>
          </a:blip>
          <a:stretch>
            <a:fillRect/>
          </a:stretch>
        </p:blipFill>
        <p:spPr>
          <a:xfrm>
            <a:off x="6475200" y="172625"/>
            <a:ext cx="2492325" cy="152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nvSpPr>
        <p:spPr>
          <a:xfrm>
            <a:off x="0" y="0"/>
            <a:ext cx="9144000" cy="5271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400">
                <a:solidFill>
                  <a:schemeClr val="dk1"/>
                </a:solidFill>
                <a:highlight>
                  <a:srgbClr val="FFFFFF"/>
                </a:highlight>
                <a:latin typeface="Montserrat"/>
                <a:ea typeface="Montserrat"/>
                <a:cs typeface="Montserrat"/>
                <a:sym typeface="Montserrat"/>
              </a:rPr>
              <a:t>Deciding how to spend money</a:t>
            </a:r>
            <a:endParaRPr b="1" sz="24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1800"/>
              </a:spcBef>
              <a:spcAft>
                <a:spcPts val="0"/>
              </a:spcAft>
              <a:buNone/>
            </a:pPr>
            <a:r>
              <a:rPr lang="en">
                <a:solidFill>
                  <a:schemeClr val="dk1"/>
                </a:solidFill>
                <a:highlight>
                  <a:srgbClr val="FFFFFF"/>
                </a:highlight>
                <a:latin typeface="Lato"/>
                <a:ea typeface="Lato"/>
                <a:cs typeface="Lato"/>
                <a:sym typeface="Lato"/>
              </a:rPr>
              <a:t>We all need a basic level of stuff to live; food, clothes, bills, rent. But even within the essentials, we get some choice, and when there’s money left over and an infinite number of things to spend it on, how do we choose?</a:t>
            </a:r>
            <a:endParaRPr>
              <a:solidFill>
                <a:schemeClr val="dk1"/>
              </a:solidFill>
              <a:highlight>
                <a:srgbClr val="FFFFFF"/>
              </a:highlight>
              <a:latin typeface="Lato"/>
              <a:ea typeface="Lato"/>
              <a:cs typeface="Lato"/>
              <a:sym typeface="Lato"/>
            </a:endParaRPr>
          </a:p>
          <a:p>
            <a:pPr indent="0" lvl="0" marL="0" rtl="0" algn="l">
              <a:lnSpc>
                <a:spcPct val="115000"/>
              </a:lnSpc>
              <a:spcBef>
                <a:spcPts val="1800"/>
              </a:spcBef>
              <a:spcAft>
                <a:spcPts val="0"/>
              </a:spcAft>
              <a:buNone/>
            </a:pPr>
            <a:r>
              <a:rPr lang="en">
                <a:solidFill>
                  <a:schemeClr val="dk1"/>
                </a:solidFill>
                <a:highlight>
                  <a:srgbClr val="FFFFFF"/>
                </a:highlight>
                <a:latin typeface="Lato"/>
                <a:ea typeface="Lato"/>
                <a:cs typeface="Lato"/>
                <a:sym typeface="Lato"/>
              </a:rPr>
              <a:t>Economists simplify things by starting with the </a:t>
            </a:r>
            <a:r>
              <a:rPr b="1" lang="en">
                <a:solidFill>
                  <a:schemeClr val="dk1"/>
                </a:solidFill>
                <a:highlight>
                  <a:srgbClr val="FFFFFF"/>
                </a:highlight>
                <a:latin typeface="Lato"/>
                <a:ea typeface="Lato"/>
                <a:cs typeface="Lato"/>
                <a:sym typeface="Lato"/>
              </a:rPr>
              <a:t>law of demand: </a:t>
            </a:r>
            <a:r>
              <a:rPr lang="en">
                <a:solidFill>
                  <a:schemeClr val="dk1"/>
                </a:solidFill>
                <a:highlight>
                  <a:srgbClr val="FFFFFF"/>
                </a:highlight>
                <a:latin typeface="Lato"/>
                <a:ea typeface="Lato"/>
                <a:cs typeface="Lato"/>
                <a:sym typeface="Lato"/>
              </a:rPr>
              <a:t>as price increases, quantity demanded decreases. This makes sense a lot of the time. For example, avocado prices change throughout the year. When it’s summer, and the prices are low, it’s more appealing to buy </a:t>
            </a:r>
            <a:r>
              <a:rPr lang="en">
                <a:solidFill>
                  <a:schemeClr val="dk1"/>
                </a:solidFill>
                <a:highlight>
                  <a:srgbClr val="FFFFFF"/>
                </a:highlight>
                <a:latin typeface="Lato"/>
                <a:ea typeface="Lato"/>
                <a:cs typeface="Lato"/>
                <a:sym typeface="Lato"/>
              </a:rPr>
              <a:t>avocados</a:t>
            </a:r>
            <a:r>
              <a:rPr lang="en">
                <a:solidFill>
                  <a:schemeClr val="dk1"/>
                </a:solidFill>
                <a:highlight>
                  <a:srgbClr val="FFFFFF"/>
                </a:highlight>
                <a:latin typeface="Lato"/>
                <a:ea typeface="Lato"/>
                <a:cs typeface="Lato"/>
                <a:sym typeface="Lato"/>
              </a:rPr>
              <a:t> compared to autumn when they’re more expensive, and so you might fill your plate with a readily available alternative, like eggs. Since there are other food options out there, no one </a:t>
            </a:r>
            <a:r>
              <a:rPr i="1" lang="en">
                <a:solidFill>
                  <a:schemeClr val="dk1"/>
                </a:solidFill>
                <a:highlight>
                  <a:srgbClr val="FFFFFF"/>
                </a:highlight>
                <a:latin typeface="Lato"/>
                <a:ea typeface="Lato"/>
                <a:cs typeface="Lato"/>
                <a:sym typeface="Lato"/>
              </a:rPr>
              <a:t>needs </a:t>
            </a:r>
            <a:r>
              <a:rPr lang="en">
                <a:solidFill>
                  <a:schemeClr val="dk1"/>
                </a:solidFill>
                <a:highlight>
                  <a:srgbClr val="FFFFFF"/>
                </a:highlight>
                <a:latin typeface="Lato"/>
                <a:ea typeface="Lato"/>
                <a:cs typeface="Lato"/>
                <a:sym typeface="Lato"/>
              </a:rPr>
              <a:t>an avocado. As the price of one good rises, you can substitute away from it to a cheaper alternative. This is called the </a:t>
            </a:r>
            <a:r>
              <a:rPr b="1" lang="en">
                <a:solidFill>
                  <a:schemeClr val="dk1"/>
                </a:solidFill>
                <a:highlight>
                  <a:srgbClr val="FFFFFF"/>
                </a:highlight>
                <a:latin typeface="Lato"/>
                <a:ea typeface="Lato"/>
                <a:cs typeface="Lato"/>
                <a:sym typeface="Lato"/>
              </a:rPr>
              <a:t>substitution effect</a:t>
            </a:r>
            <a:r>
              <a:rPr lang="en">
                <a:solidFill>
                  <a:schemeClr val="dk1"/>
                </a:solidFill>
                <a:highlight>
                  <a:srgbClr val="FFFFFF"/>
                </a:highlight>
                <a:latin typeface="Lato"/>
                <a:ea typeface="Lato"/>
                <a:cs typeface="Lato"/>
                <a:sym typeface="Lato"/>
              </a:rPr>
              <a:t>.</a:t>
            </a:r>
            <a:endParaRPr>
              <a:solidFill>
                <a:schemeClr val="dk1"/>
              </a:solidFill>
              <a:highlight>
                <a:srgbClr val="FFFFFF"/>
              </a:highlight>
              <a:latin typeface="Lato"/>
              <a:ea typeface="Lato"/>
              <a:cs typeface="Lato"/>
              <a:sym typeface="Lato"/>
            </a:endParaRPr>
          </a:p>
          <a:p>
            <a:pPr indent="0" lvl="0" marL="0" rtl="0" algn="l">
              <a:lnSpc>
                <a:spcPct val="115000"/>
              </a:lnSpc>
              <a:spcBef>
                <a:spcPts val="1800"/>
              </a:spcBef>
              <a:spcAft>
                <a:spcPts val="1800"/>
              </a:spcAft>
              <a:buNone/>
            </a:pPr>
            <a:r>
              <a:rPr lang="en">
                <a:solidFill>
                  <a:schemeClr val="dk1"/>
                </a:solidFill>
                <a:highlight>
                  <a:srgbClr val="FFFFFF"/>
                </a:highlight>
                <a:latin typeface="Lato"/>
                <a:ea typeface="Lato"/>
                <a:cs typeface="Lato"/>
                <a:sym typeface="Lato"/>
              </a:rPr>
              <a:t>Not everything has got a good alternative. With some stuff, we’re prepared to carry on buying if it gets more expensive simply because there aren’t many good substitutes to choose from. For example, when you rely on driving a car to get to work or get yourself or others to school, you’re probably committed to buying more petrol even if it gets more expensive. On any given morning, you’re stuck with the car you’ve got, and your demand for petrol is price </a:t>
            </a:r>
            <a:r>
              <a:rPr b="1" lang="en">
                <a:solidFill>
                  <a:schemeClr val="dk1"/>
                </a:solidFill>
                <a:highlight>
                  <a:srgbClr val="FFFFFF"/>
                </a:highlight>
                <a:latin typeface="Lato"/>
                <a:ea typeface="Lato"/>
                <a:cs typeface="Lato"/>
                <a:sym typeface="Lato"/>
              </a:rPr>
              <a:t>inelastic</a:t>
            </a:r>
            <a:r>
              <a:rPr lang="en">
                <a:solidFill>
                  <a:schemeClr val="dk1"/>
                </a:solidFill>
                <a:highlight>
                  <a:srgbClr val="FFFFFF"/>
                </a:highlight>
                <a:latin typeface="Lato"/>
                <a:ea typeface="Lato"/>
                <a:cs typeface="Lato"/>
                <a:sym typeface="Lato"/>
              </a:rPr>
              <a:t>; we don’t change our demand much when price changes. But in the long-term, there are other options available, like buying a bike or electric car, researching bus routes or even shifting closer to where you need to be. Our short- and long-term choices can be completely different because the alternatives available (and the costs and benefits) have changed.</a:t>
            </a:r>
            <a:endParaRPr>
              <a:solidFill>
                <a:schemeClr val="dk1"/>
              </a:solidFill>
              <a:highlight>
                <a:srgbClr val="FFFFFF"/>
              </a:highlight>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Economy Develop</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this following </a:t>
            </a:r>
            <a:r>
              <a:rPr lang="en" sz="3000" u="sng">
                <a:solidFill>
                  <a:schemeClr val="hlink"/>
                </a:solidFill>
                <a:hlinkClick r:id="rId3"/>
              </a:rPr>
              <a:t>video</a:t>
            </a:r>
            <a:r>
              <a:rPr lang="en" sz="3000"/>
              <a:t> about how this is economic development.</a:t>
            </a:r>
            <a:endParaRPr sz="3000"/>
          </a:p>
        </p:txBody>
      </p:sp>
      <p:pic>
        <p:nvPicPr>
          <p:cNvPr id="158" name="Google Shape;158;p31"/>
          <p:cNvPicPr preferRelativeResize="0"/>
          <p:nvPr/>
        </p:nvPicPr>
        <p:blipFill>
          <a:blip r:embed="rId4">
            <a:alphaModFix/>
          </a:blip>
          <a:stretch>
            <a:fillRect/>
          </a:stretch>
        </p:blipFill>
        <p:spPr>
          <a:xfrm>
            <a:off x="4324950" y="1311300"/>
            <a:ext cx="3408625" cy="2622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Everyone should be able to complete TASK 1, if you finish it you can do TASK 2 and if that’s done you can do TASK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Economics helps us to make sense of the world and know other options with money.</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key terms of economy are what everybody needs to know and make wise choices with them.</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Home Products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Humans need light, hygiene and rest to survive.</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why the following are very important: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Matches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Soap, toilet paper</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Mattress, pillow</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how could you obtain them?</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184" name="Google Shape;184;p35"/>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Matches</a:t>
            </a:r>
            <a:r>
              <a:rPr lang="en">
                <a:solidFill>
                  <a:schemeClr val="dk1"/>
                </a:solidFill>
              </a:rPr>
              <a:t>         </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Planter</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   </a:t>
            </a:r>
            <a:r>
              <a:rPr lang="en">
                <a:solidFill>
                  <a:schemeClr val="dk1"/>
                </a:solidFill>
              </a:rPr>
              <a:t>Vacuum Cleaner</a:t>
            </a:r>
            <a:r>
              <a:rPr lang="en">
                <a:solidFill>
                  <a:srgbClr val="595959"/>
                </a:solidFill>
              </a:rPr>
              <a:t>             </a:t>
            </a:r>
            <a:endParaRPr>
              <a:solidFill>
                <a:schemeClr val="dk1"/>
              </a:solidFill>
            </a:endParaRPr>
          </a:p>
        </p:txBody>
      </p:sp>
      <p:sp>
        <p:nvSpPr>
          <p:cNvPr id="190" name="Google Shape;190;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Scissors</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Pillow</a:t>
            </a:r>
            <a:endParaRPr/>
          </a:p>
        </p:txBody>
      </p:sp>
      <p:sp>
        <p:nvSpPr>
          <p:cNvPr id="194" name="Google Shape;194;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Sound machine      </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Mattress         </a:t>
            </a:r>
            <a:endParaRPr/>
          </a:p>
        </p:txBody>
      </p:sp>
      <p:sp>
        <p:nvSpPr>
          <p:cNvPr id="198" name="Google Shape;198;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Toilet paper</a:t>
            </a:r>
            <a:r>
              <a:rPr lang="en" sz="1800">
                <a:solidFill>
                  <a:schemeClr val="dk2"/>
                </a:solidFill>
              </a:rPr>
              <a:t>          </a:t>
            </a:r>
            <a:endParaRPr/>
          </a:p>
        </p:txBody>
      </p:sp>
      <p:sp>
        <p:nvSpPr>
          <p:cNvPr id="199" name="Google Shape;199;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Soap           </a:t>
            </a:r>
            <a:endParaRPr/>
          </a:p>
        </p:txBody>
      </p:sp>
      <p:sp>
        <p:nvSpPr>
          <p:cNvPr id="202" name="Google Shape;202;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Rug       </a:t>
            </a:r>
            <a:endParaRPr/>
          </a:p>
        </p:txBody>
      </p:sp>
      <p:pic>
        <p:nvPicPr>
          <p:cNvPr id="203" name="Google Shape;203;p35"/>
          <p:cNvPicPr preferRelativeResize="0"/>
          <p:nvPr/>
        </p:nvPicPr>
        <p:blipFill>
          <a:blip r:embed="rId3">
            <a:alphaModFix/>
          </a:blip>
          <a:stretch>
            <a:fillRect/>
          </a:stretch>
        </p:blipFill>
        <p:spPr>
          <a:xfrm>
            <a:off x="6000000" y="97250"/>
            <a:ext cx="1363927" cy="647999"/>
          </a:xfrm>
          <a:prstGeom prst="rect">
            <a:avLst/>
          </a:prstGeom>
          <a:noFill/>
          <a:ln>
            <a:noFill/>
          </a:ln>
        </p:spPr>
      </p:pic>
      <p:pic>
        <p:nvPicPr>
          <p:cNvPr id="204" name="Google Shape;204;p35"/>
          <p:cNvPicPr preferRelativeResize="0"/>
          <p:nvPr/>
        </p:nvPicPr>
        <p:blipFill>
          <a:blip r:embed="rId4">
            <a:alphaModFix/>
          </a:blip>
          <a:stretch>
            <a:fillRect/>
          </a:stretch>
        </p:blipFill>
        <p:spPr>
          <a:xfrm>
            <a:off x="6019325" y="1080075"/>
            <a:ext cx="1344600" cy="705025"/>
          </a:xfrm>
          <a:prstGeom prst="rect">
            <a:avLst/>
          </a:prstGeom>
          <a:noFill/>
          <a:ln>
            <a:noFill/>
          </a:ln>
        </p:spPr>
      </p:pic>
      <p:pic>
        <p:nvPicPr>
          <p:cNvPr descr="7 Best Hair Scissors For Cutting Hair At Home, According To ..." id="205" name="Google Shape;205;p35"/>
          <p:cNvPicPr preferRelativeResize="0"/>
          <p:nvPr/>
        </p:nvPicPr>
        <p:blipFill>
          <a:blip r:embed="rId5">
            <a:alphaModFix/>
          </a:blip>
          <a:stretch>
            <a:fillRect/>
          </a:stretch>
        </p:blipFill>
        <p:spPr>
          <a:xfrm>
            <a:off x="7506725" y="1080075"/>
            <a:ext cx="1344602" cy="705026"/>
          </a:xfrm>
          <a:prstGeom prst="rect">
            <a:avLst/>
          </a:prstGeom>
          <a:noFill/>
          <a:ln>
            <a:noFill/>
          </a:ln>
        </p:spPr>
      </p:pic>
      <p:pic>
        <p:nvPicPr>
          <p:cNvPr id="206" name="Google Shape;206;p35"/>
          <p:cNvPicPr preferRelativeResize="0"/>
          <p:nvPr/>
        </p:nvPicPr>
        <p:blipFill>
          <a:blip r:embed="rId6">
            <a:alphaModFix/>
          </a:blip>
          <a:stretch>
            <a:fillRect/>
          </a:stretch>
        </p:blipFill>
        <p:spPr>
          <a:xfrm>
            <a:off x="6000000" y="2147875"/>
            <a:ext cx="1363925" cy="705025"/>
          </a:xfrm>
          <a:prstGeom prst="rect">
            <a:avLst/>
          </a:prstGeom>
          <a:noFill/>
          <a:ln>
            <a:noFill/>
          </a:ln>
        </p:spPr>
      </p:pic>
      <p:pic>
        <p:nvPicPr>
          <p:cNvPr id="207" name="Google Shape;207;p35"/>
          <p:cNvPicPr preferRelativeResize="0"/>
          <p:nvPr/>
        </p:nvPicPr>
        <p:blipFill>
          <a:blip r:embed="rId7">
            <a:alphaModFix/>
          </a:blip>
          <a:stretch>
            <a:fillRect/>
          </a:stretch>
        </p:blipFill>
        <p:spPr>
          <a:xfrm>
            <a:off x="7501250" y="2147875"/>
            <a:ext cx="1344602" cy="705024"/>
          </a:xfrm>
          <a:prstGeom prst="rect">
            <a:avLst/>
          </a:prstGeom>
          <a:noFill/>
          <a:ln>
            <a:noFill/>
          </a:ln>
        </p:spPr>
      </p:pic>
      <p:pic>
        <p:nvPicPr>
          <p:cNvPr id="208" name="Google Shape;208;p35"/>
          <p:cNvPicPr preferRelativeResize="0"/>
          <p:nvPr/>
        </p:nvPicPr>
        <p:blipFill>
          <a:blip r:embed="rId8">
            <a:alphaModFix/>
          </a:blip>
          <a:stretch>
            <a:fillRect/>
          </a:stretch>
        </p:blipFill>
        <p:spPr>
          <a:xfrm>
            <a:off x="5999998" y="3200450"/>
            <a:ext cx="1363925" cy="648000"/>
          </a:xfrm>
          <a:prstGeom prst="rect">
            <a:avLst/>
          </a:prstGeom>
          <a:noFill/>
          <a:ln>
            <a:noFill/>
          </a:ln>
        </p:spPr>
      </p:pic>
      <p:pic>
        <p:nvPicPr>
          <p:cNvPr descr="Toilet paper-1574185046 | Free SVG" id="209" name="Google Shape;209;p35"/>
          <p:cNvPicPr preferRelativeResize="0"/>
          <p:nvPr/>
        </p:nvPicPr>
        <p:blipFill>
          <a:blip r:embed="rId9">
            <a:alphaModFix/>
          </a:blip>
          <a:stretch>
            <a:fillRect/>
          </a:stretch>
        </p:blipFill>
        <p:spPr>
          <a:xfrm>
            <a:off x="7520575" y="3200450"/>
            <a:ext cx="1344600" cy="591950"/>
          </a:xfrm>
          <a:prstGeom prst="rect">
            <a:avLst/>
          </a:prstGeom>
          <a:noFill/>
          <a:ln>
            <a:noFill/>
          </a:ln>
        </p:spPr>
      </p:pic>
      <p:pic>
        <p:nvPicPr>
          <p:cNvPr id="210" name="Google Shape;210;p35"/>
          <p:cNvPicPr preferRelativeResize="0"/>
          <p:nvPr/>
        </p:nvPicPr>
        <p:blipFill>
          <a:blip r:embed="rId10">
            <a:alphaModFix/>
          </a:blip>
          <a:stretch>
            <a:fillRect/>
          </a:stretch>
        </p:blipFill>
        <p:spPr>
          <a:xfrm>
            <a:off x="6000000" y="4158625"/>
            <a:ext cx="1363924" cy="591950"/>
          </a:xfrm>
          <a:prstGeom prst="rect">
            <a:avLst/>
          </a:prstGeom>
          <a:noFill/>
          <a:ln>
            <a:noFill/>
          </a:ln>
        </p:spPr>
      </p:pic>
      <p:pic>
        <p:nvPicPr>
          <p:cNvPr id="211" name="Google Shape;211;p35"/>
          <p:cNvPicPr preferRelativeResize="0"/>
          <p:nvPr/>
        </p:nvPicPr>
        <p:blipFill>
          <a:blip r:embed="rId11">
            <a:alphaModFix/>
          </a:blip>
          <a:stretch>
            <a:fillRect/>
          </a:stretch>
        </p:blipFill>
        <p:spPr>
          <a:xfrm>
            <a:off x="7520575" y="4158625"/>
            <a:ext cx="1344600" cy="591950"/>
          </a:xfrm>
          <a:prstGeom prst="rect">
            <a:avLst/>
          </a:prstGeom>
          <a:noFill/>
          <a:ln>
            <a:noFill/>
          </a:ln>
        </p:spPr>
      </p:pic>
      <p:pic>
        <p:nvPicPr>
          <p:cNvPr id="212" name="Google Shape;212;p35"/>
          <p:cNvPicPr preferRelativeResize="0"/>
          <p:nvPr/>
        </p:nvPicPr>
        <p:blipFill>
          <a:blip r:embed="rId12">
            <a:alphaModFix/>
          </a:blip>
          <a:stretch>
            <a:fillRect/>
          </a:stretch>
        </p:blipFill>
        <p:spPr>
          <a:xfrm>
            <a:off x="7506725" y="97250"/>
            <a:ext cx="1344600" cy="64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The key terms of economy are what everybody needs to know and realise how to make wise decisions about them in order to get the best for themselves and others.</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On the next slide you will see the key terms of economy.</a:t>
            </a:r>
            <a:endParaRPr sz="1400">
              <a:solidFill>
                <a:srgbClr val="333333"/>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Match the terms with the correct definition on slide 9 with help from this </a:t>
            </a:r>
            <a:r>
              <a:rPr lang="en" sz="1400" u="sng">
                <a:solidFill>
                  <a:schemeClr val="hlink"/>
                </a:solidFill>
                <a:highlight>
                  <a:srgbClr val="FFFFFF"/>
                </a:highlight>
                <a:latin typeface="Comfortaa"/>
                <a:ea typeface="Comfortaa"/>
                <a:cs typeface="Comfortaa"/>
                <a:sym typeface="Comfortaa"/>
                <a:hlinkClick r:id="rId3"/>
              </a:rPr>
              <a:t>website</a:t>
            </a:r>
            <a:r>
              <a:rPr lang="en" sz="1400">
                <a:solidFill>
                  <a:schemeClr val="dk1"/>
                </a:solidFill>
                <a:latin typeface="Comfortaa"/>
                <a:ea typeface="Comfortaa"/>
                <a:cs typeface="Comfortaa"/>
                <a:sym typeface="Comfortaa"/>
              </a:rPr>
              <a:t>.</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chemeClr val="dk1"/>
                </a:solidFill>
                <a:latin typeface="Comfortaa"/>
                <a:ea typeface="Comfortaa"/>
                <a:cs typeface="Comfortaa"/>
                <a:sym typeface="Comfortaa"/>
              </a:rPr>
              <a:t>Illustrate each term as a drawing in your Global Studies books</a:t>
            </a:r>
            <a:r>
              <a:rPr lang="en" sz="1400">
                <a:solidFill>
                  <a:srgbClr val="333333"/>
                </a:solidFill>
                <a:highlight>
                  <a:srgbClr val="FFFFFF"/>
                </a:highlight>
                <a:latin typeface="Comfortaa"/>
                <a:ea typeface="Comfortaa"/>
                <a:cs typeface="Comfortaa"/>
                <a:sym typeface="Comfortaa"/>
              </a:rPr>
              <a:t>.</a:t>
            </a:r>
            <a:endParaRPr sz="1400">
              <a:latin typeface="Comfortaa"/>
              <a:ea typeface="Comfortaa"/>
              <a:cs typeface="Comfortaa"/>
              <a:sym typeface="Comfortaa"/>
            </a:endParaRPr>
          </a:p>
        </p:txBody>
      </p:sp>
      <p:pic>
        <p:nvPicPr>
          <p:cNvPr id="219" name="Google Shape;219;p36"/>
          <p:cNvPicPr preferRelativeResize="0"/>
          <p:nvPr/>
        </p:nvPicPr>
        <p:blipFill>
          <a:blip r:embed="rId4">
            <a:alphaModFix/>
          </a:blip>
          <a:stretch>
            <a:fillRect/>
          </a:stretch>
        </p:blipFill>
        <p:spPr>
          <a:xfrm>
            <a:off x="2231288" y="2170000"/>
            <a:ext cx="4681416"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Mix and Match - Economy Key terms</a:t>
            </a:r>
            <a:endParaRPr/>
          </a:p>
        </p:txBody>
      </p:sp>
      <p:pic>
        <p:nvPicPr>
          <p:cNvPr id="225" name="Google Shape;225;p37"/>
          <p:cNvPicPr preferRelativeResize="0"/>
          <p:nvPr/>
        </p:nvPicPr>
        <p:blipFill>
          <a:blip r:embed="rId3">
            <a:alphaModFix/>
          </a:blip>
          <a:stretch>
            <a:fillRect/>
          </a:stretch>
        </p:blipFill>
        <p:spPr>
          <a:xfrm>
            <a:off x="1123050" y="1231347"/>
            <a:ext cx="6224501" cy="3478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aphicFrame>
        <p:nvGraphicFramePr>
          <p:cNvPr id="230" name="Google Shape;230;p38"/>
          <p:cNvGraphicFramePr/>
          <p:nvPr/>
        </p:nvGraphicFramePr>
        <p:xfrm>
          <a:off x="1038000" y="102975"/>
          <a:ext cx="3000000" cy="3000000"/>
        </p:xfrm>
        <a:graphic>
          <a:graphicData uri="http://schemas.openxmlformats.org/drawingml/2006/table">
            <a:tbl>
              <a:tblPr>
                <a:noFill/>
                <a:tableStyleId>{4762FB5B-994C-4559-A57F-CDBFB9886296}</a:tableStyleId>
              </a:tblPr>
              <a:tblGrid>
                <a:gridCol w="3619500"/>
                <a:gridCol w="3619500"/>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Economics</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Want</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Good</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Service</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Resource</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Scarcity</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