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Lst>
  <p:sldSz cy="5143500" cx="9144000"/>
  <p:notesSz cx="6858000" cy="9144000"/>
  <p:embeddedFontLst>
    <p:embeddedFont>
      <p:font typeface="Raleway"/>
      <p:regular r:id="rId15"/>
      <p:bold r:id="rId16"/>
      <p:italic r:id="rId17"/>
      <p:boldItalic r:id="rId18"/>
    </p:embeddedFont>
    <p:embeddedFont>
      <p:font typeface="Roboto"/>
      <p:regular r:id="rId19"/>
      <p:bold r:id="rId20"/>
      <p:italic r:id="rId21"/>
      <p:boldItalic r:id="rId22"/>
    </p:embeddedFont>
    <p:embeddedFont>
      <p:font typeface="Lat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142AC7A-6C78-4AF7-A20E-E627CD3B42EF}">
  <a:tblStyle styleId="{C142AC7A-6C78-4AF7-A20E-E627CD3B42E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22" Type="http://schemas.openxmlformats.org/officeDocument/2006/relationships/font" Target="fonts/Roboto-boldItalic.fntdata"/><Relationship Id="rId21" Type="http://schemas.openxmlformats.org/officeDocument/2006/relationships/font" Target="fonts/Roboto-italic.fntdata"/><Relationship Id="rId24" Type="http://schemas.openxmlformats.org/officeDocument/2006/relationships/font" Target="fonts/Lato-bold.fntdata"/><Relationship Id="rId23" Type="http://schemas.openxmlformats.org/officeDocument/2006/relationships/font" Target="fonts/La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Lato-boldItalic.fntdata"/><Relationship Id="rId25" Type="http://schemas.openxmlformats.org/officeDocument/2006/relationships/font" Target="fonts/Lato-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font" Target="fonts/Raleway-regular.fntdata"/><Relationship Id="rId14" Type="http://schemas.openxmlformats.org/officeDocument/2006/relationships/slide" Target="slides/slide8.xml"/><Relationship Id="rId17" Type="http://schemas.openxmlformats.org/officeDocument/2006/relationships/font" Target="fonts/Raleway-italic.fntdata"/><Relationship Id="rId16" Type="http://schemas.openxmlformats.org/officeDocument/2006/relationships/font" Target="fonts/Raleway-bold.fntdata"/><Relationship Id="rId19" Type="http://schemas.openxmlformats.org/officeDocument/2006/relationships/font" Target="fonts/Roboto-regular.fntdata"/><Relationship Id="rId18" Type="http://schemas.openxmlformats.org/officeDocument/2006/relationships/font" Target="fonts/Raleway-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fb22743815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fb22743815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fb22743815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fb22743815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fb22743815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fb22743815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fb22743815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fb22743815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fb22743815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fb22743815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fbd64a794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fbd64a794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fbd64a794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fbd64a794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hyperlink" Target="https://www.youtube.com/watch?v=Glv-PBiW_hg" TargetMode="External"/><Relationship Id="rId4" Type="http://schemas.openxmlformats.org/officeDocument/2006/relationships/image" Target="../media/image1.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hyperlink" Target="https://www.timeforkids.com/g56/natural-disasters-north-africa-g5/?rl=en-850"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hyperlink" Target="https://www.weather.gov/safety/hurricane-survivors" TargetMode="Externa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3"/>
          <p:cNvSpPr txBox="1"/>
          <p:nvPr>
            <p:ph type="ctrTitle"/>
          </p:nvPr>
        </p:nvSpPr>
        <p:spPr>
          <a:xfrm>
            <a:off x="2371725" y="630225"/>
            <a:ext cx="6331500" cy="1542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Different Natural Disasters Slideshow</a:t>
            </a:r>
            <a:endParaRPr/>
          </a:p>
        </p:txBody>
      </p:sp>
      <p:sp>
        <p:nvSpPr>
          <p:cNvPr id="73" name="Google Shape;73;p13"/>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1200">
                <a:solidFill>
                  <a:srgbClr val="1D2125"/>
                </a:solidFill>
                <a:highlight>
                  <a:srgbClr val="FFFFFF"/>
                </a:highlight>
                <a:latin typeface="Roboto"/>
                <a:ea typeface="Roboto"/>
                <a:cs typeface="Roboto"/>
                <a:sym typeface="Roboto"/>
              </a:rPr>
              <a:t>L.I: We are EXPLORING articles by </a:t>
            </a:r>
            <a:r>
              <a:rPr i="1" lang="en" sz="1200">
                <a:solidFill>
                  <a:srgbClr val="1D2125"/>
                </a:solidFill>
                <a:highlight>
                  <a:srgbClr val="FFFFFF"/>
                </a:highlight>
                <a:latin typeface="Roboto"/>
                <a:ea typeface="Roboto"/>
                <a:cs typeface="Roboto"/>
                <a:sym typeface="Roboto"/>
              </a:rPr>
              <a:t>recognising</a:t>
            </a:r>
            <a:r>
              <a:rPr lang="en" sz="1200">
                <a:solidFill>
                  <a:srgbClr val="1D2125"/>
                </a:solidFill>
                <a:highlight>
                  <a:srgbClr val="FFFFFF"/>
                </a:highlight>
                <a:latin typeface="Roboto"/>
                <a:ea typeface="Roboto"/>
                <a:cs typeface="Roboto"/>
                <a:sym typeface="Roboto"/>
              </a:rPr>
              <a:t> texts that have multiples purposes and knowing the context of the creator helps us understand the purpose.</a:t>
            </a:r>
            <a:endParaRPr sz="1200"/>
          </a:p>
        </p:txBody>
      </p:sp>
      <p:pic>
        <p:nvPicPr>
          <p:cNvPr id="74" name="Google Shape;74;p13"/>
          <p:cNvPicPr preferRelativeResize="0"/>
          <p:nvPr/>
        </p:nvPicPr>
        <p:blipFill>
          <a:blip r:embed="rId3">
            <a:alphaModFix/>
          </a:blip>
          <a:stretch>
            <a:fillRect/>
          </a:stretch>
        </p:blipFill>
        <p:spPr>
          <a:xfrm>
            <a:off x="207325" y="1500600"/>
            <a:ext cx="2063323" cy="22706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4"/>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Disaster Powers</a:t>
            </a:r>
            <a:endParaRPr/>
          </a:p>
        </p:txBody>
      </p:sp>
      <p:sp>
        <p:nvSpPr>
          <p:cNvPr id="80" name="Google Shape;80;p14"/>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2400"/>
              <a:t>Watch the following </a:t>
            </a:r>
            <a:r>
              <a:rPr lang="en" sz="2400" u="sng">
                <a:solidFill>
                  <a:schemeClr val="hlink"/>
                </a:solidFill>
                <a:hlinkClick r:id="rId3"/>
              </a:rPr>
              <a:t>video</a:t>
            </a:r>
            <a:r>
              <a:rPr lang="en" sz="2400"/>
              <a:t> about power </a:t>
            </a:r>
            <a:r>
              <a:rPr lang="en" sz="2400"/>
              <a:t>comparison</a:t>
            </a:r>
            <a:r>
              <a:rPr lang="en" sz="2400"/>
              <a:t> of natural disasters.</a:t>
            </a:r>
            <a:endParaRPr sz="2400"/>
          </a:p>
        </p:txBody>
      </p:sp>
      <p:pic>
        <p:nvPicPr>
          <p:cNvPr id="81" name="Google Shape;81;p14" title="File:AEW diamond solo white.gif - Wikipedia"/>
          <p:cNvPicPr preferRelativeResize="0"/>
          <p:nvPr/>
        </p:nvPicPr>
        <p:blipFill>
          <a:blip r:embed="rId4">
            <a:alphaModFix/>
          </a:blip>
          <a:stretch>
            <a:fillRect/>
          </a:stretch>
        </p:blipFill>
        <p:spPr>
          <a:xfrm>
            <a:off x="4572000" y="1648675"/>
            <a:ext cx="2911250" cy="18362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5"/>
          <p:cNvSpPr txBox="1"/>
          <p:nvPr/>
        </p:nvSpPr>
        <p:spPr>
          <a:xfrm>
            <a:off x="0" y="0"/>
            <a:ext cx="91440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2B2B2B"/>
                </a:solidFill>
                <a:highlight>
                  <a:srgbClr val="FFFFFF"/>
                </a:highlight>
                <a:latin typeface="Roboto"/>
                <a:ea typeface="Roboto"/>
                <a:cs typeface="Roboto"/>
                <a:sym typeface="Roboto"/>
              </a:rPr>
              <a:t>Māori communities are uniquely placed to respond to, and support recovery from, natural disasters. As an example, following the 22 February 2011 Canterbury earthquake, the nationalised Māori earthquake recovery network was established in a hui at Rēhua Marae during the first 24 hours after the earthquake. Within 48 hours, the response was up and running — faster than the mainstream response.</a:t>
            </a:r>
            <a:endParaRPr sz="1800"/>
          </a:p>
        </p:txBody>
      </p:sp>
      <p:pic>
        <p:nvPicPr>
          <p:cNvPr id="87" name="Google Shape;87;p15"/>
          <p:cNvPicPr preferRelativeResize="0"/>
          <p:nvPr/>
        </p:nvPicPr>
        <p:blipFill>
          <a:blip r:embed="rId3">
            <a:alphaModFix/>
          </a:blip>
          <a:stretch>
            <a:fillRect/>
          </a:stretch>
        </p:blipFill>
        <p:spPr>
          <a:xfrm>
            <a:off x="1663575" y="1633450"/>
            <a:ext cx="5816862" cy="3268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6"/>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Disasters In Africa</a:t>
            </a:r>
            <a:endParaRPr/>
          </a:p>
        </p:txBody>
      </p:sp>
      <p:sp>
        <p:nvSpPr>
          <p:cNvPr id="93" name="Google Shape;93;p16"/>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2400"/>
              <a:t>Read the following </a:t>
            </a:r>
            <a:r>
              <a:rPr lang="en" sz="2400" u="sng">
                <a:solidFill>
                  <a:schemeClr val="hlink"/>
                </a:solidFill>
                <a:hlinkClick r:id="rId3"/>
              </a:rPr>
              <a:t>article</a:t>
            </a:r>
            <a:r>
              <a:rPr lang="en" sz="2400"/>
              <a:t> about natural disasters in Africa.</a:t>
            </a:r>
            <a:endParaRPr sz="2400"/>
          </a:p>
        </p:txBody>
      </p:sp>
      <p:pic>
        <p:nvPicPr>
          <p:cNvPr id="94" name="Google Shape;94;p16"/>
          <p:cNvPicPr preferRelativeResize="0"/>
          <p:nvPr/>
        </p:nvPicPr>
        <p:blipFill>
          <a:blip r:embed="rId4">
            <a:alphaModFix/>
          </a:blip>
          <a:stretch>
            <a:fillRect/>
          </a:stretch>
        </p:blipFill>
        <p:spPr>
          <a:xfrm>
            <a:off x="4185875" y="1203200"/>
            <a:ext cx="3820598" cy="27371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7"/>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Activity</a:t>
            </a:r>
            <a:endParaRPr/>
          </a:p>
        </p:txBody>
      </p:sp>
      <p:sp>
        <p:nvSpPr>
          <p:cNvPr id="100" name="Google Shape;100;p17"/>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On the next slide you will see a table which you will need to complete about what happened from the events of the earthquake and flood.</a:t>
            </a:r>
            <a:endParaRPr sz="1800"/>
          </a:p>
          <a:p>
            <a:pPr indent="0" lvl="0" marL="0" rtl="0" algn="l">
              <a:spcBef>
                <a:spcPts val="1200"/>
              </a:spcBef>
              <a:spcAft>
                <a:spcPts val="1200"/>
              </a:spcAft>
              <a:buNone/>
            </a:pPr>
            <a:r>
              <a:rPr lang="en" sz="1800"/>
              <a:t>Draw the table into your English books and fill it in.</a:t>
            </a:r>
            <a:endParaRPr sz="1800"/>
          </a:p>
        </p:txBody>
      </p:sp>
      <p:pic>
        <p:nvPicPr>
          <p:cNvPr id="101" name="Google Shape;101;p17"/>
          <p:cNvPicPr preferRelativeResize="0"/>
          <p:nvPr/>
        </p:nvPicPr>
        <p:blipFill>
          <a:blip r:embed="rId3">
            <a:alphaModFix/>
          </a:blip>
          <a:stretch>
            <a:fillRect/>
          </a:stretch>
        </p:blipFill>
        <p:spPr>
          <a:xfrm>
            <a:off x="4462300" y="1392000"/>
            <a:ext cx="3040700" cy="23989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graphicFrame>
        <p:nvGraphicFramePr>
          <p:cNvPr id="106" name="Google Shape;106;p18"/>
          <p:cNvGraphicFramePr/>
          <p:nvPr/>
        </p:nvGraphicFramePr>
        <p:xfrm>
          <a:off x="952500" y="156238"/>
          <a:ext cx="3000000" cy="3000000"/>
        </p:xfrm>
        <a:graphic>
          <a:graphicData uri="http://schemas.openxmlformats.org/drawingml/2006/table">
            <a:tbl>
              <a:tblPr>
                <a:noFill/>
                <a:tableStyleId>{C142AC7A-6C78-4AF7-A20E-E627CD3B42EF}</a:tableStyleId>
              </a:tblPr>
              <a:tblGrid>
                <a:gridCol w="3619500"/>
                <a:gridCol w="3619500"/>
              </a:tblGrid>
              <a:tr h="381000">
                <a:tc>
                  <a:txBody>
                    <a:bodyPr/>
                    <a:lstStyle/>
                    <a:p>
                      <a:pPr indent="0" lvl="0" marL="0" rtl="0" algn="ctr">
                        <a:spcBef>
                          <a:spcPts val="0"/>
                        </a:spcBef>
                        <a:spcAft>
                          <a:spcPts val="0"/>
                        </a:spcAft>
                        <a:buNone/>
                      </a:pPr>
                      <a:r>
                        <a:rPr lang="en"/>
                        <a:t>Earthquake</a:t>
                      </a:r>
                      <a:endParaRPr/>
                    </a:p>
                  </a:txBody>
                  <a:tcPr marT="91425" marB="91425" marR="91425" marL="91425"/>
                </a:tc>
                <a:tc>
                  <a:txBody>
                    <a:bodyPr/>
                    <a:lstStyle/>
                    <a:p>
                      <a:pPr indent="0" lvl="0" marL="0" rtl="0" algn="ctr">
                        <a:spcBef>
                          <a:spcPts val="0"/>
                        </a:spcBef>
                        <a:spcAft>
                          <a:spcPts val="0"/>
                        </a:spcAft>
                        <a:buNone/>
                      </a:pPr>
                      <a:r>
                        <a:rPr lang="en"/>
                        <a:t>Flood</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9"/>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1</a:t>
            </a:r>
            <a:endParaRPr/>
          </a:p>
        </p:txBody>
      </p:sp>
      <p:sp>
        <p:nvSpPr>
          <p:cNvPr id="112" name="Google Shape;112;p19"/>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400"/>
              <a:t>Imagine you are one of the people who are in the earthquake and flood in Africa from the article. Write in a minimum of 350 words a story about what it is like for you in that experience similar to the one on this </a:t>
            </a:r>
            <a:r>
              <a:rPr lang="en" sz="1400" u="sng">
                <a:solidFill>
                  <a:schemeClr val="hlink"/>
                </a:solidFill>
                <a:hlinkClick r:id="rId3"/>
              </a:rPr>
              <a:t>link</a:t>
            </a:r>
            <a:r>
              <a:rPr lang="en" sz="1400"/>
              <a:t>.</a:t>
            </a:r>
            <a:endParaRPr sz="1400"/>
          </a:p>
        </p:txBody>
      </p:sp>
      <p:pic>
        <p:nvPicPr>
          <p:cNvPr id="113" name="Google Shape;113;p19"/>
          <p:cNvPicPr preferRelativeResize="0"/>
          <p:nvPr/>
        </p:nvPicPr>
        <p:blipFill>
          <a:blip r:embed="rId4">
            <a:alphaModFix/>
          </a:blip>
          <a:stretch>
            <a:fillRect/>
          </a:stretch>
        </p:blipFill>
        <p:spPr>
          <a:xfrm>
            <a:off x="4255000" y="1332775"/>
            <a:ext cx="3623149" cy="26359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0"/>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2</a:t>
            </a:r>
            <a:endParaRPr/>
          </a:p>
        </p:txBody>
      </p:sp>
      <p:sp>
        <p:nvSpPr>
          <p:cNvPr id="119" name="Google Shape;119;p20"/>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Draw, label and colour a picture of what you have written about </a:t>
            </a:r>
            <a:r>
              <a:rPr lang="en"/>
              <a:t>to </a:t>
            </a:r>
            <a:r>
              <a:rPr b="1" lang="en" sz="1800" u="sng">
                <a:solidFill>
                  <a:srgbClr val="1C1C1C"/>
                </a:solidFill>
                <a:latin typeface="Arial"/>
                <a:ea typeface="Arial"/>
                <a:cs typeface="Arial"/>
                <a:sym typeface="Arial"/>
              </a:rPr>
              <a:t>AT LEAST A YEAR EIGHT STANDARD</a:t>
            </a:r>
            <a:r>
              <a:rPr lang="en"/>
              <a:t>.</a:t>
            </a:r>
            <a:endParaRPr/>
          </a:p>
        </p:txBody>
      </p:sp>
      <p:pic>
        <p:nvPicPr>
          <p:cNvPr id="120" name="Google Shape;120;p20"/>
          <p:cNvPicPr preferRelativeResize="0"/>
          <p:nvPr/>
        </p:nvPicPr>
        <p:blipFill>
          <a:blip r:embed="rId3">
            <a:alphaModFix/>
          </a:blip>
          <a:stretch>
            <a:fillRect/>
          </a:stretch>
        </p:blipFill>
        <p:spPr>
          <a:xfrm>
            <a:off x="4067425" y="1382125"/>
            <a:ext cx="3974975" cy="23421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