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F0502020204030203" pitchFamily="34" charset="77"/>
      <p:regular r:id="rId12"/>
      <p:bold r:id="rId13"/>
      <p:italic r:id="rId14"/>
      <p:boldItalic r:id="rId15"/>
    </p:embeddedFont>
    <p:embeddedFont>
      <p:font typeface="Playfair Display"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45" d="100"/>
          <a:sy n="145" d="100"/>
        </p:scale>
        <p:origin x="68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683a576a9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683a576a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683a576a9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683a576a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683a576a9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683a576a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683a576a9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683a576a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683a576a9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683a576a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6b714f39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6b714f3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6b714f39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56b714f3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6b714f39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6b714f39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stW5jy_WA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TXTeAt2mpg&amp;list=RDLTXTeAt2mpg&amp;start_radio=1&amp;rv=LTXTeAt2mpg&amp;t=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a:t>Importance of Science</a:t>
            </a:r>
            <a:endParaRPr/>
          </a:p>
        </p:txBody>
      </p:sp>
      <p:sp>
        <p:nvSpPr>
          <p:cNvPr id="69" name="Google Shape;69;p13"/>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a:t>L.I: To understand how important science is to society.</a:t>
            </a:r>
            <a:endParaRPr/>
          </a:p>
        </p:txBody>
      </p:sp>
      <p:pic>
        <p:nvPicPr>
          <p:cNvPr id="70" name="Google Shape;70;p13"/>
          <p:cNvPicPr preferRelativeResize="0"/>
          <p:nvPr/>
        </p:nvPicPr>
        <p:blipFill>
          <a:blip r:embed="rId3">
            <a:alphaModFix/>
          </a:blip>
          <a:stretch>
            <a:fillRect/>
          </a:stretch>
        </p:blipFill>
        <p:spPr>
          <a:xfrm>
            <a:off x="1562850" y="1990500"/>
            <a:ext cx="6003399" cy="1963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Brainstorm</a:t>
            </a:r>
            <a:endParaRPr sz="3800"/>
          </a:p>
        </p:txBody>
      </p:sp>
      <p:sp>
        <p:nvSpPr>
          <p:cNvPr id="76" name="Google Shape;76;p14"/>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a:t>Talk to the person next to you for 2 minutes about what you think of when somebody mentions the word “science.” Then we will use what you have talked about to create a brainstorm.</a:t>
            </a:r>
            <a:endParaRPr sz="1800"/>
          </a:p>
        </p:txBody>
      </p:sp>
      <p:pic>
        <p:nvPicPr>
          <p:cNvPr id="77" name="Google Shape;77;p14"/>
          <p:cNvPicPr preferRelativeResize="0"/>
          <p:nvPr/>
        </p:nvPicPr>
        <p:blipFill>
          <a:blip r:embed="rId3">
            <a:alphaModFix/>
          </a:blip>
          <a:stretch>
            <a:fillRect/>
          </a:stretch>
        </p:blipFill>
        <p:spPr>
          <a:xfrm>
            <a:off x="3224325" y="1141875"/>
            <a:ext cx="5631775" cy="2928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p:nvPr/>
        </p:nvSpPr>
        <p:spPr>
          <a:xfrm>
            <a:off x="400375" y="179725"/>
            <a:ext cx="824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Did you know that these strands in science are the areas covered with what you learn in science at school?</a:t>
            </a:r>
            <a:endParaRPr>
              <a:latin typeface="Lato"/>
              <a:ea typeface="Lato"/>
              <a:cs typeface="Lato"/>
              <a:sym typeface="Lato"/>
            </a:endParaRPr>
          </a:p>
        </p:txBody>
      </p:sp>
      <p:sp>
        <p:nvSpPr>
          <p:cNvPr id="83" name="Google Shape;83;p15"/>
          <p:cNvSpPr txBox="1"/>
          <p:nvPr/>
        </p:nvSpPr>
        <p:spPr>
          <a:xfrm>
            <a:off x="193375" y="1114700"/>
            <a:ext cx="8710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D4D4F"/>
                </a:solidFill>
                <a:highlight>
                  <a:schemeClr val="accent6"/>
                </a:highlight>
              </a:rPr>
              <a:t>Nature of science</a:t>
            </a:r>
            <a:r>
              <a:rPr lang="en" sz="1200">
                <a:solidFill>
                  <a:srgbClr val="4D4D4F"/>
                </a:solidFill>
                <a:highlight>
                  <a:schemeClr val="accent6"/>
                </a:highlight>
              </a:rPr>
              <a:t> </a:t>
            </a:r>
            <a:r>
              <a:rPr lang="en" sz="1200">
                <a:solidFill>
                  <a:srgbClr val="4D4D4F"/>
                </a:solidFill>
                <a:highlight>
                  <a:srgbClr val="FDFDFD"/>
                </a:highlight>
              </a:rPr>
              <a:t>strand is the overarching, unifying strand. Through it, students learn what science is and how scientists work. They develop the skills, attitudes, and values to build a foundation for understanding the world. They come to appreciate that while scientific knowledge is durable, it is also constantly re-evaluated in the light of new evidence. They learn how scientists carry out investigations, and they come to see science as a socially valuable knowledge system. They learn how science ideas are communicated and to make links between scientific knowledge and everyday decisions and actions. These outcomes are pursued through the following major contexts in which scientific knowledge has developed and continues to develop.</a:t>
            </a:r>
            <a:endParaRPr sz="1200"/>
          </a:p>
        </p:txBody>
      </p:sp>
      <p:sp>
        <p:nvSpPr>
          <p:cNvPr id="84" name="Google Shape;84;p15"/>
          <p:cNvSpPr txBox="1"/>
          <p:nvPr/>
        </p:nvSpPr>
        <p:spPr>
          <a:xfrm>
            <a:off x="249175" y="2836025"/>
            <a:ext cx="8598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D4D4F"/>
                </a:solidFill>
                <a:highlight>
                  <a:schemeClr val="accent6"/>
                </a:highlight>
              </a:rPr>
              <a:t>Living world strand</a:t>
            </a:r>
            <a:r>
              <a:rPr lang="en" sz="1200">
                <a:solidFill>
                  <a:srgbClr val="4D4D4F"/>
                </a:solidFill>
                <a:highlight>
                  <a:srgbClr val="FDFDFD"/>
                </a:highlight>
              </a:rPr>
              <a:t> is about living things and how they interact with each other and the environment. Students develop an understanding of the diversity of life and life processes, of where and how life has evolved, of evolution as the link between life processes and ecology, and of the impact of humans on all forms of life. As a result, they are able to make more informed decisions about significant biological issues. The emphasis is on the biology of New Zealand, including the sustainability of New Zealand’s unique fauna and flora and distinctive ecosystems.</a:t>
            </a:r>
            <a:endParaRPr sz="1200"/>
          </a:p>
        </p:txBody>
      </p:sp>
      <p:sp>
        <p:nvSpPr>
          <p:cNvPr id="85" name="Google Shape;85;p15"/>
          <p:cNvSpPr txBox="1"/>
          <p:nvPr/>
        </p:nvSpPr>
        <p:spPr>
          <a:xfrm>
            <a:off x="249175" y="4188050"/>
            <a:ext cx="8598900" cy="923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800"/>
              </a:spcBef>
              <a:spcAft>
                <a:spcPts val="800"/>
              </a:spcAft>
              <a:buNone/>
            </a:pPr>
            <a:r>
              <a:rPr lang="en" sz="1200" b="1">
                <a:solidFill>
                  <a:srgbClr val="4D4D4F"/>
                </a:solidFill>
                <a:highlight>
                  <a:schemeClr val="accent6"/>
                </a:highlight>
              </a:rPr>
              <a:t>Planet earth and beyond</a:t>
            </a:r>
            <a:r>
              <a:rPr lang="en" sz="1200">
                <a:solidFill>
                  <a:srgbClr val="4D4D4F"/>
                </a:solidFill>
                <a:highlight>
                  <a:schemeClr val="accent6"/>
                </a:highlight>
              </a:rPr>
              <a:t> </a:t>
            </a:r>
            <a:r>
              <a:rPr lang="en" sz="1200">
                <a:solidFill>
                  <a:srgbClr val="4D4D4F"/>
                </a:solidFill>
                <a:highlight>
                  <a:srgbClr val="FDFDFD"/>
                </a:highlight>
              </a:rPr>
              <a:t>strand is about the interconnecting systems and processes of the Earth, the other parts of the solar system, and the universe beyond. Students learn that Earth’s subsystems of geosphere (land), hydrosphere (water), atmosphere (air), and biosphere (life) are interdependent and that all are important. They come to appreciate that humans can affect this interdependence in both positive and negative ways.</a:t>
            </a:r>
            <a:endParaRPr sz="1200">
              <a:solidFill>
                <a:srgbClr val="4D4D4F"/>
              </a:solidFill>
              <a:highlight>
                <a:srgbClr val="FDFDFD"/>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p:nvPr/>
        </p:nvSpPr>
        <p:spPr>
          <a:xfrm>
            <a:off x="0" y="0"/>
            <a:ext cx="906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(Continued)</a:t>
            </a:r>
            <a:endParaRPr/>
          </a:p>
        </p:txBody>
      </p:sp>
      <p:sp>
        <p:nvSpPr>
          <p:cNvPr id="91" name="Google Shape;91;p16"/>
          <p:cNvSpPr txBox="1"/>
          <p:nvPr/>
        </p:nvSpPr>
        <p:spPr>
          <a:xfrm>
            <a:off x="40500" y="2017650"/>
            <a:ext cx="9063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D4D4F"/>
                </a:solidFill>
                <a:highlight>
                  <a:schemeClr val="accent6"/>
                </a:highlight>
              </a:rPr>
              <a:t>Physical world</a:t>
            </a:r>
            <a:r>
              <a:rPr lang="en" sz="1200">
                <a:solidFill>
                  <a:srgbClr val="4D4D4F"/>
                </a:solidFill>
                <a:highlight>
                  <a:schemeClr val="accent6"/>
                </a:highlight>
              </a:rPr>
              <a:t> </a:t>
            </a:r>
            <a:r>
              <a:rPr lang="en" sz="1200">
                <a:solidFill>
                  <a:srgbClr val="4D4D4F"/>
                </a:solidFill>
                <a:highlight>
                  <a:srgbClr val="FDFDFD"/>
                </a:highlight>
              </a:rPr>
              <a:t>strand provides explanations for a wide range of physical phenomena, including light, sound, heat, electricity, magnetism, waves, forces, and motion, united by the concept of energy, which is transformed from one form to another without loss. By studying physics, students gain an understanding of interactions between parts of the physical world and of the ways in which they can be represented. Knowing about physics enables people to understand a wide range of contemporary issues and challenges and potential technological solutions.</a:t>
            </a:r>
            <a:endParaRPr sz="1200"/>
          </a:p>
        </p:txBody>
      </p:sp>
      <p:sp>
        <p:nvSpPr>
          <p:cNvPr id="92" name="Google Shape;92;p16"/>
          <p:cNvSpPr txBox="1"/>
          <p:nvPr/>
        </p:nvSpPr>
        <p:spPr>
          <a:xfrm>
            <a:off x="79500" y="3551075"/>
            <a:ext cx="8904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D4D4F"/>
                </a:solidFill>
                <a:highlight>
                  <a:schemeClr val="accent6"/>
                </a:highlight>
              </a:rPr>
              <a:t>Material world</a:t>
            </a:r>
            <a:r>
              <a:rPr lang="en" sz="1200">
                <a:solidFill>
                  <a:srgbClr val="4D4D4F"/>
                </a:solidFill>
                <a:highlight>
                  <a:srgbClr val="FDFDFD"/>
                </a:highlight>
              </a:rPr>
              <a:t> strand involves the study of matter and the changes it undergoes. In their study of chemistry, students develop understandings of the composition and properties of matter, the changes it undergoes, and the energy involved. They use their understanding of the fundamental properties of chemistry to make sense of the world around them. They learn to interpret their observations by considering the properties and behaviour of atoms, molecules, and ions. They learn to communicate their understandings, using the symbols and conventions of chemistry. Using their knowledge of chemistry, they are better able to understand science-related challenges, such as environmental sustainability and the development of new materials, pharmaceuticals, and sources of energy.</a:t>
            </a:r>
            <a:endParaRPr sz="1200"/>
          </a:p>
        </p:txBody>
      </p:sp>
      <p:sp>
        <p:nvSpPr>
          <p:cNvPr id="93" name="Google Shape;93;p16"/>
          <p:cNvSpPr txBox="1"/>
          <p:nvPr/>
        </p:nvSpPr>
        <p:spPr>
          <a:xfrm>
            <a:off x="39750" y="589200"/>
            <a:ext cx="8983500" cy="9234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800"/>
              </a:spcAft>
              <a:buNone/>
            </a:pPr>
            <a:r>
              <a:rPr lang="en" sz="1200">
                <a:solidFill>
                  <a:srgbClr val="4D4D4F"/>
                </a:solidFill>
                <a:highlight>
                  <a:srgbClr val="FDFDFD"/>
                </a:highlight>
              </a:rPr>
              <a:t>Students also learn that Earth provides all the resources required to sustain life except energy from the Sun, and that, as humans, we act as guardians of these finite resources. This means knowing and understanding the numerous interactions of Earth’s four systems with the solar system. Students can then confront the issues facing our planet and make informed decisions about the protection and wise use of Earth’s resources.</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Task 1</a:t>
            </a:r>
            <a:endParaRPr sz="4800"/>
          </a:p>
        </p:txBody>
      </p:sp>
      <p:sp>
        <p:nvSpPr>
          <p:cNvPr id="99" name="Google Shape;99;p1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Write at least </a:t>
            </a:r>
            <a:r>
              <a:rPr lang="en" sz="1800" u="sng"/>
              <a:t>THREE</a:t>
            </a:r>
            <a:r>
              <a:rPr lang="en" sz="1800"/>
              <a:t> notes from slides 3 and 4 of the strands we will be focussing on this term </a:t>
            </a:r>
            <a:r>
              <a:rPr lang="en" sz="1800" u="sng"/>
              <a:t>IN YOUR OWN WORDS.</a:t>
            </a:r>
            <a:endParaRPr sz="1800" u="sng"/>
          </a:p>
          <a:p>
            <a:pPr marL="0" lvl="0" indent="0" algn="l" rtl="0">
              <a:spcBef>
                <a:spcPts val="1200"/>
              </a:spcBef>
              <a:spcAft>
                <a:spcPts val="0"/>
              </a:spcAft>
              <a:buNone/>
            </a:pPr>
            <a:endParaRPr sz="1800" u="sng"/>
          </a:p>
          <a:p>
            <a:pPr marL="457200" lvl="0" indent="-342900" algn="l" rtl="0">
              <a:spcBef>
                <a:spcPts val="1200"/>
              </a:spcBef>
              <a:spcAft>
                <a:spcPts val="0"/>
              </a:spcAft>
              <a:buSzPts val="1800"/>
              <a:buChar char="●"/>
            </a:pPr>
            <a:r>
              <a:rPr lang="en" sz="1800"/>
              <a:t>Material World</a:t>
            </a:r>
            <a:endParaRPr sz="1800"/>
          </a:p>
          <a:p>
            <a:pPr marL="457200" lvl="0" indent="-342900" algn="l" rtl="0">
              <a:spcBef>
                <a:spcPts val="0"/>
              </a:spcBef>
              <a:spcAft>
                <a:spcPts val="0"/>
              </a:spcAft>
              <a:buSzPts val="1800"/>
              <a:buChar char="●"/>
            </a:pPr>
            <a:r>
              <a:rPr lang="en" sz="1800"/>
              <a:t>Physical World</a:t>
            </a:r>
            <a:endParaRPr sz="1800"/>
          </a:p>
        </p:txBody>
      </p:sp>
      <p:pic>
        <p:nvPicPr>
          <p:cNvPr id="100" name="Google Shape;100;p17"/>
          <p:cNvPicPr preferRelativeResize="0"/>
          <p:nvPr/>
        </p:nvPicPr>
        <p:blipFill>
          <a:blip r:embed="rId3">
            <a:alphaModFix/>
          </a:blip>
          <a:stretch>
            <a:fillRect/>
          </a:stretch>
        </p:blipFill>
        <p:spPr>
          <a:xfrm>
            <a:off x="3119700" y="963138"/>
            <a:ext cx="5719501" cy="32172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Extra for Experts</a:t>
            </a:r>
            <a:endParaRPr/>
          </a:p>
        </p:txBody>
      </p:sp>
      <p:sp>
        <p:nvSpPr>
          <p:cNvPr id="106" name="Google Shape;106;p18"/>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a:t>If you have finished writing the notes from the 2 strands we are focussing on this term you can write notes on the other strands according to the point system below:</a:t>
            </a:r>
            <a:endParaRPr sz="1100"/>
          </a:p>
          <a:p>
            <a:pPr marL="457200" lvl="0" indent="-298450" algn="l" rtl="0">
              <a:spcBef>
                <a:spcPts val="1200"/>
              </a:spcBef>
              <a:spcAft>
                <a:spcPts val="0"/>
              </a:spcAft>
              <a:buSzPts val="1100"/>
              <a:buChar char="●"/>
            </a:pPr>
            <a:r>
              <a:rPr lang="en" sz="1100"/>
              <a:t>JACK: Task 1 + 1 more strand (2 points)</a:t>
            </a:r>
            <a:endParaRPr sz="1100"/>
          </a:p>
          <a:p>
            <a:pPr marL="457200" lvl="0" indent="-298450" algn="l" rtl="0">
              <a:spcBef>
                <a:spcPts val="0"/>
              </a:spcBef>
              <a:spcAft>
                <a:spcPts val="0"/>
              </a:spcAft>
              <a:buSzPts val="1100"/>
              <a:buChar char="●"/>
            </a:pPr>
            <a:r>
              <a:rPr lang="en" sz="1100"/>
              <a:t>QUEEN: Task 1 + 2 more strands (3 points)</a:t>
            </a:r>
            <a:endParaRPr sz="1100"/>
          </a:p>
          <a:p>
            <a:pPr marL="457200" lvl="0" indent="-298450" algn="l" rtl="0">
              <a:spcBef>
                <a:spcPts val="0"/>
              </a:spcBef>
              <a:spcAft>
                <a:spcPts val="0"/>
              </a:spcAft>
              <a:buSzPts val="1100"/>
              <a:buChar char="●"/>
            </a:pPr>
            <a:r>
              <a:rPr lang="en" sz="1100"/>
              <a:t>KING: Task 1 + 3 more strands (4 points)</a:t>
            </a:r>
            <a:endParaRPr sz="1100"/>
          </a:p>
          <a:p>
            <a:pPr marL="0" lvl="0" indent="0" algn="l" rtl="0">
              <a:spcBef>
                <a:spcPts val="1200"/>
              </a:spcBef>
              <a:spcAft>
                <a:spcPts val="1200"/>
              </a:spcAft>
              <a:buNone/>
            </a:pPr>
            <a:r>
              <a:rPr lang="en" sz="1100"/>
              <a:t>The other strands are nature of science, living world and planet earth and beyond.</a:t>
            </a:r>
            <a:endParaRPr sz="1100"/>
          </a:p>
        </p:txBody>
      </p:sp>
      <p:pic>
        <p:nvPicPr>
          <p:cNvPr id="107" name="Google Shape;107;p18"/>
          <p:cNvPicPr preferRelativeResize="0"/>
          <p:nvPr/>
        </p:nvPicPr>
        <p:blipFill>
          <a:blip r:embed="rId3">
            <a:alphaModFix/>
          </a:blip>
          <a:stretch>
            <a:fillRect/>
          </a:stretch>
        </p:blipFill>
        <p:spPr>
          <a:xfrm>
            <a:off x="4092875" y="759250"/>
            <a:ext cx="3810000" cy="381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Science for you</a:t>
            </a:r>
            <a:endParaRPr/>
          </a:p>
        </p:txBody>
      </p:sp>
      <p:sp>
        <p:nvSpPr>
          <p:cNvPr id="113" name="Google Shape;113;p19"/>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Watch the </a:t>
            </a:r>
            <a:r>
              <a:rPr lang="en" u="sng">
                <a:solidFill>
                  <a:schemeClr val="hlink"/>
                </a:solidFill>
                <a:hlinkClick r:id="rId3"/>
              </a:rPr>
              <a:t>video</a:t>
            </a:r>
            <a:r>
              <a:rPr lang="en"/>
              <a:t> about “Why science is for me?”</a:t>
            </a:r>
            <a:endParaRPr/>
          </a:p>
        </p:txBody>
      </p:sp>
      <p:pic>
        <p:nvPicPr>
          <p:cNvPr id="114" name="Google Shape;114;p19"/>
          <p:cNvPicPr preferRelativeResize="0"/>
          <p:nvPr/>
        </p:nvPicPr>
        <p:blipFill>
          <a:blip r:embed="rId4">
            <a:alphaModFix/>
          </a:blip>
          <a:stretch>
            <a:fillRect/>
          </a:stretch>
        </p:blipFill>
        <p:spPr>
          <a:xfrm>
            <a:off x="4505125" y="1064350"/>
            <a:ext cx="2924375"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Science Art</a:t>
            </a:r>
            <a:endParaRPr/>
          </a:p>
        </p:txBody>
      </p:sp>
      <p:sp>
        <p:nvSpPr>
          <p:cNvPr id="120" name="Google Shape;120;p20"/>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Create artwork about what sort of science is important to you or what sort of science you enjoy.</a:t>
            </a:r>
            <a:endParaRPr/>
          </a:p>
        </p:txBody>
      </p:sp>
      <p:pic>
        <p:nvPicPr>
          <p:cNvPr id="121" name="Google Shape;121;p20"/>
          <p:cNvPicPr preferRelativeResize="0"/>
          <p:nvPr/>
        </p:nvPicPr>
        <p:blipFill>
          <a:blip r:embed="rId3">
            <a:alphaModFix/>
          </a:blip>
          <a:stretch>
            <a:fillRect/>
          </a:stretch>
        </p:blipFill>
        <p:spPr>
          <a:xfrm>
            <a:off x="3208275" y="863725"/>
            <a:ext cx="5719500" cy="3431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Science Song</a:t>
            </a:r>
            <a:endParaRPr/>
          </a:p>
        </p:txBody>
      </p:sp>
      <p:sp>
        <p:nvSpPr>
          <p:cNvPr id="127" name="Google Shape;127;p21"/>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a song about science as well as how it is important to you, both at school and throughout your life.</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You can see this </a:t>
            </a:r>
            <a:r>
              <a:rPr lang="en" u="sng">
                <a:solidFill>
                  <a:schemeClr val="hlink"/>
                </a:solidFill>
                <a:hlinkClick r:id="rId3"/>
              </a:rPr>
              <a:t>song</a:t>
            </a:r>
            <a:r>
              <a:rPr lang="en"/>
              <a:t> about science to help give you an example of what the song may be like.</a:t>
            </a:r>
            <a:endParaRPr/>
          </a:p>
        </p:txBody>
      </p:sp>
      <p:pic>
        <p:nvPicPr>
          <p:cNvPr id="128" name="Google Shape;128;p21"/>
          <p:cNvPicPr preferRelativeResize="0"/>
          <p:nvPr/>
        </p:nvPicPr>
        <p:blipFill>
          <a:blip r:embed="rId4">
            <a:alphaModFix/>
          </a:blip>
          <a:stretch>
            <a:fillRect/>
          </a:stretch>
        </p:blipFill>
        <p:spPr>
          <a:xfrm>
            <a:off x="3119700" y="836375"/>
            <a:ext cx="5772000" cy="3659626"/>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881</Words>
  <Application>Microsoft Macintosh PowerPoint</Application>
  <PresentationFormat>On-screen Show (16:9)</PresentationFormat>
  <Paragraphs>31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Lato</vt:lpstr>
      <vt:lpstr>Arial</vt:lpstr>
      <vt:lpstr>Playfair Display</vt:lpstr>
      <vt:lpstr>Blue &amp; Gold</vt:lpstr>
      <vt:lpstr>Importance of Science</vt:lpstr>
      <vt:lpstr>Brainstorm</vt:lpstr>
      <vt:lpstr>PowerPoint Presentation</vt:lpstr>
      <vt:lpstr>PowerPoint Presentation</vt:lpstr>
      <vt:lpstr>Task 1</vt:lpstr>
      <vt:lpstr>Extra for Experts</vt:lpstr>
      <vt:lpstr>Science for you</vt:lpstr>
      <vt:lpstr>Science Art</vt:lpstr>
      <vt:lpstr>Science Song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Science</dc:title>
  <cp:lastModifiedBy>Microsoft Office User</cp:lastModifiedBy>
  <cp:revision>1</cp:revision>
  <dcterms:modified xsi:type="dcterms:W3CDTF">2023-07-07T02:50:34Z</dcterms:modified>
</cp:coreProperties>
</file>