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y="5143500" cx="9144000"/>
  <p:notesSz cx="6858000" cy="9144000"/>
  <p:embeddedFontLst>
    <p:embeddedFont>
      <p:font typeface="Raleway"/>
      <p:regular r:id="rId18"/>
      <p:bold r:id="rId19"/>
      <p:italic r:id="rId20"/>
      <p:boldItalic r:id="rId21"/>
    </p:embeddedFont>
    <p:embeddedFont>
      <p:font typeface="Lato"/>
      <p:regular r:id="rId22"/>
      <p:bold r:id="rId23"/>
      <p:italic r:id="rId24"/>
      <p:boldItalic r:id="rId25"/>
    </p:embeddedFont>
    <p:embeddedFont>
      <p:font typeface="Comfortaa"/>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italic.fntdata"/><Relationship Id="rId22" Type="http://schemas.openxmlformats.org/officeDocument/2006/relationships/font" Target="fonts/Lato-regular.fntdata"/><Relationship Id="rId21" Type="http://schemas.openxmlformats.org/officeDocument/2006/relationships/font" Target="fonts/Raleway-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omfortaa-regular.fntdata"/><Relationship Id="rId25" Type="http://schemas.openxmlformats.org/officeDocument/2006/relationships/font" Target="fonts/Lato-boldItalic.fntdata"/><Relationship Id="rId27"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bold.fntdata"/><Relationship Id="rId18" Type="http://schemas.openxmlformats.org/officeDocument/2006/relationships/font" Target="fonts/Raleway-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3e4c0708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3e4c0708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082675c36f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082675c36f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82675c36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82675c36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082675c36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082675c36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82675c36f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82675c36f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082675c36f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082675c36f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082675c36f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1dd0a8ef1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1dd0a8ef1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082675c36f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082675c36f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082675c36f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082675c36f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082675c36f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082675c36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algn="l">
              <a:lnSpc>
                <a:spcPct val="90000"/>
              </a:lnSpc>
              <a:spcBef>
                <a:spcPts val="1000"/>
              </a:spcBef>
              <a:spcAft>
                <a:spcPts val="0"/>
              </a:spcAft>
              <a:buClr>
                <a:srgbClr val="1C1C1C"/>
              </a:buClr>
              <a:buSzPts val="1800"/>
              <a:buChar char="•"/>
              <a:defRPr/>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algn="ctr">
              <a:lnSpc>
                <a:spcPct val="90000"/>
              </a:lnSpc>
              <a:spcBef>
                <a:spcPts val="1000"/>
              </a:spcBef>
              <a:spcAft>
                <a:spcPts val="0"/>
              </a:spcAft>
              <a:buClr>
                <a:srgbClr val="1C1C1C"/>
              </a:buClr>
              <a:buSzPts val="3600"/>
              <a:buNone/>
              <a:defRPr b="1" sz="3600"/>
            </a:lvl1pPr>
            <a:lvl2pPr indent="-342900" lvl="1" marL="914400" algn="l">
              <a:lnSpc>
                <a:spcPct val="90000"/>
              </a:lnSpc>
              <a:spcBef>
                <a:spcPts val="500"/>
              </a:spcBef>
              <a:spcAft>
                <a:spcPts val="0"/>
              </a:spcAft>
              <a:buClr>
                <a:srgbClr val="1C1C1C"/>
              </a:buClr>
              <a:buSzPts val="1800"/>
              <a:buChar char="•"/>
              <a:defRPr/>
            </a:lvl2pPr>
            <a:lvl3pPr indent="-342900" lvl="2" marL="1371600" algn="l">
              <a:lnSpc>
                <a:spcPct val="90000"/>
              </a:lnSpc>
              <a:spcBef>
                <a:spcPts val="500"/>
              </a:spcBef>
              <a:spcAft>
                <a:spcPts val="0"/>
              </a:spcAft>
              <a:buClr>
                <a:srgbClr val="1C1C1C"/>
              </a:buClr>
              <a:buSzPts val="1800"/>
              <a:buChar char="•"/>
              <a:defRPr/>
            </a:lvl3pPr>
            <a:lvl4pPr indent="-342900" lvl="3" marL="1828800" algn="l">
              <a:lnSpc>
                <a:spcPct val="90000"/>
              </a:lnSpc>
              <a:spcBef>
                <a:spcPts val="500"/>
              </a:spcBef>
              <a:spcAft>
                <a:spcPts val="0"/>
              </a:spcAft>
              <a:buClr>
                <a:srgbClr val="1C1C1C"/>
              </a:buClr>
              <a:buSzPts val="1800"/>
              <a:buChar char="•"/>
              <a:defRPr/>
            </a:lvl4pPr>
            <a:lvl5pPr indent="-342900" lvl="4" marL="2286000" algn="l">
              <a:lnSpc>
                <a:spcPct val="90000"/>
              </a:lnSpc>
              <a:spcBef>
                <a:spcPts val="500"/>
              </a:spcBef>
              <a:spcAft>
                <a:spcPts val="0"/>
              </a:spcAft>
              <a:buClr>
                <a:srgbClr val="1C1C1C"/>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DH88XRIKPig"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5.png"/><Relationship Id="rId11" Type="http://schemas.openxmlformats.org/officeDocument/2006/relationships/image" Target="../media/image17.png"/><Relationship Id="rId10" Type="http://schemas.openxmlformats.org/officeDocument/2006/relationships/image" Target="../media/image16.png"/><Relationship Id="rId12" Type="http://schemas.openxmlformats.org/officeDocument/2006/relationships/image" Target="../media/image7.png"/><Relationship Id="rId9" Type="http://schemas.openxmlformats.org/officeDocument/2006/relationships/image" Target="../media/image20.png"/><Relationship Id="rId5" Type="http://schemas.openxmlformats.org/officeDocument/2006/relationships/image" Target="../media/image2.jpg"/><Relationship Id="rId6" Type="http://schemas.openxmlformats.org/officeDocument/2006/relationships/image" Target="../media/image11.png"/><Relationship Id="rId7" Type="http://schemas.openxmlformats.org/officeDocument/2006/relationships/image" Target="../media/image8.jpg"/><Relationship Id="rId8"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aoteamade.co.nz/blogs/journal/the-maori-economy-in-the-19th-century?srsltid=AfmBOooc0QUl1DLgeQ58Yz9QE4sA8HPqV32So9FSP_prHdq5-E2QPEZs"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teara.govt.nz/en/nga-umanga-maori-business-enterprise/page-1#:~:text=Early%20M%C4%81ori%20trade,of%20the%20forest%20in%20return."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751500" y="0"/>
            <a:ext cx="5392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Trading between different people.</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a:t>
            </a:r>
            <a:endParaRPr/>
          </a:p>
        </p:txBody>
      </p:sp>
      <p:pic>
        <p:nvPicPr>
          <p:cNvPr id="149" name="Google Shape;149;p30"/>
          <p:cNvPicPr preferRelativeResize="0"/>
          <p:nvPr/>
        </p:nvPicPr>
        <p:blipFill>
          <a:blip r:embed="rId3">
            <a:alphaModFix/>
          </a:blip>
          <a:stretch>
            <a:fillRect/>
          </a:stretch>
        </p:blipFill>
        <p:spPr>
          <a:xfrm>
            <a:off x="152400" y="2031900"/>
            <a:ext cx="2756301" cy="2983250"/>
          </a:xfrm>
          <a:prstGeom prst="rect">
            <a:avLst/>
          </a:prstGeom>
          <a:noFill/>
          <a:ln>
            <a:noFill/>
          </a:ln>
        </p:spPr>
      </p:pic>
      <p:pic>
        <p:nvPicPr>
          <p:cNvPr id="150" name="Google Shape;150;p30"/>
          <p:cNvPicPr preferRelativeResize="0"/>
          <p:nvPr/>
        </p:nvPicPr>
        <p:blipFill>
          <a:blip r:embed="rId4">
            <a:alphaModFix/>
          </a:blip>
          <a:stretch>
            <a:fillRect/>
          </a:stretch>
        </p:blipFill>
        <p:spPr>
          <a:xfrm>
            <a:off x="3061100" y="2031900"/>
            <a:ext cx="2970900"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84400" y="2031900"/>
            <a:ext cx="2807200" cy="295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9"/>
          <p:cNvSpPr txBox="1"/>
          <p:nvPr/>
        </p:nvSpPr>
        <p:spPr>
          <a:xfrm>
            <a:off x="0" y="0"/>
            <a:ext cx="9144000" cy="17718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 sz="1750">
                <a:solidFill>
                  <a:srgbClr val="010101"/>
                </a:solidFill>
                <a:highlight>
                  <a:srgbClr val="F9F7F4"/>
                </a:highlight>
                <a:latin typeface="Georgia"/>
                <a:ea typeface="Georgia"/>
                <a:cs typeface="Georgia"/>
                <a:sym typeface="Georgia"/>
              </a:rPr>
              <a:t>Early Māori trade</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700"/>
              </a:spcBef>
              <a:spcAft>
                <a:spcPts val="2000"/>
              </a:spcAft>
              <a:buNone/>
            </a:pPr>
            <a:r>
              <a:rPr lang="en" sz="1300">
                <a:solidFill>
                  <a:srgbClr val="333333"/>
                </a:solidFill>
                <a:highlight>
                  <a:srgbClr val="F9F7F4"/>
                </a:highlight>
                <a:latin typeface="Georgia"/>
                <a:ea typeface="Georgia"/>
                <a:cs typeface="Georgia"/>
                <a:sym typeface="Georgia"/>
              </a:rPr>
              <a:t>Trading revolved around regional products which were exchanged over long distances by hapū and iwi. Coastal Māori offered kaimoana (seafood), and inland Māori provided berries, preserved birds and other products of the forest in return. Obsidian from Tūhua (Mayor Island), argillite from Nelson and D'Urville Island, basalt from Tahanga in the Coromandel and pounamu (greenstone or jade) from the South Island were all traded.</a:t>
            </a:r>
            <a:endParaRPr sz="1300">
              <a:solidFill>
                <a:srgbClr val="333333"/>
              </a:solidFill>
              <a:highlight>
                <a:srgbClr val="F9F7F4"/>
              </a:highlight>
              <a:latin typeface="Georgia"/>
              <a:ea typeface="Georgia"/>
              <a:cs typeface="Georgia"/>
              <a:sym typeface="Georgia"/>
            </a:endParaRPr>
          </a:p>
        </p:txBody>
      </p:sp>
      <p:sp>
        <p:nvSpPr>
          <p:cNvPr id="239" name="Google Shape;239;p39"/>
          <p:cNvSpPr txBox="1"/>
          <p:nvPr/>
        </p:nvSpPr>
        <p:spPr>
          <a:xfrm>
            <a:off x="0" y="1834500"/>
            <a:ext cx="9144000" cy="3309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lang="en" sz="1750">
                <a:solidFill>
                  <a:srgbClr val="010101"/>
                </a:solidFill>
                <a:highlight>
                  <a:srgbClr val="F9F7F4"/>
                </a:highlight>
                <a:latin typeface="Georgia"/>
                <a:ea typeface="Georgia"/>
                <a:cs typeface="Georgia"/>
                <a:sym typeface="Georgia"/>
              </a:rPr>
              <a:t>Māori enterprise in the 20th century</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700"/>
              </a:spcBef>
              <a:spcAft>
                <a:spcPts val="0"/>
              </a:spcAft>
              <a:buNone/>
            </a:pPr>
            <a:r>
              <a:rPr lang="en" sz="1300">
                <a:solidFill>
                  <a:srgbClr val="333333"/>
                </a:solidFill>
                <a:highlight>
                  <a:srgbClr val="F9F7F4"/>
                </a:highlight>
                <a:latin typeface="Georgia"/>
                <a:ea typeface="Georgia"/>
                <a:cs typeface="Georgia"/>
                <a:sym typeface="Georgia"/>
              </a:rPr>
              <a:t>In the mid-20th century New Zealand became increasingly industrialised. Labour shortages soon developed in the main towns and cities. To help fill the void in the labour market, government policies encouraged Māori to move to towns and cities and take up unskilled and semi-skilled jobs.</a:t>
            </a:r>
            <a:endParaRPr sz="1750">
              <a:solidFill>
                <a:srgbClr val="010101"/>
              </a:solidFill>
              <a:highlight>
                <a:srgbClr val="F9F7F4"/>
              </a:highlight>
              <a:latin typeface="Georgia"/>
              <a:ea typeface="Georgia"/>
              <a:cs typeface="Georgia"/>
              <a:sym typeface="Georgia"/>
            </a:endParaRPr>
          </a:p>
          <a:p>
            <a:pPr indent="0" lvl="0" marL="0" rtl="0" algn="l">
              <a:lnSpc>
                <a:spcPct val="160000"/>
              </a:lnSpc>
              <a:spcBef>
                <a:spcPts val="2000"/>
              </a:spcBef>
              <a:spcAft>
                <a:spcPts val="2000"/>
              </a:spcAft>
              <a:buNone/>
            </a:pPr>
            <a:r>
              <a:rPr lang="en" sz="1300">
                <a:solidFill>
                  <a:srgbClr val="333333"/>
                </a:solidFill>
                <a:highlight>
                  <a:srgbClr val="F9F7F4"/>
                </a:highlight>
                <a:latin typeface="Georgia"/>
                <a:ea typeface="Georgia"/>
                <a:cs typeface="Georgia"/>
                <a:sym typeface="Georgia"/>
              </a:rPr>
              <a:t>The restructuring and closure of many of New Zealand’s large manufacturing and primary-sector businesses in the late 1980s and early 1990s had a devastating effect on Māori, who were laid off in disproportionate numbers. Many Māori were left jobless and without a foreseeable future in the workforce. Many were forced to look to the government for support and welfare. However, some followed the entrepreneurial spirit of their ancestors and developed their own enterprises. The result was a substantial growth in the numbers of Māori in small to medium-sized businesses.</a:t>
            </a:r>
            <a:endParaRPr sz="1300">
              <a:solidFill>
                <a:srgbClr val="333333"/>
              </a:solidFill>
              <a:highlight>
                <a:srgbClr val="F9F7F4"/>
              </a:highlight>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Māori Businesses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how Māori businesses are better than the non-Māori businesses.</a:t>
            </a:r>
            <a:endParaRPr sz="2400"/>
          </a:p>
        </p:txBody>
      </p:sp>
      <p:pic>
        <p:nvPicPr>
          <p:cNvPr id="158" name="Google Shape;158;p31"/>
          <p:cNvPicPr preferRelativeResize="0"/>
          <p:nvPr/>
        </p:nvPicPr>
        <p:blipFill>
          <a:blip r:embed="rId4">
            <a:alphaModFix/>
          </a:blip>
          <a:stretch>
            <a:fillRect/>
          </a:stretch>
        </p:blipFill>
        <p:spPr>
          <a:xfrm>
            <a:off x="4057550" y="1389600"/>
            <a:ext cx="3830475" cy="2519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Until 1850 New Zealand was a country where there were only Māori.</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Some Māori created their own businesses because of job losses in the late 1980s and early 1990s.</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Māori Trading</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Trading was very important for the Māori people in NZ.</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It was the only way to get exactly what they really needed.</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products Māori traded with each other on the right explain which ones you think are most important and why.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p:txBody>
      </p:sp>
      <p:sp>
        <p:nvSpPr>
          <p:cNvPr id="184" name="Google Shape;184;p35"/>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Timber</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Berries</a:t>
            </a:r>
            <a:endParaRPr/>
          </a:p>
        </p:txBody>
      </p:sp>
      <p:sp>
        <p:nvSpPr>
          <p:cNvPr id="187" name="Google Shape;187;p35"/>
          <p:cNvSpPr txBox="1"/>
          <p:nvPr/>
        </p:nvSpPr>
        <p:spPr>
          <a:xfrm>
            <a:off x="5833250" y="679875"/>
            <a:ext cx="1591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endParaRPr>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               </a:t>
            </a:r>
            <a:r>
              <a:rPr lang="en">
                <a:solidFill>
                  <a:schemeClr val="dk1"/>
                </a:solidFill>
              </a:rPr>
              <a:t>Flax</a:t>
            </a:r>
            <a:endParaRPr>
              <a:solidFill>
                <a:schemeClr val="dk1"/>
              </a:solidFill>
            </a:endParaRPr>
          </a:p>
        </p:txBody>
      </p:sp>
      <p:sp>
        <p:nvSpPr>
          <p:cNvPr id="191" name="Google Shape;191;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chemeClr val="dk1"/>
                </a:solidFill>
              </a:rPr>
              <a:t>Greenstone</a:t>
            </a:r>
            <a:r>
              <a:rPr lang="en" sz="1800">
                <a:solidFill>
                  <a:srgbClr val="595959"/>
                </a:solidFill>
              </a:rPr>
              <a:t>     </a:t>
            </a:r>
            <a:endParaRPr>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0384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Eels</a:t>
            </a:r>
            <a:endParaRPr/>
          </a:p>
        </p:txBody>
      </p:sp>
      <p:sp>
        <p:nvSpPr>
          <p:cNvPr id="195" name="Google Shape;195;p35"/>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Obsidian          </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Preserved Birds         </a:t>
            </a:r>
            <a:endParaRPr/>
          </a:p>
        </p:txBody>
      </p:sp>
      <p:sp>
        <p:nvSpPr>
          <p:cNvPr id="199" name="Google Shape;199;p35"/>
          <p:cNvSpPr txBox="1"/>
          <p:nvPr/>
        </p:nvSpPr>
        <p:spPr>
          <a:xfrm>
            <a:off x="73639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a:solidFill>
                  <a:schemeClr val="dk1"/>
                </a:solidFill>
              </a:rPr>
              <a:t>Mussels</a:t>
            </a:r>
            <a:r>
              <a:rPr lang="en" sz="1800">
                <a:solidFill>
                  <a:schemeClr val="dk2"/>
                </a:solidFill>
              </a:rPr>
              <a:t>       </a:t>
            </a:r>
            <a:r>
              <a:rPr lang="en" sz="1800">
                <a:solidFill>
                  <a:schemeClr val="dk2"/>
                </a:solidFill>
              </a:rPr>
              <a:t>   </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Crayfish           </a:t>
            </a:r>
            <a:endParaRPr/>
          </a:p>
        </p:txBody>
      </p:sp>
      <p:sp>
        <p:nvSpPr>
          <p:cNvPr id="203" name="Google Shape;203;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Fish       </a:t>
            </a:r>
            <a:endParaRPr/>
          </a:p>
        </p:txBody>
      </p:sp>
      <p:pic>
        <p:nvPicPr>
          <p:cNvPr id="204" name="Google Shape;204;p35" title="File:Cassine peragua Cape Saffron Tree berries 1.JPG - Wikimedia ..."/>
          <p:cNvPicPr preferRelativeResize="0"/>
          <p:nvPr/>
        </p:nvPicPr>
        <p:blipFill>
          <a:blip r:embed="rId3">
            <a:alphaModFix/>
          </a:blip>
          <a:stretch>
            <a:fillRect/>
          </a:stretch>
        </p:blipFill>
        <p:spPr>
          <a:xfrm>
            <a:off x="6111750" y="98725"/>
            <a:ext cx="1252176" cy="621949"/>
          </a:xfrm>
          <a:prstGeom prst="rect">
            <a:avLst/>
          </a:prstGeom>
          <a:noFill/>
          <a:ln>
            <a:noFill/>
          </a:ln>
        </p:spPr>
      </p:pic>
      <p:pic>
        <p:nvPicPr>
          <p:cNvPr id="205" name="Google Shape;205;p35"/>
          <p:cNvPicPr preferRelativeResize="0"/>
          <p:nvPr/>
        </p:nvPicPr>
        <p:blipFill>
          <a:blip r:embed="rId4">
            <a:alphaModFix/>
          </a:blip>
          <a:stretch>
            <a:fillRect/>
          </a:stretch>
        </p:blipFill>
        <p:spPr>
          <a:xfrm>
            <a:off x="7599150" y="98725"/>
            <a:ext cx="1252175" cy="621950"/>
          </a:xfrm>
          <a:prstGeom prst="rect">
            <a:avLst/>
          </a:prstGeom>
          <a:noFill/>
          <a:ln>
            <a:noFill/>
          </a:ln>
        </p:spPr>
      </p:pic>
      <p:pic>
        <p:nvPicPr>
          <p:cNvPr id="206" name="Google Shape;206;p35" title="File:Seed pods of New Zealand flax (Phormium tenax) T2i IMG 101 ..."/>
          <p:cNvPicPr preferRelativeResize="0"/>
          <p:nvPr/>
        </p:nvPicPr>
        <p:blipFill>
          <a:blip r:embed="rId5">
            <a:alphaModFix/>
          </a:blip>
          <a:stretch>
            <a:fillRect/>
          </a:stretch>
        </p:blipFill>
        <p:spPr>
          <a:xfrm>
            <a:off x="6111750" y="1080075"/>
            <a:ext cx="1252175" cy="766049"/>
          </a:xfrm>
          <a:prstGeom prst="rect">
            <a:avLst/>
          </a:prstGeom>
          <a:noFill/>
          <a:ln>
            <a:noFill/>
          </a:ln>
        </p:spPr>
      </p:pic>
      <p:pic>
        <p:nvPicPr>
          <p:cNvPr id="207" name="Google Shape;207;p35"/>
          <p:cNvPicPr preferRelativeResize="0"/>
          <p:nvPr/>
        </p:nvPicPr>
        <p:blipFill>
          <a:blip r:embed="rId6">
            <a:alphaModFix/>
          </a:blip>
          <a:stretch>
            <a:fillRect/>
          </a:stretch>
        </p:blipFill>
        <p:spPr>
          <a:xfrm>
            <a:off x="7599150" y="1080075"/>
            <a:ext cx="1252175" cy="766050"/>
          </a:xfrm>
          <a:prstGeom prst="rect">
            <a:avLst/>
          </a:prstGeom>
          <a:noFill/>
          <a:ln>
            <a:noFill/>
          </a:ln>
        </p:spPr>
      </p:pic>
      <p:pic>
        <p:nvPicPr>
          <p:cNvPr id="208" name="Google Shape;208;p35" title="File:Anguilla japonica 1856.jpg - Wikipedia"/>
          <p:cNvPicPr preferRelativeResize="0"/>
          <p:nvPr/>
        </p:nvPicPr>
        <p:blipFill>
          <a:blip r:embed="rId7">
            <a:alphaModFix/>
          </a:blip>
          <a:stretch>
            <a:fillRect/>
          </a:stretch>
        </p:blipFill>
        <p:spPr>
          <a:xfrm>
            <a:off x="6111750" y="2173925"/>
            <a:ext cx="1252175" cy="621951"/>
          </a:xfrm>
          <a:prstGeom prst="rect">
            <a:avLst/>
          </a:prstGeom>
          <a:noFill/>
          <a:ln>
            <a:noFill/>
          </a:ln>
        </p:spPr>
      </p:pic>
      <p:pic>
        <p:nvPicPr>
          <p:cNvPr id="209" name="Google Shape;209;p35" title="File:History of the birds of NZ 1st ed p358-2 (cropped).jpg ..."/>
          <p:cNvPicPr preferRelativeResize="0"/>
          <p:nvPr/>
        </p:nvPicPr>
        <p:blipFill>
          <a:blip r:embed="rId8">
            <a:alphaModFix/>
          </a:blip>
          <a:stretch>
            <a:fillRect/>
          </a:stretch>
        </p:blipFill>
        <p:spPr>
          <a:xfrm>
            <a:off x="6111750" y="3196075"/>
            <a:ext cx="1252174" cy="644276"/>
          </a:xfrm>
          <a:prstGeom prst="rect">
            <a:avLst/>
          </a:prstGeom>
          <a:noFill/>
          <a:ln>
            <a:noFill/>
          </a:ln>
        </p:spPr>
      </p:pic>
      <p:pic>
        <p:nvPicPr>
          <p:cNvPr id="210" name="Google Shape;210;p35"/>
          <p:cNvPicPr preferRelativeResize="0"/>
          <p:nvPr/>
        </p:nvPicPr>
        <p:blipFill>
          <a:blip r:embed="rId9">
            <a:alphaModFix/>
          </a:blip>
          <a:stretch>
            <a:fillRect/>
          </a:stretch>
        </p:blipFill>
        <p:spPr>
          <a:xfrm>
            <a:off x="7599150" y="2248325"/>
            <a:ext cx="1252176" cy="644276"/>
          </a:xfrm>
          <a:prstGeom prst="rect">
            <a:avLst/>
          </a:prstGeom>
          <a:noFill/>
          <a:ln>
            <a:noFill/>
          </a:ln>
        </p:spPr>
      </p:pic>
      <p:pic>
        <p:nvPicPr>
          <p:cNvPr id="211" name="Google Shape;211;p35"/>
          <p:cNvPicPr preferRelativeResize="0"/>
          <p:nvPr/>
        </p:nvPicPr>
        <p:blipFill>
          <a:blip r:embed="rId10">
            <a:alphaModFix/>
          </a:blip>
          <a:stretch>
            <a:fillRect/>
          </a:stretch>
        </p:blipFill>
        <p:spPr>
          <a:xfrm>
            <a:off x="7599150" y="3218400"/>
            <a:ext cx="1252176" cy="621950"/>
          </a:xfrm>
          <a:prstGeom prst="rect">
            <a:avLst/>
          </a:prstGeom>
          <a:noFill/>
          <a:ln>
            <a:noFill/>
          </a:ln>
        </p:spPr>
      </p:pic>
      <p:pic>
        <p:nvPicPr>
          <p:cNvPr id="212" name="Google Shape;212;p35" title="Crayfish Corps Resource Brief 2021 (U.S. National Park Service)"/>
          <p:cNvPicPr preferRelativeResize="0"/>
          <p:nvPr/>
        </p:nvPicPr>
        <p:blipFill>
          <a:blip r:embed="rId11">
            <a:alphaModFix/>
          </a:blip>
          <a:stretch>
            <a:fillRect/>
          </a:stretch>
        </p:blipFill>
        <p:spPr>
          <a:xfrm>
            <a:off x="6111750" y="4176150"/>
            <a:ext cx="1252176" cy="562575"/>
          </a:xfrm>
          <a:prstGeom prst="rect">
            <a:avLst/>
          </a:prstGeom>
          <a:noFill/>
          <a:ln>
            <a:noFill/>
          </a:ln>
        </p:spPr>
      </p:pic>
      <p:pic>
        <p:nvPicPr>
          <p:cNvPr id="213" name="Google Shape;213;p35" title="File:Fish.svg - Wikipedia"/>
          <p:cNvPicPr preferRelativeResize="0"/>
          <p:nvPr/>
        </p:nvPicPr>
        <p:blipFill>
          <a:blip r:embed="rId12">
            <a:alphaModFix/>
          </a:blip>
          <a:stretch>
            <a:fillRect/>
          </a:stretch>
        </p:blipFill>
        <p:spPr>
          <a:xfrm>
            <a:off x="7599150" y="4176150"/>
            <a:ext cx="1252173" cy="5625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The Māori economy was considered to be very strong during the 19th Century. New Zealand was a country which belonged </a:t>
            </a:r>
            <a:r>
              <a:rPr lang="en" sz="1400">
                <a:solidFill>
                  <a:srgbClr val="000000"/>
                </a:solidFill>
                <a:highlight>
                  <a:srgbClr val="FFFFFF"/>
                </a:highlight>
                <a:latin typeface="Comfortaa"/>
                <a:ea typeface="Comfortaa"/>
                <a:cs typeface="Comfortaa"/>
                <a:sym typeface="Comfortaa"/>
              </a:rPr>
              <a:t>solely</a:t>
            </a:r>
            <a:r>
              <a:rPr lang="en" sz="1400">
                <a:solidFill>
                  <a:srgbClr val="000000"/>
                </a:solidFill>
                <a:highlight>
                  <a:srgbClr val="FFFFFF"/>
                </a:highlight>
                <a:latin typeface="Comfortaa"/>
                <a:ea typeface="Comfortaa"/>
                <a:cs typeface="Comfortaa"/>
                <a:sym typeface="Comfortaa"/>
              </a:rPr>
              <a:t> to the Māori in 1800. Any talk of New Zealanders up to 1850 meant almost only about the Māori.</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rgbClr val="FFFFFF"/>
                </a:highlight>
                <a:latin typeface="Comfortaa"/>
                <a:ea typeface="Comfortaa"/>
                <a:cs typeface="Comfortaa"/>
                <a:sym typeface="Comfortaa"/>
              </a:rPr>
              <a:t>Look at this </a:t>
            </a:r>
            <a:r>
              <a:rPr lang="en" sz="1400" u="sng">
                <a:solidFill>
                  <a:srgbClr val="1155CC"/>
                </a:solidFill>
                <a:highlight>
                  <a:srgbClr val="FFFFFF"/>
                </a:highlight>
                <a:latin typeface="Comfortaa"/>
                <a:ea typeface="Comfortaa"/>
                <a:cs typeface="Comfortaa"/>
                <a:sym typeface="Comfortaa"/>
                <a:hlinkClick r:id="rId3">
                  <a:extLst>
                    <a:ext uri="{A12FA001-AC4F-418D-AE19-62706E023703}">
                      <ahyp:hlinkClr val="tx"/>
                    </a:ext>
                  </a:extLst>
                </a:hlinkClick>
              </a:rPr>
              <a:t>link</a:t>
            </a:r>
            <a:r>
              <a:rPr lang="en" sz="1400">
                <a:solidFill>
                  <a:srgbClr val="333333"/>
                </a:solidFill>
                <a:highlight>
                  <a:srgbClr val="FFFFFF"/>
                </a:highlight>
                <a:latin typeface="Comfortaa"/>
                <a:ea typeface="Comfortaa"/>
                <a:cs typeface="Comfortaa"/>
                <a:sym typeface="Comfortaa"/>
              </a:rPr>
              <a:t> about the Māori economy. Then summarise the main points in your Global </a:t>
            </a:r>
            <a:r>
              <a:rPr lang="en" sz="1400">
                <a:solidFill>
                  <a:schemeClr val="dk1"/>
                </a:solidFill>
                <a:latin typeface="Comfortaa"/>
                <a:ea typeface="Comfortaa"/>
                <a:cs typeface="Comfortaa"/>
                <a:sym typeface="Comfortaa"/>
              </a:rPr>
              <a:t>Studies books and draw what it is about to</a:t>
            </a:r>
            <a:r>
              <a:rPr lang="en" sz="1100">
                <a:solidFill>
                  <a:schemeClr val="dk1"/>
                </a:solidFill>
                <a:latin typeface="Trebuchet MS"/>
                <a:ea typeface="Trebuchet MS"/>
                <a:cs typeface="Trebuchet MS"/>
                <a:sym typeface="Trebuchet MS"/>
              </a:rPr>
              <a:t> </a:t>
            </a:r>
            <a:r>
              <a:rPr b="1" lang="en" sz="1800" u="sng">
                <a:solidFill>
                  <a:srgbClr val="1C1C1C"/>
                </a:solidFill>
              </a:rPr>
              <a:t>AT LEAST A YEAR SEVEN STANDARD</a:t>
            </a:r>
            <a:r>
              <a:rPr lang="en" sz="1400">
                <a:solidFill>
                  <a:srgbClr val="333333"/>
                </a:solidFill>
                <a:highlight>
                  <a:srgbClr val="FFFFFF"/>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714063" y="2172375"/>
            <a:ext cx="3715873" cy="2808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Māori Economy</a:t>
            </a:r>
            <a:endParaRPr/>
          </a:p>
        </p:txBody>
      </p:sp>
      <p:sp>
        <p:nvSpPr>
          <p:cNvPr id="226" name="Google Shape;226;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36363"/>
              </a:lnSpc>
              <a:spcBef>
                <a:spcPts val="0"/>
              </a:spcBef>
              <a:spcAft>
                <a:spcPts val="0"/>
              </a:spcAft>
              <a:buClr>
                <a:schemeClr val="dk1"/>
              </a:buClr>
              <a:buSzPts val="1100"/>
              <a:buFont typeface="Arial"/>
              <a:buNone/>
            </a:pPr>
            <a:r>
              <a:rPr lang="en" sz="1400">
                <a:solidFill>
                  <a:schemeClr val="dk1"/>
                </a:solidFill>
                <a:highlight>
                  <a:schemeClr val="lt1"/>
                </a:highlight>
              </a:rPr>
              <a:t>The Māori economy reflected Māori society which was based on iwi, hapū and whānau and maintained through Tikanga. Hapū operated as the organising system for tribal enterprises with economic decisions made by the hapū rangatira. At a whānau level, kaumātua were the principle agents of change and developments relating to whānau activity. Tohunga ahurewa were relied upon for matters pertaining to spiritual life of the wider iwi.</a:t>
            </a:r>
            <a:endParaRPr sz="1400">
              <a:solidFill>
                <a:schemeClr val="dk1"/>
              </a:solidFill>
              <a:highlight>
                <a:schemeClr val="lt1"/>
              </a:highlight>
            </a:endParaRPr>
          </a:p>
          <a:p>
            <a:pPr indent="0" lvl="0" marL="0" rtl="0" algn="l">
              <a:lnSpc>
                <a:spcPct val="136363"/>
              </a:lnSpc>
              <a:spcBef>
                <a:spcPts val="1200"/>
              </a:spcBef>
              <a:spcAft>
                <a:spcPts val="1200"/>
              </a:spcAft>
              <a:buNone/>
            </a:pPr>
            <a:r>
              <a:rPr lang="en" sz="1400">
                <a:solidFill>
                  <a:schemeClr val="dk1"/>
                </a:solidFill>
                <a:highlight>
                  <a:schemeClr val="lt1"/>
                </a:highlight>
              </a:rPr>
              <a:t>Prior to European arrival the Māori economy had a strong focus on horticulture and fishing and was primarily a subsistence economy. Kāinga and pā were often built close to water on north-facing hill slopes to provide better opportunities for horticulture and access to fishing and </a:t>
            </a:r>
            <a:r>
              <a:rPr lang="en" sz="1400">
                <a:solidFill>
                  <a:schemeClr val="dk1"/>
                </a:solidFill>
                <a:highlight>
                  <a:schemeClr val="lt1"/>
                </a:highlight>
              </a:rPr>
              <a:t>shellfish</a:t>
            </a:r>
            <a:r>
              <a:rPr lang="en" sz="1400">
                <a:solidFill>
                  <a:schemeClr val="dk1"/>
                </a:solidFill>
                <a:highlight>
                  <a:schemeClr val="lt1"/>
                </a:highlight>
              </a:rPr>
              <a:t> beds. Other economic activity included trading in preserved birds, and forest products, matā (obsidian) for weapons and implements, pounamu (greenstone), prized for its hardness in cutting tools and its appearance. The Tikanga (correct practice) of kohā (gift-giving) was an essential or foundational aspect of trade.</a:t>
            </a:r>
            <a:endParaRPr sz="1400">
              <a:solidFill>
                <a:schemeClr val="dk1"/>
              </a:solidFill>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32" name="Google Shape;232;p38"/>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ran small enterprises before Europeans arrived in New Zealand. They had well established trading systems amongst their whānau, hapū and iwi.</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Māori business enterprise</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“History of Māori business enterprise.”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of the ways that Māori did business enterprise.</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Maori would find it to be the best way to do business enterprise.</a:t>
            </a:r>
            <a:endParaRPr sz="1800">
              <a:solidFill>
                <a:schemeClr val="dk1"/>
              </a:solidFill>
              <a:highlight>
                <a:schemeClr val="lt1"/>
              </a:highlight>
            </a:endParaRPr>
          </a:p>
        </p:txBody>
      </p:sp>
      <p:pic>
        <p:nvPicPr>
          <p:cNvPr id="233" name="Google Shape;233;p38"/>
          <p:cNvPicPr preferRelativeResize="0"/>
          <p:nvPr/>
        </p:nvPicPr>
        <p:blipFill>
          <a:blip r:embed="rId4">
            <a:alphaModFix/>
          </a:blip>
          <a:stretch>
            <a:fillRect/>
          </a:stretch>
        </p:blipFill>
        <p:spPr>
          <a:xfrm>
            <a:off x="6783775" y="152400"/>
            <a:ext cx="2143125" cy="2143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