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Roboto"/>
      <p:regular r:id="rId22"/>
      <p:bold r:id="rId23"/>
      <p:italic r:id="rId24"/>
      <p:boldItalic r:id="rId25"/>
    </p:embeddedFont>
    <p:embeddedFont>
      <p:font typeface="Lato"/>
      <p:regular r:id="rId26"/>
      <p:bold r:id="rId27"/>
      <p:italic r:id="rId28"/>
      <p:boldItalic r:id="rId29"/>
    </p:embeddedFont>
    <p:embeddedFont>
      <p:font typeface="Comforta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Roboto-regular.fntdata"/><Relationship Id="rId21" Type="http://schemas.openxmlformats.org/officeDocument/2006/relationships/font" Target="fonts/Raleway-boldItalic.fntdata"/><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ato-regular.fntdata"/><Relationship Id="rId25" Type="http://schemas.openxmlformats.org/officeDocument/2006/relationships/font" Target="fonts/Roboto-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ato-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Comfortaa-bold.fntdata"/><Relationship Id="rId30" Type="http://schemas.openxmlformats.org/officeDocument/2006/relationships/font" Target="fonts/Comfortaa-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60de7d3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60de7d3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5426f4001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85426f4001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60de7d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60de7d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85426f4001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85426f4001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5426f4001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5426f4001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85426f4001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85426f4001_0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85426f4001_0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60de7d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60de7d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5426f400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85426f400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5426f4001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85426f4001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85426f400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85426f400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goyPvjhas30"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9.png"/><Relationship Id="rId11" Type="http://schemas.openxmlformats.org/officeDocument/2006/relationships/image" Target="../media/image18.png"/><Relationship Id="rId10" Type="http://schemas.openxmlformats.org/officeDocument/2006/relationships/image" Target="../media/image15.png"/><Relationship Id="rId12" Type="http://schemas.openxmlformats.org/officeDocument/2006/relationships/image" Target="../media/image6.png"/><Relationship Id="rId9"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0.jpg"/><Relationship Id="rId7" Type="http://schemas.openxmlformats.org/officeDocument/2006/relationships/image" Target="../media/image20.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reviveourgulf.org.nz/" TargetMode="External"/><Relationship Id="rId4" Type="http://schemas.openxmlformats.org/officeDocument/2006/relationships/hyperlink" Target="https://conservewildcats.org/members-2/posters-leaflets/" TargetMode="External"/><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predatorfreenz.org/about-us/predator-free-2050/predator-free-2050-vision/?srsltid=AfmBOorB4N-uAjH84sKA2abT8AtCS3LfmK1Hq0SMganhGCFYM3XipUUI"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369875" y="0"/>
            <a:ext cx="57741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Conservation Projects Around NZ</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15</a:t>
            </a:r>
            <a:endParaRPr/>
          </a:p>
        </p:txBody>
      </p:sp>
      <p:pic>
        <p:nvPicPr>
          <p:cNvPr id="149" name="Google Shape;149;p30"/>
          <p:cNvPicPr preferRelativeResize="0"/>
          <p:nvPr/>
        </p:nvPicPr>
        <p:blipFill>
          <a:blip r:embed="rId3">
            <a:alphaModFix/>
          </a:blip>
          <a:stretch>
            <a:fillRect/>
          </a:stretch>
        </p:blipFill>
        <p:spPr>
          <a:xfrm>
            <a:off x="152400" y="1960825"/>
            <a:ext cx="2842726" cy="3030275"/>
          </a:xfrm>
          <a:prstGeom prst="rect">
            <a:avLst/>
          </a:prstGeom>
          <a:noFill/>
          <a:ln>
            <a:noFill/>
          </a:ln>
        </p:spPr>
      </p:pic>
      <p:pic>
        <p:nvPicPr>
          <p:cNvPr id="150" name="Google Shape;150;p30"/>
          <p:cNvPicPr preferRelativeResize="0"/>
          <p:nvPr/>
        </p:nvPicPr>
        <p:blipFill>
          <a:blip r:embed="rId4">
            <a:alphaModFix/>
          </a:blip>
          <a:stretch>
            <a:fillRect/>
          </a:stretch>
        </p:blipFill>
        <p:spPr>
          <a:xfrm>
            <a:off x="3089050" y="1960825"/>
            <a:ext cx="2921552" cy="3030274"/>
          </a:xfrm>
          <a:prstGeom prst="rect">
            <a:avLst/>
          </a:prstGeom>
          <a:noFill/>
          <a:ln>
            <a:noFill/>
          </a:ln>
        </p:spPr>
      </p:pic>
      <p:pic>
        <p:nvPicPr>
          <p:cNvPr id="151" name="Google Shape;151;p30"/>
          <p:cNvPicPr preferRelativeResize="0"/>
          <p:nvPr/>
        </p:nvPicPr>
        <p:blipFill>
          <a:blip r:embed="rId5">
            <a:alphaModFix/>
          </a:blip>
          <a:stretch>
            <a:fillRect/>
          </a:stretch>
        </p:blipFill>
        <p:spPr>
          <a:xfrm>
            <a:off x="6192875" y="1960825"/>
            <a:ext cx="2842725" cy="303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is Predator Free 2050 so important?</a:t>
            </a:r>
            <a:endParaRPr/>
          </a:p>
        </p:txBody>
      </p:sp>
      <p:sp>
        <p:nvSpPr>
          <p:cNvPr id="238" name="Google Shape;238;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sz="1150">
                <a:solidFill>
                  <a:srgbClr val="333333"/>
                </a:solidFill>
                <a:highlight>
                  <a:srgbClr val="FFFFFF"/>
                </a:highlight>
              </a:rPr>
              <a:t>Firstly, we’ll protect our precious native species, improve our biodiversity, create greater ecological resilience and restore our unique ecosystems. </a:t>
            </a:r>
            <a:endParaRPr sz="1150">
              <a:solidFill>
                <a:srgbClr val="333333"/>
              </a:solidFill>
              <a:highlight>
                <a:srgbClr val="FFFFFF"/>
              </a:highlight>
            </a:endParaRPr>
          </a:p>
          <a:p>
            <a:pPr indent="0" lvl="0" marL="0" rtl="0" algn="l">
              <a:lnSpc>
                <a:spcPct val="150000"/>
              </a:lnSpc>
              <a:spcBef>
                <a:spcPts val="1100"/>
              </a:spcBef>
              <a:spcAft>
                <a:spcPts val="0"/>
              </a:spcAft>
              <a:buClr>
                <a:schemeClr val="dk1"/>
              </a:buClr>
              <a:buSzPts val="1100"/>
              <a:buFont typeface="Arial"/>
              <a:buNone/>
            </a:pPr>
            <a:r>
              <a:rPr lang="en" sz="1150">
                <a:solidFill>
                  <a:srgbClr val="333333"/>
                </a:solidFill>
                <a:highlight>
                  <a:srgbClr val="FFFFFF"/>
                </a:highlight>
              </a:rPr>
              <a:t>We’ll provide a legacy for future generations and our natural spaces provide us with a unique and unrivalled way of life. It’s becoming more difficult to show our children and grandchildren the environment we grew up in and the range of wildlife our ancestors experienced 100 years ago no longer exists. </a:t>
            </a:r>
            <a:endParaRPr sz="1150">
              <a:solidFill>
                <a:srgbClr val="333333"/>
              </a:solidFill>
              <a:highlight>
                <a:srgbClr val="FFFFFF"/>
              </a:highlight>
            </a:endParaRPr>
          </a:p>
          <a:p>
            <a:pPr indent="0" lvl="0" marL="0" rtl="0" algn="l">
              <a:lnSpc>
                <a:spcPct val="150000"/>
              </a:lnSpc>
              <a:spcBef>
                <a:spcPts val="1100"/>
              </a:spcBef>
              <a:spcAft>
                <a:spcPts val="0"/>
              </a:spcAft>
              <a:buNone/>
            </a:pPr>
            <a:r>
              <a:rPr lang="en" sz="1150">
                <a:solidFill>
                  <a:srgbClr val="333333"/>
                </a:solidFill>
                <a:highlight>
                  <a:srgbClr val="FFFFFF"/>
                </a:highlight>
              </a:rPr>
              <a:t>We’ll attract visitors to New Zealand seeking to experience our unique wildlife and pristine landscapes.</a:t>
            </a:r>
            <a:endParaRPr sz="1150">
              <a:solidFill>
                <a:srgbClr val="333333"/>
              </a:solidFill>
              <a:highlight>
                <a:srgbClr val="FFFFFF"/>
              </a:highlight>
            </a:endParaRPr>
          </a:p>
          <a:p>
            <a:pPr indent="0" lvl="0" marL="0" rtl="0" algn="l">
              <a:lnSpc>
                <a:spcPct val="150000"/>
              </a:lnSpc>
              <a:spcBef>
                <a:spcPts val="1100"/>
              </a:spcBef>
              <a:spcAft>
                <a:spcPts val="0"/>
              </a:spcAft>
              <a:buNone/>
            </a:pPr>
            <a:r>
              <a:rPr lang="en" sz="1150">
                <a:solidFill>
                  <a:srgbClr val="333333"/>
                </a:solidFill>
                <a:highlight>
                  <a:srgbClr val="FFFFFF"/>
                </a:highlight>
              </a:rPr>
              <a:t>There are immediate benefits too. Being part of community conservation and outside in natural surroundings can improve health and volunteering as part of a group strengthens communities.</a:t>
            </a:r>
            <a:endParaRPr sz="1150">
              <a:solidFill>
                <a:srgbClr val="333333"/>
              </a:solidFill>
              <a:highlight>
                <a:srgbClr val="FFFFFF"/>
              </a:highlight>
            </a:endParaRPr>
          </a:p>
          <a:p>
            <a:pPr indent="0" lvl="0" marL="0" rtl="0" algn="l">
              <a:lnSpc>
                <a:spcPct val="150000"/>
              </a:lnSpc>
              <a:spcBef>
                <a:spcPts val="1100"/>
              </a:spcBef>
              <a:spcAft>
                <a:spcPts val="1100"/>
              </a:spcAft>
              <a:buNone/>
            </a:pPr>
            <a:r>
              <a:rPr lang="en" sz="1150">
                <a:solidFill>
                  <a:srgbClr val="333333"/>
                </a:solidFill>
                <a:highlight>
                  <a:srgbClr val="FFFFFF"/>
                </a:highlight>
              </a:rPr>
              <a:t>Importantly, both rural and urban communities have a vested interest in the goal. We believe a predator free New Zealand can provide common ground for all New Zealanders.</a:t>
            </a:r>
            <a:endParaRPr sz="1150">
              <a:solidFill>
                <a:srgbClr val="333333"/>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Conservation Birds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successful conservation projects around NZ for small and large birds.</a:t>
            </a:r>
            <a:endParaRPr/>
          </a:p>
        </p:txBody>
      </p:sp>
      <p:pic>
        <p:nvPicPr>
          <p:cNvPr id="158" name="Google Shape;158;p31"/>
          <p:cNvPicPr preferRelativeResize="0"/>
          <p:nvPr/>
        </p:nvPicPr>
        <p:blipFill>
          <a:blip r:embed="rId4">
            <a:alphaModFix/>
          </a:blip>
          <a:stretch>
            <a:fillRect/>
          </a:stretch>
        </p:blipFill>
        <p:spPr>
          <a:xfrm>
            <a:off x="4027925" y="1441363"/>
            <a:ext cx="4018050" cy="2359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“Revive Our Gulf” plans to save the mussel beds at the Hauraki Gulf</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“Predator Free 2050” aims to deal with introduced predators to save native species in New Zealand</a:t>
            </a:r>
            <a:r>
              <a:rPr lang="en"/>
              <a:t>. </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Ways To Conserve Nature</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Conservation projects are becoming more important.</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Māori knew that everything in NZ needed to be conserved.</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ways to conserve nature on the right, explain </a:t>
            </a:r>
            <a:r>
              <a:rPr lang="en" sz="1800">
                <a:solidFill>
                  <a:schemeClr val="dk1"/>
                </a:solidFill>
                <a:highlight>
                  <a:srgbClr val="FFFFFF"/>
                </a:highlight>
                <a:latin typeface="Lato"/>
                <a:ea typeface="Lato"/>
                <a:cs typeface="Lato"/>
                <a:sym typeface="Lato"/>
              </a:rPr>
              <a:t>why they are the most important reasons</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483050" y="3910825"/>
            <a:ext cx="16257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endParaRPr sz="1800">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305950" y="679875"/>
            <a:ext cx="319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Habitat restoration   </a:t>
            </a:r>
            <a:endParaRPr sz="1200"/>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827150" y="2624850"/>
            <a:ext cx="207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t>
            </a:r>
            <a:r>
              <a:rPr lang="en" sz="1800">
                <a:solidFill>
                  <a:srgbClr val="595959"/>
                </a:solidFill>
              </a:rPr>
              <a:t> </a:t>
            </a:r>
            <a:endParaRPr sz="1800">
              <a:solidFill>
                <a:srgbClr val="595959"/>
              </a:solidFill>
            </a:endParaRPr>
          </a:p>
        </p:txBody>
      </p:sp>
      <p:sp>
        <p:nvSpPr>
          <p:cNvPr id="190" name="Google Shape;190;p35"/>
          <p:cNvSpPr txBox="1"/>
          <p:nvPr/>
        </p:nvSpPr>
        <p:spPr>
          <a:xfrm>
            <a:off x="7084200" y="617438"/>
            <a:ext cx="21399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Protection laws</a:t>
            </a:r>
            <a:r>
              <a:rPr lang="en" sz="1800">
                <a:solidFill>
                  <a:srgbClr val="595959"/>
                </a:solidFill>
              </a:rPr>
              <a:t>            </a:t>
            </a:r>
            <a:endParaRPr sz="1800">
              <a:solidFill>
                <a:srgbClr val="595959"/>
              </a:solidFill>
            </a:endParaRPr>
          </a:p>
        </p:txBody>
      </p:sp>
      <p:sp>
        <p:nvSpPr>
          <p:cNvPr id="191" name="Google Shape;191;p35"/>
          <p:cNvSpPr txBox="1"/>
          <p:nvPr/>
        </p:nvSpPr>
        <p:spPr>
          <a:xfrm>
            <a:off x="4991150" y="2722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Stop cutting trees</a:t>
            </a:r>
            <a:endParaRPr/>
          </a:p>
        </p:txBody>
      </p:sp>
      <p:sp>
        <p:nvSpPr>
          <p:cNvPr id="192" name="Google Shape;192;p35"/>
          <p:cNvSpPr txBox="1"/>
          <p:nvPr/>
        </p:nvSpPr>
        <p:spPr>
          <a:xfrm>
            <a:off x="7483050" y="272278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Breeding programs</a:t>
            </a:r>
            <a:endParaRPr/>
          </a:p>
        </p:txBody>
      </p:sp>
      <p:sp>
        <p:nvSpPr>
          <p:cNvPr id="193" name="Google Shape;193;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5" name="Google Shape;195;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6854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Proper planting</a:t>
            </a:r>
            <a:r>
              <a:rPr lang="en" sz="1200"/>
              <a:t>    </a:t>
            </a:r>
            <a:endParaRPr sz="1200"/>
          </a:p>
        </p:txBody>
      </p:sp>
      <p:sp>
        <p:nvSpPr>
          <p:cNvPr id="198" name="Google Shape;198;p35"/>
          <p:cNvSpPr txBox="1"/>
          <p:nvPr/>
        </p:nvSpPr>
        <p:spPr>
          <a:xfrm>
            <a:off x="7584325" y="46880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Use less water</a:t>
            </a:r>
            <a:r>
              <a:rPr lang="en" sz="1200"/>
              <a:t>    </a:t>
            </a:r>
            <a:endParaRPr sz="1200"/>
          </a:p>
        </p:txBody>
      </p:sp>
      <p:sp>
        <p:nvSpPr>
          <p:cNvPr id="199" name="Google Shape;199;p35"/>
          <p:cNvSpPr txBox="1"/>
          <p:nvPr/>
        </p:nvSpPr>
        <p:spPr>
          <a:xfrm>
            <a:off x="57544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Recycling</a:t>
            </a:r>
            <a:r>
              <a:rPr lang="en">
                <a:solidFill>
                  <a:schemeClr val="dk1"/>
                </a:solidFill>
              </a:rPr>
              <a:t>   </a:t>
            </a:r>
            <a:endParaRPr sz="1200"/>
          </a:p>
        </p:txBody>
      </p:sp>
      <p:sp>
        <p:nvSpPr>
          <p:cNvPr id="200" name="Google Shape;200;p35"/>
          <p:cNvSpPr txBox="1"/>
          <p:nvPr/>
        </p:nvSpPr>
        <p:spPr>
          <a:xfrm>
            <a:off x="5621225" y="1593250"/>
            <a:ext cx="207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Resource management</a:t>
            </a:r>
            <a:r>
              <a:rPr lang="en" sz="1200">
                <a:solidFill>
                  <a:schemeClr val="dk1"/>
                </a:solidFill>
              </a:rPr>
              <a:t>  </a:t>
            </a:r>
            <a:endParaRPr sz="1200">
              <a:solidFill>
                <a:schemeClr val="dk1"/>
              </a:solidFill>
            </a:endParaRPr>
          </a:p>
        </p:txBody>
      </p:sp>
      <p:sp>
        <p:nvSpPr>
          <p:cNvPr id="201" name="Google Shape;201;p35"/>
          <p:cNvSpPr txBox="1"/>
          <p:nvPr/>
        </p:nvSpPr>
        <p:spPr>
          <a:xfrm>
            <a:off x="7390075" y="3784000"/>
            <a:ext cx="30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Waste management</a:t>
            </a:r>
            <a:endParaRPr/>
          </a:p>
        </p:txBody>
      </p:sp>
      <p:sp>
        <p:nvSpPr>
          <p:cNvPr id="202" name="Google Shape;202;p35"/>
          <p:cNvSpPr txBox="1"/>
          <p:nvPr/>
        </p:nvSpPr>
        <p:spPr>
          <a:xfrm>
            <a:off x="7483050" y="1604050"/>
            <a:ext cx="1625700" cy="2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Ban hunting</a:t>
            </a:r>
            <a:r>
              <a:rPr lang="en" sz="1200">
                <a:solidFill>
                  <a:schemeClr val="dk1"/>
                </a:solidFill>
              </a:rPr>
              <a:t>  </a:t>
            </a:r>
            <a:endParaRPr sz="1200">
              <a:solidFill>
                <a:schemeClr val="dk1"/>
              </a:solidFill>
            </a:endParaRPr>
          </a:p>
        </p:txBody>
      </p:sp>
      <p:pic>
        <p:nvPicPr>
          <p:cNvPr id="203" name="Google Shape;203;p35"/>
          <p:cNvPicPr preferRelativeResize="0"/>
          <p:nvPr/>
        </p:nvPicPr>
        <p:blipFill>
          <a:blip r:embed="rId3">
            <a:alphaModFix/>
          </a:blip>
          <a:stretch>
            <a:fillRect/>
          </a:stretch>
        </p:blipFill>
        <p:spPr>
          <a:xfrm>
            <a:off x="5921925" y="101000"/>
            <a:ext cx="1468150" cy="657750"/>
          </a:xfrm>
          <a:prstGeom prst="rect">
            <a:avLst/>
          </a:prstGeom>
          <a:noFill/>
          <a:ln>
            <a:noFill/>
          </a:ln>
        </p:spPr>
      </p:pic>
      <p:pic>
        <p:nvPicPr>
          <p:cNvPr id="204" name="Google Shape;204;p35"/>
          <p:cNvPicPr preferRelativeResize="0"/>
          <p:nvPr/>
        </p:nvPicPr>
        <p:blipFill>
          <a:blip r:embed="rId4">
            <a:alphaModFix/>
          </a:blip>
          <a:stretch>
            <a:fillRect/>
          </a:stretch>
        </p:blipFill>
        <p:spPr>
          <a:xfrm>
            <a:off x="7535075" y="101000"/>
            <a:ext cx="1459024" cy="657750"/>
          </a:xfrm>
          <a:prstGeom prst="rect">
            <a:avLst/>
          </a:prstGeom>
          <a:noFill/>
          <a:ln>
            <a:noFill/>
          </a:ln>
        </p:spPr>
      </p:pic>
      <p:pic>
        <p:nvPicPr>
          <p:cNvPr id="205" name="Google Shape;205;p35"/>
          <p:cNvPicPr preferRelativeResize="0"/>
          <p:nvPr/>
        </p:nvPicPr>
        <p:blipFill>
          <a:blip r:embed="rId5">
            <a:alphaModFix/>
          </a:blip>
          <a:stretch>
            <a:fillRect/>
          </a:stretch>
        </p:blipFill>
        <p:spPr>
          <a:xfrm>
            <a:off x="5921926" y="1005050"/>
            <a:ext cx="1468152" cy="657750"/>
          </a:xfrm>
          <a:prstGeom prst="rect">
            <a:avLst/>
          </a:prstGeom>
          <a:noFill/>
          <a:ln>
            <a:noFill/>
          </a:ln>
        </p:spPr>
      </p:pic>
      <p:pic>
        <p:nvPicPr>
          <p:cNvPr id="206" name="Google Shape;206;p35" title="File:No hunting.jpg - Wikimedia Commons"/>
          <p:cNvPicPr preferRelativeResize="0"/>
          <p:nvPr/>
        </p:nvPicPr>
        <p:blipFill>
          <a:blip r:embed="rId6">
            <a:alphaModFix/>
          </a:blip>
          <a:stretch>
            <a:fillRect/>
          </a:stretch>
        </p:blipFill>
        <p:spPr>
          <a:xfrm>
            <a:off x="7520900" y="1005050"/>
            <a:ext cx="1468150" cy="657750"/>
          </a:xfrm>
          <a:prstGeom prst="rect">
            <a:avLst/>
          </a:prstGeom>
          <a:noFill/>
          <a:ln>
            <a:noFill/>
          </a:ln>
        </p:spPr>
      </p:pic>
      <p:pic>
        <p:nvPicPr>
          <p:cNvPr id="207" name="Google Shape;207;p35"/>
          <p:cNvPicPr preferRelativeResize="0"/>
          <p:nvPr/>
        </p:nvPicPr>
        <p:blipFill>
          <a:blip r:embed="rId7">
            <a:alphaModFix/>
          </a:blip>
          <a:stretch>
            <a:fillRect/>
          </a:stretch>
        </p:blipFill>
        <p:spPr>
          <a:xfrm>
            <a:off x="5921927" y="1934975"/>
            <a:ext cx="1468150" cy="886976"/>
          </a:xfrm>
          <a:prstGeom prst="rect">
            <a:avLst/>
          </a:prstGeom>
          <a:noFill/>
          <a:ln>
            <a:noFill/>
          </a:ln>
        </p:spPr>
      </p:pic>
      <p:pic>
        <p:nvPicPr>
          <p:cNvPr id="208" name="Google Shape;208;p35"/>
          <p:cNvPicPr preferRelativeResize="0"/>
          <p:nvPr/>
        </p:nvPicPr>
        <p:blipFill>
          <a:blip r:embed="rId8">
            <a:alphaModFix/>
          </a:blip>
          <a:stretch>
            <a:fillRect/>
          </a:stretch>
        </p:blipFill>
        <p:spPr>
          <a:xfrm>
            <a:off x="7538550" y="1934975"/>
            <a:ext cx="1468151" cy="886975"/>
          </a:xfrm>
          <a:prstGeom prst="rect">
            <a:avLst/>
          </a:prstGeom>
          <a:noFill/>
          <a:ln>
            <a:noFill/>
          </a:ln>
        </p:spPr>
      </p:pic>
      <p:pic>
        <p:nvPicPr>
          <p:cNvPr id="209" name="Google Shape;209;p35" title="Photorealistic recycling bin full of waste vector graphics | Free SVG"/>
          <p:cNvPicPr preferRelativeResize="0"/>
          <p:nvPr/>
        </p:nvPicPr>
        <p:blipFill>
          <a:blip r:embed="rId9">
            <a:alphaModFix/>
          </a:blip>
          <a:stretch>
            <a:fillRect/>
          </a:stretch>
        </p:blipFill>
        <p:spPr>
          <a:xfrm>
            <a:off x="5931050" y="3025000"/>
            <a:ext cx="1459024" cy="808000"/>
          </a:xfrm>
          <a:prstGeom prst="rect">
            <a:avLst/>
          </a:prstGeom>
          <a:noFill/>
          <a:ln>
            <a:noFill/>
          </a:ln>
        </p:spPr>
      </p:pic>
      <p:pic>
        <p:nvPicPr>
          <p:cNvPr id="210" name="Google Shape;210;p35"/>
          <p:cNvPicPr preferRelativeResize="0"/>
          <p:nvPr/>
        </p:nvPicPr>
        <p:blipFill>
          <a:blip r:embed="rId10">
            <a:alphaModFix/>
          </a:blip>
          <a:stretch>
            <a:fillRect/>
          </a:stretch>
        </p:blipFill>
        <p:spPr>
          <a:xfrm>
            <a:off x="7483050" y="3123000"/>
            <a:ext cx="1511048" cy="657750"/>
          </a:xfrm>
          <a:prstGeom prst="rect">
            <a:avLst/>
          </a:prstGeom>
          <a:noFill/>
          <a:ln>
            <a:noFill/>
          </a:ln>
        </p:spPr>
      </p:pic>
      <p:pic>
        <p:nvPicPr>
          <p:cNvPr id="211" name="Google Shape;211;p35"/>
          <p:cNvPicPr preferRelativeResize="0"/>
          <p:nvPr/>
        </p:nvPicPr>
        <p:blipFill>
          <a:blip r:embed="rId11">
            <a:alphaModFix/>
          </a:blip>
          <a:stretch>
            <a:fillRect/>
          </a:stretch>
        </p:blipFill>
        <p:spPr>
          <a:xfrm>
            <a:off x="5931049" y="4107925"/>
            <a:ext cx="1459027" cy="657750"/>
          </a:xfrm>
          <a:prstGeom prst="rect">
            <a:avLst/>
          </a:prstGeom>
          <a:noFill/>
          <a:ln>
            <a:noFill/>
          </a:ln>
        </p:spPr>
      </p:pic>
      <p:pic>
        <p:nvPicPr>
          <p:cNvPr id="212" name="Google Shape;212;p35"/>
          <p:cNvPicPr preferRelativeResize="0"/>
          <p:nvPr/>
        </p:nvPicPr>
        <p:blipFill>
          <a:blip r:embed="rId12">
            <a:alphaModFix/>
          </a:blip>
          <a:stretch>
            <a:fillRect/>
          </a:stretch>
        </p:blipFill>
        <p:spPr>
          <a:xfrm>
            <a:off x="7495650" y="4103400"/>
            <a:ext cx="1511050" cy="657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400">
                <a:solidFill>
                  <a:schemeClr val="dk1"/>
                </a:solidFill>
                <a:highlight>
                  <a:schemeClr val="lt1"/>
                </a:highlight>
                <a:latin typeface="Comfortaa"/>
                <a:ea typeface="Comfortaa"/>
                <a:cs typeface="Comfortaa"/>
                <a:sym typeface="Comfortaa"/>
              </a:rPr>
              <a:t>The Hauraki Gulf was home to vast mussel beds that played a crucial role in maintaining water quality and supporting biodiversity. Over time, these beds were decimated by overfishing and habitat degradation. As a result, the “Revive Our Gulf” initiative was made to save the mussels</a:t>
            </a:r>
            <a:r>
              <a:rPr lang="en" sz="1400">
                <a:solidFill>
                  <a:schemeClr val="dk1"/>
                </a:solidFill>
                <a:highlight>
                  <a:srgbClr val="FFFFFF"/>
                </a:highlight>
                <a:latin typeface="Comfortaa"/>
                <a:ea typeface="Comfortaa"/>
                <a:cs typeface="Comfortaa"/>
                <a:sym typeface="Comfortaa"/>
              </a:rPr>
              <a:t>.</a:t>
            </a:r>
            <a:endParaRPr sz="1400">
              <a:solidFill>
                <a:schemeClr val="dk1"/>
              </a:solidFill>
              <a:highlight>
                <a:schemeClr val="lt1"/>
              </a:highlight>
              <a:latin typeface="Comfortaa"/>
              <a:ea typeface="Comfortaa"/>
              <a:cs typeface="Comfortaa"/>
              <a:sym typeface="Comfortaa"/>
            </a:endParaRPr>
          </a:p>
          <a:p>
            <a:pPr indent="0" lvl="0" marL="0" marR="0" rtl="0" algn="l">
              <a:lnSpc>
                <a:spcPct val="100000"/>
              </a:lnSpc>
              <a:spcBef>
                <a:spcPts val="1200"/>
              </a:spcBef>
              <a:spcAft>
                <a:spcPts val="1900"/>
              </a:spcAft>
              <a:buNone/>
            </a:pPr>
            <a:r>
              <a:rPr lang="en" sz="1400">
                <a:solidFill>
                  <a:srgbClr val="333333"/>
                </a:solidFill>
                <a:highlight>
                  <a:schemeClr val="lt1"/>
                </a:highlight>
                <a:latin typeface="Comfortaa"/>
                <a:ea typeface="Comfortaa"/>
                <a:cs typeface="Comfortaa"/>
                <a:sym typeface="Comfortaa"/>
              </a:rPr>
              <a:t>Look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t>
            </a:r>
            <a:r>
              <a:rPr lang="en" sz="1400">
                <a:solidFill>
                  <a:schemeClr val="dk1"/>
                </a:solidFill>
                <a:highlight>
                  <a:srgbClr val="FFFFFF"/>
                </a:highlight>
                <a:latin typeface="Comfortaa"/>
                <a:ea typeface="Comfortaa"/>
                <a:cs typeface="Comfortaa"/>
                <a:sym typeface="Comfortaa"/>
              </a:rPr>
              <a:t>about “Revive Our Gulf.” Then create an informative poster about the “Revive Our Gulf” initiative just like these ones </a:t>
            </a:r>
            <a:r>
              <a:rPr lang="en" sz="1400" u="sng">
                <a:solidFill>
                  <a:schemeClr val="hlink"/>
                </a:solidFill>
                <a:highlight>
                  <a:srgbClr val="FFFFFF"/>
                </a:highlight>
                <a:latin typeface="Comfortaa"/>
                <a:ea typeface="Comfortaa"/>
                <a:cs typeface="Comfortaa"/>
                <a:sym typeface="Comfortaa"/>
                <a:hlinkClick r:id="rId4"/>
              </a:rPr>
              <a:t>here</a:t>
            </a:r>
            <a:r>
              <a:rPr lang="en" sz="1400">
                <a:solidFill>
                  <a:schemeClr val="dk1"/>
                </a:solidFill>
                <a:highlight>
                  <a:srgbClr val="FFFFFF"/>
                </a:highlight>
                <a:latin typeface="Comfortaa"/>
                <a:ea typeface="Comfortaa"/>
                <a:cs typeface="Comfortaa"/>
                <a:sym typeface="Comfortaa"/>
              </a:rPr>
              <a:t>. Make sure to include images, colour and text.</a:t>
            </a:r>
            <a:endParaRPr sz="1400">
              <a:latin typeface="Comfortaa"/>
              <a:ea typeface="Comfortaa"/>
              <a:cs typeface="Comfortaa"/>
              <a:sym typeface="Comfortaa"/>
            </a:endParaRPr>
          </a:p>
        </p:txBody>
      </p:sp>
      <p:pic>
        <p:nvPicPr>
          <p:cNvPr id="219" name="Google Shape;219;p36"/>
          <p:cNvPicPr preferRelativeResize="0"/>
          <p:nvPr/>
        </p:nvPicPr>
        <p:blipFill>
          <a:blip r:embed="rId5">
            <a:alphaModFix/>
          </a:blip>
          <a:stretch>
            <a:fillRect/>
          </a:stretch>
        </p:blipFill>
        <p:spPr>
          <a:xfrm>
            <a:off x="2102825" y="2201525"/>
            <a:ext cx="4926300" cy="2793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re-mussel the gulf?</a:t>
            </a:r>
            <a:endParaRPr/>
          </a:p>
        </p:txBody>
      </p:sp>
      <p:sp>
        <p:nvSpPr>
          <p:cNvPr id="225" name="Google Shape;225;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2750">
                <a:solidFill>
                  <a:schemeClr val="dk1"/>
                </a:solidFill>
                <a:highlight>
                  <a:srgbClr val="FEFEFE"/>
                </a:highlight>
                <a:latin typeface="Roboto"/>
                <a:ea typeface="Roboto"/>
                <a:cs typeface="Roboto"/>
                <a:sym typeface="Roboto"/>
              </a:rPr>
              <a:t>The brilliant mussels do more than act as kidneys of the sea. With all their nooks and crannies they provide a home for tiny critters, and a nursery habitat for juvenile fish. They provide food for crustaceans and larger species like tāmure (snapper) and rays. Mussel reefs stabilise the seafloor, reducing wave energy and the re-suspension of sediment.</a:t>
            </a:r>
            <a:endParaRPr sz="2750">
              <a:solidFill>
                <a:schemeClr val="dk1"/>
              </a:solidFill>
              <a:highlight>
                <a:srgbClr val="FEFEFE"/>
              </a:highligh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1" name="Google Shape;231;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800">
                <a:solidFill>
                  <a:schemeClr val="dk1"/>
                </a:solidFill>
                <a:highlight>
                  <a:srgbClr val="FFFFFF"/>
                </a:highlight>
              </a:rPr>
              <a:t>The Māori believed that the living things in NZ were needed in nature. Many of NZ’s species aren’t found elsewhere on Earth and this isolation makes them vulnerable to predators.</a:t>
            </a:r>
            <a:r>
              <a:rPr lang="en" sz="1150">
                <a:solidFill>
                  <a:srgbClr val="333333"/>
                </a:solidFill>
                <a:highlight>
                  <a:srgbClr val="FFFFFF"/>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t>
            </a:r>
            <a:r>
              <a:rPr lang="en" sz="1800" u="sng">
                <a:solidFill>
                  <a:schemeClr val="hlink"/>
                </a:solidFill>
                <a:highlight>
                  <a:schemeClr val="lt1"/>
                </a:highlight>
                <a:hlinkClick r:id="rId3"/>
              </a:rPr>
              <a:t>About Predator Free 2050</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“Predator Free 2050.” </a:t>
            </a:r>
            <a:endParaRPr sz="1800">
              <a:solidFill>
                <a:schemeClr val="dk1"/>
              </a:solidFill>
              <a:highlight>
                <a:schemeClr val="lt1"/>
              </a:highlight>
            </a:endParaRPr>
          </a:p>
          <a:p>
            <a:pPr indent="0" lvl="0" marL="0" rtl="0" algn="l">
              <a:spcBef>
                <a:spcPts val="1200"/>
              </a:spcBef>
              <a:spcAft>
                <a:spcPts val="1200"/>
              </a:spcAft>
              <a:buClr>
                <a:schemeClr val="dk1"/>
              </a:buClr>
              <a:buSzPts val="1100"/>
              <a:buFont typeface="Arial"/>
              <a:buNone/>
            </a:pPr>
            <a:r>
              <a:rPr lang="en" sz="1800">
                <a:solidFill>
                  <a:schemeClr val="dk1"/>
                </a:solidFill>
                <a:highlight>
                  <a:schemeClr val="lt1"/>
                </a:highlight>
              </a:rPr>
              <a:t>In small groups choose </a:t>
            </a:r>
            <a:r>
              <a:rPr lang="en" sz="1800">
                <a:solidFill>
                  <a:schemeClr val="dk1"/>
                </a:solidFill>
              </a:rPr>
              <a:t>a different type of introduced predator which is harmful to NZ’s native species e</a:t>
            </a:r>
            <a:r>
              <a:rPr lang="en" sz="1800">
                <a:solidFill>
                  <a:schemeClr val="dk1"/>
                </a:solidFill>
                <a:highlight>
                  <a:srgbClr val="FFFFFF"/>
                </a:highlight>
              </a:rPr>
              <a:t>.g. rats, stoats and possums.</a:t>
            </a:r>
            <a:r>
              <a:rPr lang="en" sz="1800">
                <a:solidFill>
                  <a:schemeClr val="dk1"/>
                </a:solidFill>
              </a:rPr>
              <a:t> </a:t>
            </a:r>
            <a:r>
              <a:rPr lang="en" sz="1800">
                <a:solidFill>
                  <a:schemeClr val="dk1"/>
                </a:solidFill>
                <a:highlight>
                  <a:schemeClr val="lt1"/>
                </a:highlight>
              </a:rPr>
              <a:t>Write in your Global Studies books 10 reasons why the organisation “Predator Free 2050” is helpful with saving NZ’s native species by dealing with the introduced predators.</a:t>
            </a:r>
            <a:endParaRPr sz="1800">
              <a:solidFill>
                <a:schemeClr val="dk1"/>
              </a:solidFill>
              <a:highlight>
                <a:schemeClr val="lt1"/>
              </a:highlight>
            </a:endParaRPr>
          </a:p>
        </p:txBody>
      </p:sp>
      <p:pic>
        <p:nvPicPr>
          <p:cNvPr id="232" name="Google Shape;232;p38"/>
          <p:cNvPicPr preferRelativeResize="0"/>
          <p:nvPr/>
        </p:nvPicPr>
        <p:blipFill>
          <a:blip r:embed="rId4">
            <a:alphaModFix/>
          </a:blip>
          <a:stretch>
            <a:fillRect/>
          </a:stretch>
        </p:blipFill>
        <p:spPr>
          <a:xfrm>
            <a:off x="6525625" y="122050"/>
            <a:ext cx="2493775" cy="198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