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aleway"/>
      <p:regular r:id="rId17"/>
      <p:bold r:id="rId18"/>
      <p:italic r:id="rId19"/>
      <p:boldItalic r:id="rId20"/>
    </p:embeddedFont>
    <p:embeddedFont>
      <p:font typeface="Roboto"/>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19" Type="http://schemas.openxmlformats.org/officeDocument/2006/relationships/font" Target="fonts/Raleway-italic.fntdata"/><Relationship Id="rId1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c059737e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0c059737e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0c059737e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0c059737e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ba71369a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ba71369a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0ba71369a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0ba71369a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ba71369a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ba71369a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326aee7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326aee7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c059737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c059737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0c059737e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0c059737e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0ba71369a4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0ba71369a4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0ba71369a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0ba71369a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folksong.org.nz/ma_wai_ra/" TargetMode="External"/><Relationship Id="rId4" Type="http://schemas.openxmlformats.org/officeDocument/2006/relationships/hyperlink" Target="https://poetryarchive.org/poet/hone-tuwhare/" TargetMode="External"/><Relationship Id="rId5" Type="http://schemas.openxmlformats.org/officeDocument/2006/relationships/hyperlink" Target="https://mail.google.com/mail/u/0/#inbox/WhctKKXXNBtpgdtFCmkhTfQDlkHTKjKhklLXZrCkQwKbMwvSTFGJxdHWpkBzqWdQkRkMrmG?projector=1" TargetMode="External"/><Relationship Id="rId6" Type="http://schemas.openxmlformats.org/officeDocument/2006/relationships/hyperlink" Target="https://www.facebook.com/ManaNZ/videos/1030607143646639/" TargetMode="External"/><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www.coursehero.com/file/75690300/ghost-housedocx/"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Poetry Analysis Slideshow 2</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495057"/>
                </a:solidFill>
                <a:highlight>
                  <a:srgbClr val="FFFFFF"/>
                </a:highlight>
                <a:latin typeface="Roboto"/>
                <a:ea typeface="Roboto"/>
                <a:cs typeface="Roboto"/>
                <a:sym typeface="Roboto"/>
              </a:rPr>
              <a:t>L.I: We are PLANNING poetry by </a:t>
            </a:r>
            <a:r>
              <a:rPr i="1" lang="en">
                <a:solidFill>
                  <a:srgbClr val="495057"/>
                </a:solidFill>
                <a:highlight>
                  <a:srgbClr val="FFFFFF"/>
                </a:highlight>
                <a:latin typeface="Roboto"/>
                <a:ea typeface="Roboto"/>
                <a:cs typeface="Roboto"/>
                <a:sym typeface="Roboto"/>
              </a:rPr>
              <a:t>choosing</a:t>
            </a:r>
            <a:r>
              <a:rPr lang="en">
                <a:solidFill>
                  <a:srgbClr val="495057"/>
                </a:solidFill>
                <a:highlight>
                  <a:srgbClr val="FFFFFF"/>
                </a:highlight>
                <a:latin typeface="Roboto"/>
                <a:ea typeface="Roboto"/>
                <a:cs typeface="Roboto"/>
                <a:sym typeface="Roboto"/>
              </a:rPr>
              <a:t> language that is appropriate to the topic, audience, and purpose.</a:t>
            </a:r>
            <a:endParaRPr/>
          </a:p>
        </p:txBody>
      </p:sp>
      <p:pic>
        <p:nvPicPr>
          <p:cNvPr id="74" name="Google Shape;74;p13"/>
          <p:cNvPicPr preferRelativeResize="0"/>
          <p:nvPr/>
        </p:nvPicPr>
        <p:blipFill>
          <a:blip r:embed="rId3">
            <a:alphaModFix/>
          </a:blip>
          <a:stretch>
            <a:fillRect/>
          </a:stretch>
        </p:blipFill>
        <p:spPr>
          <a:xfrm>
            <a:off x="112475" y="1539375"/>
            <a:ext cx="2123300" cy="2272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130" name="Google Shape;130;p22"/>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Write a poem which has the same or similar themes to “Ghost House” into your English books.</a:t>
            </a:r>
            <a:endParaRPr sz="2400"/>
          </a:p>
        </p:txBody>
      </p:sp>
      <p:pic>
        <p:nvPicPr>
          <p:cNvPr id="131" name="Google Shape;131;p22"/>
          <p:cNvPicPr preferRelativeResize="0"/>
          <p:nvPr/>
        </p:nvPicPr>
        <p:blipFill>
          <a:blip r:embed="rId3">
            <a:alphaModFix/>
          </a:blip>
          <a:stretch>
            <a:fillRect/>
          </a:stretch>
        </p:blipFill>
        <p:spPr>
          <a:xfrm>
            <a:off x="4324950" y="1160650"/>
            <a:ext cx="3420850" cy="2883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137" name="Google Shape;137;p23"/>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2"/>
              </a:buClr>
              <a:buSzPts val="1100"/>
              <a:buFont typeface="Arial"/>
              <a:buNone/>
            </a:pPr>
            <a:r>
              <a:rPr lang="en">
                <a:solidFill>
                  <a:srgbClr val="424242"/>
                </a:solidFill>
              </a:rPr>
              <a:t>Draw, label and colour in a picture of what the poems are about into your English books </a:t>
            </a:r>
            <a:r>
              <a:rPr lang="en">
                <a:solidFill>
                  <a:srgbClr val="202729"/>
                </a:solidFill>
              </a:rPr>
              <a:t>to</a:t>
            </a:r>
            <a:r>
              <a:rPr lang="en">
                <a:solidFill>
                  <a:srgbClr val="424242"/>
                </a:solidFill>
              </a:rPr>
              <a:t> </a:t>
            </a:r>
            <a:r>
              <a:rPr b="1" lang="en" sz="1800" u="sng">
                <a:solidFill>
                  <a:srgbClr val="1C1C1C"/>
                </a:solidFill>
              </a:rPr>
              <a:t>AT LEAST A YEAR NINE STANDARD</a:t>
            </a:r>
            <a:r>
              <a:rPr lang="en">
                <a:solidFill>
                  <a:srgbClr val="424242"/>
                </a:solidFill>
              </a:rPr>
              <a:t>.</a:t>
            </a:r>
            <a:endParaRPr/>
          </a:p>
        </p:txBody>
      </p:sp>
      <p:pic>
        <p:nvPicPr>
          <p:cNvPr id="138" name="Google Shape;138;p23"/>
          <p:cNvPicPr preferRelativeResize="0"/>
          <p:nvPr/>
        </p:nvPicPr>
        <p:blipFill>
          <a:blip r:embed="rId3">
            <a:alphaModFix/>
          </a:blip>
          <a:stretch>
            <a:fillRect/>
          </a:stretch>
        </p:blipFill>
        <p:spPr>
          <a:xfrm>
            <a:off x="4129450" y="1490525"/>
            <a:ext cx="3817249" cy="232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0" y="0"/>
            <a:ext cx="9144000" cy="253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highlight>
                  <a:srgbClr val="FFFFFF"/>
                </a:highlight>
                <a:latin typeface="Georgia"/>
                <a:ea typeface="Georgia"/>
                <a:cs typeface="Georgia"/>
                <a:sym typeface="Georgia"/>
              </a:rPr>
              <a:t>Māori have composed some of New Zealand’s finest poetry, ranging from </a:t>
            </a:r>
            <a:r>
              <a:rPr lang="en" sz="1200">
                <a:highlight>
                  <a:srgbClr val="FFFFFF"/>
                </a:highlight>
                <a:uFill>
                  <a:noFill/>
                </a:uFill>
                <a:latin typeface="Georgia"/>
                <a:ea typeface="Georgia"/>
                <a:cs typeface="Georgia"/>
                <a:sym typeface="Georgia"/>
                <a:hlinkClick r:id="rId3"/>
              </a:rPr>
              <a:t>Rihi Puhiwahine’s work in the 19th century </a:t>
            </a:r>
            <a:r>
              <a:rPr lang="en" sz="1200">
                <a:highlight>
                  <a:srgbClr val="FFFFFF"/>
                </a:highlight>
                <a:latin typeface="Georgia"/>
                <a:ea typeface="Georgia"/>
                <a:cs typeface="Georgia"/>
                <a:sym typeface="Georgia"/>
              </a:rPr>
              <a:t> to </a:t>
            </a:r>
            <a:r>
              <a:rPr lang="en" sz="1200">
                <a:highlight>
                  <a:srgbClr val="FFFFFF"/>
                </a:highlight>
                <a:uFill>
                  <a:noFill/>
                </a:uFill>
                <a:latin typeface="Georgia"/>
                <a:ea typeface="Georgia"/>
                <a:cs typeface="Georgia"/>
                <a:sym typeface="Georgia"/>
                <a:hlinkClick r:id="rId4"/>
              </a:rPr>
              <a:t>Hone Tuwhare’s fine works </a:t>
            </a:r>
            <a:r>
              <a:rPr lang="en" sz="1200">
                <a:highlight>
                  <a:srgbClr val="FFFFFF"/>
                </a:highlight>
                <a:latin typeface="Georgia"/>
                <a:ea typeface="Georgia"/>
                <a:cs typeface="Georgia"/>
                <a:sym typeface="Georgia"/>
              </a:rPr>
              <a:t>and beyond.  Such poetry does not gloss over brutal realities.  Puhiwahine wrote of the impacts of conflict in New Zealand:</a:t>
            </a:r>
            <a:endParaRPr sz="1200">
              <a:highlight>
                <a:srgbClr val="FFFFFF"/>
              </a:highlight>
              <a:latin typeface="Georgia"/>
              <a:ea typeface="Georgia"/>
              <a:cs typeface="Georgia"/>
              <a:sym typeface="Georgia"/>
            </a:endParaRPr>
          </a:p>
          <a:p>
            <a:pPr indent="0" lvl="0" marL="0" rtl="0" algn="l">
              <a:lnSpc>
                <a:spcPct val="115000"/>
              </a:lnSpc>
              <a:spcBef>
                <a:spcPts val="1800"/>
              </a:spcBef>
              <a:spcAft>
                <a:spcPts val="0"/>
              </a:spcAft>
              <a:buNone/>
            </a:pPr>
            <a:r>
              <a:rPr lang="en" sz="1200">
                <a:highlight>
                  <a:srgbClr val="FFFFFF"/>
                </a:highlight>
                <a:latin typeface="Georgia"/>
                <a:ea typeface="Georgia"/>
                <a:cs typeface="Georgia"/>
                <a:sym typeface="Georgia"/>
              </a:rPr>
              <a:t>Who can raise my fallen ones again? No one but Almighty God, who reigns above us all. All about is now a void; an empty void, a dismal void— Tell me, who caused this void? For seven long years the patu has opposed the sword and loaded gun. Be prepared, be prepared! The worst is yet to come…</a:t>
            </a:r>
            <a:endParaRPr sz="1200">
              <a:highlight>
                <a:srgbClr val="FFFFFF"/>
              </a:highlight>
              <a:latin typeface="Georgia"/>
              <a:ea typeface="Georgia"/>
              <a:cs typeface="Georgia"/>
              <a:sym typeface="Georgia"/>
            </a:endParaRPr>
          </a:p>
          <a:p>
            <a:pPr indent="0" lvl="0" marL="0" rtl="0" algn="l">
              <a:lnSpc>
                <a:spcPct val="115000"/>
              </a:lnSpc>
              <a:spcBef>
                <a:spcPts val="1800"/>
              </a:spcBef>
              <a:spcAft>
                <a:spcPts val="1800"/>
              </a:spcAft>
              <a:buNone/>
            </a:pPr>
            <a:r>
              <a:rPr lang="en" sz="1200">
                <a:highlight>
                  <a:srgbClr val="FFFFFF"/>
                </a:highlight>
                <a:latin typeface="Georgia"/>
                <a:ea typeface="Georgia"/>
                <a:cs typeface="Georgia"/>
                <a:sym typeface="Georgia"/>
              </a:rPr>
              <a:t>Poetry including song lyrics has provided a route through which the mana and visibility of the Māori language has been enhanced:  Examples include </a:t>
            </a:r>
            <a:r>
              <a:rPr lang="en" sz="1200">
                <a:highlight>
                  <a:srgbClr val="FFFFFF"/>
                </a:highlight>
                <a:uFill>
                  <a:noFill/>
                </a:uFill>
                <a:latin typeface="Georgia"/>
                <a:ea typeface="Georgia"/>
                <a:cs typeface="Georgia"/>
                <a:sym typeface="Georgia"/>
                <a:hlinkClick r:id="rId5"/>
              </a:rPr>
              <a:t>Lorde and Marlon Williams sing Stoned at the Nail Salon</a:t>
            </a:r>
            <a:r>
              <a:rPr lang="en" sz="1200">
                <a:highlight>
                  <a:srgbClr val="FFFFFF"/>
                </a:highlight>
                <a:latin typeface="Georgia"/>
                <a:ea typeface="Georgia"/>
                <a:cs typeface="Georgia"/>
                <a:sym typeface="Georgia"/>
              </a:rPr>
              <a:t> and </a:t>
            </a:r>
            <a:r>
              <a:rPr lang="en" sz="1200">
                <a:highlight>
                  <a:srgbClr val="FFFFFF"/>
                </a:highlight>
                <a:uFill>
                  <a:noFill/>
                </a:uFill>
                <a:latin typeface="Georgia"/>
                <a:ea typeface="Georgia"/>
                <a:cs typeface="Georgia"/>
                <a:sym typeface="Georgia"/>
                <a:hlinkClick r:id="rId6"/>
              </a:rPr>
              <a:t>George Henare and Jennifer Ward-Lealand read sonnet 18 in English and Te Reo</a:t>
            </a:r>
            <a:r>
              <a:rPr lang="en" sz="1200">
                <a:highlight>
                  <a:srgbClr val="FFFFFF"/>
                </a:highlight>
                <a:latin typeface="Georgia"/>
                <a:ea typeface="Georgia"/>
                <a:cs typeface="Georgia"/>
                <a:sym typeface="Georgia"/>
              </a:rPr>
              <a:t>.</a:t>
            </a:r>
            <a:r>
              <a:rPr lang="en" sz="1200">
                <a:solidFill>
                  <a:srgbClr val="333333"/>
                </a:solidFill>
                <a:highlight>
                  <a:srgbClr val="FFFFFF"/>
                </a:highlight>
                <a:latin typeface="Georgia"/>
                <a:ea typeface="Georgia"/>
                <a:cs typeface="Georgia"/>
                <a:sym typeface="Georgia"/>
              </a:rPr>
              <a:t>   What I would give for Henare’s voice and elocution!</a:t>
            </a:r>
            <a:endParaRPr sz="1200">
              <a:solidFill>
                <a:srgbClr val="333333"/>
              </a:solidFill>
              <a:highlight>
                <a:srgbClr val="FFFFFF"/>
              </a:highlight>
              <a:latin typeface="Georgia"/>
              <a:ea typeface="Georgia"/>
              <a:cs typeface="Georgia"/>
              <a:sym typeface="Georgia"/>
            </a:endParaRPr>
          </a:p>
        </p:txBody>
      </p:sp>
      <p:pic>
        <p:nvPicPr>
          <p:cNvPr id="80" name="Google Shape;80;p14"/>
          <p:cNvPicPr preferRelativeResize="0"/>
          <p:nvPr/>
        </p:nvPicPr>
        <p:blipFill>
          <a:blip r:embed="rId7">
            <a:alphaModFix/>
          </a:blip>
          <a:stretch>
            <a:fillRect/>
          </a:stretch>
        </p:blipFill>
        <p:spPr>
          <a:xfrm>
            <a:off x="2602300" y="2571750"/>
            <a:ext cx="3989376" cy="24129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5"/>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None/>
            </a:pPr>
            <a:r>
              <a:rPr lang="en"/>
              <a:t>Read the poem “Ghost House” on this slide for the first and second stanza.</a:t>
            </a:r>
            <a:endParaRPr/>
          </a:p>
        </p:txBody>
      </p:sp>
      <p:sp>
        <p:nvSpPr>
          <p:cNvPr id="86" name="Google Shape;86;p15"/>
          <p:cNvSpPr txBox="1"/>
          <p:nvPr/>
        </p:nvSpPr>
        <p:spPr>
          <a:xfrm>
            <a:off x="0" y="0"/>
            <a:ext cx="9144000" cy="3090300"/>
          </a:xfrm>
          <a:prstGeom prst="rect">
            <a:avLst/>
          </a:prstGeom>
          <a:noFill/>
          <a:ln>
            <a:noFill/>
          </a:ln>
        </p:spPr>
        <p:txBody>
          <a:bodyPr anchorCtr="0" anchor="t" bIns="91425" lIns="91425" spcFirstLastPara="1" rIns="91425" wrap="square" tIns="91425">
            <a:spAutoFit/>
          </a:bodyPr>
          <a:lstStyle/>
          <a:p>
            <a:pPr indent="0" lvl="0" marL="0" rtl="0" algn="ctr">
              <a:lnSpc>
                <a:spcPct val="123100"/>
              </a:lnSpc>
              <a:spcBef>
                <a:spcPts val="0"/>
              </a:spcBef>
              <a:spcAft>
                <a:spcPts val="0"/>
              </a:spcAft>
              <a:buNone/>
            </a:pPr>
            <a:r>
              <a:rPr b="1" lang="en" sz="3600">
                <a:solidFill>
                  <a:schemeClr val="dk2"/>
                </a:solidFill>
                <a:latin typeface="Calibri"/>
                <a:ea typeface="Calibri"/>
                <a:cs typeface="Calibri"/>
                <a:sym typeface="Calibri"/>
              </a:rPr>
              <a:t>Ghost House</a:t>
            </a:r>
            <a:endParaRPr b="1" sz="3600">
              <a:solidFill>
                <a:schemeClr val="dk2"/>
              </a:solidFill>
              <a:latin typeface="Calibri"/>
              <a:ea typeface="Calibri"/>
              <a:cs typeface="Calibri"/>
              <a:sym typeface="Calibri"/>
            </a:endParaRPr>
          </a:p>
          <a:p>
            <a:pPr indent="0" lvl="0" marL="0" rtl="0" algn="ctr">
              <a:lnSpc>
                <a:spcPct val="150000"/>
              </a:lnSpc>
              <a:spcBef>
                <a:spcPts val="0"/>
              </a:spcBef>
              <a:spcAft>
                <a:spcPts val="0"/>
              </a:spcAft>
              <a:buNone/>
            </a:pPr>
            <a:r>
              <a:rPr lang="en" sz="2400">
                <a:solidFill>
                  <a:srgbClr val="494949"/>
                </a:solidFill>
                <a:latin typeface="Calibri"/>
                <a:ea typeface="Calibri"/>
                <a:cs typeface="Calibri"/>
                <a:sym typeface="Calibri"/>
              </a:rPr>
              <a:t>By Robert Frost</a:t>
            </a:r>
            <a:endParaRPr sz="2400" u="sng">
              <a:solidFill>
                <a:schemeClr val="hlink"/>
              </a:solidFill>
              <a:latin typeface="Calibri"/>
              <a:ea typeface="Calibri"/>
              <a:cs typeface="Calibri"/>
              <a:sym typeface="Calibri"/>
            </a:endParaRPr>
          </a:p>
          <a:p>
            <a:pPr indent="-152400" lvl="0" marL="152400" rtl="0" algn="ctr">
              <a:lnSpc>
                <a:spcPct val="115000"/>
              </a:lnSpc>
              <a:spcBef>
                <a:spcPts val="0"/>
              </a:spcBef>
              <a:spcAft>
                <a:spcPts val="0"/>
              </a:spcAft>
              <a:buClr>
                <a:schemeClr val="dk2"/>
              </a:buClr>
              <a:buSzPts val="1100"/>
              <a:buFont typeface="Arial"/>
              <a:buNone/>
            </a:pPr>
            <a:r>
              <a:rPr lang="en">
                <a:solidFill>
                  <a:srgbClr val="343434"/>
                </a:solidFill>
                <a:highlight>
                  <a:srgbClr val="FFFFFF"/>
                </a:highlight>
                <a:latin typeface="Georgia"/>
                <a:ea typeface="Georgia"/>
                <a:cs typeface="Georgia"/>
                <a:sym typeface="Georgia"/>
              </a:rPr>
              <a:t>I dwell in a lonely house I know</a:t>
            </a:r>
            <a:endParaRPr>
              <a:solidFill>
                <a:srgbClr val="343434"/>
              </a:solidFill>
              <a:highlight>
                <a:srgbClr val="FFFFFF"/>
              </a:highlight>
              <a:latin typeface="Georgia"/>
              <a:ea typeface="Georgia"/>
              <a:cs typeface="Georgia"/>
              <a:sym typeface="Georgia"/>
            </a:endParaRPr>
          </a:p>
          <a:p>
            <a:pPr indent="-152400" lvl="0" marL="152400" rtl="0" algn="ctr">
              <a:lnSpc>
                <a:spcPct val="115000"/>
              </a:lnSpc>
              <a:spcBef>
                <a:spcPts val="0"/>
              </a:spcBef>
              <a:spcAft>
                <a:spcPts val="0"/>
              </a:spcAft>
              <a:buClr>
                <a:schemeClr val="dk2"/>
              </a:buClr>
              <a:buSzPts val="1100"/>
              <a:buFont typeface="Arial"/>
              <a:buNone/>
            </a:pPr>
            <a:r>
              <a:rPr lang="en">
                <a:solidFill>
                  <a:srgbClr val="343434"/>
                </a:solidFill>
                <a:highlight>
                  <a:srgbClr val="FFFFFF"/>
                </a:highlight>
                <a:latin typeface="Georgia"/>
                <a:ea typeface="Georgia"/>
                <a:cs typeface="Georgia"/>
                <a:sym typeface="Georgia"/>
              </a:rPr>
              <a:t>That vanished many a summer ago,</a:t>
            </a:r>
            <a:endParaRPr>
              <a:solidFill>
                <a:srgbClr val="343434"/>
              </a:solidFill>
              <a:highlight>
                <a:srgbClr val="FFFFFF"/>
              </a:highlight>
              <a:latin typeface="Georgia"/>
              <a:ea typeface="Georgia"/>
              <a:cs typeface="Georgia"/>
              <a:sym typeface="Georgia"/>
            </a:endParaRPr>
          </a:p>
          <a:p>
            <a:pPr indent="-152400" lvl="0" marL="152400" rtl="0" algn="ctr">
              <a:lnSpc>
                <a:spcPct val="115000"/>
              </a:lnSpc>
              <a:spcBef>
                <a:spcPts val="0"/>
              </a:spcBef>
              <a:spcAft>
                <a:spcPts val="0"/>
              </a:spcAft>
              <a:buClr>
                <a:schemeClr val="dk2"/>
              </a:buClr>
              <a:buSzPts val="1100"/>
              <a:buFont typeface="Arial"/>
              <a:buNone/>
            </a:pPr>
            <a:r>
              <a:rPr lang="en">
                <a:solidFill>
                  <a:srgbClr val="343434"/>
                </a:solidFill>
                <a:highlight>
                  <a:srgbClr val="FFFFFF"/>
                </a:highlight>
                <a:latin typeface="Georgia"/>
                <a:ea typeface="Georgia"/>
                <a:cs typeface="Georgia"/>
                <a:sym typeface="Georgia"/>
              </a:rPr>
              <a:t>   And left no trace but the cellar walls,</a:t>
            </a:r>
            <a:endParaRPr>
              <a:solidFill>
                <a:srgbClr val="343434"/>
              </a:solidFill>
              <a:highlight>
                <a:srgbClr val="FFFFFF"/>
              </a:highlight>
              <a:latin typeface="Georgia"/>
              <a:ea typeface="Georgia"/>
              <a:cs typeface="Georgia"/>
              <a:sym typeface="Georgia"/>
            </a:endParaRPr>
          </a:p>
          <a:p>
            <a:pPr indent="-152400" lvl="0" marL="152400" rtl="0" algn="ctr">
              <a:lnSpc>
                <a:spcPct val="115000"/>
              </a:lnSpc>
              <a:spcBef>
                <a:spcPts val="0"/>
              </a:spcBef>
              <a:spcAft>
                <a:spcPts val="0"/>
              </a:spcAft>
              <a:buClr>
                <a:schemeClr val="dk2"/>
              </a:buClr>
              <a:buSzPts val="1100"/>
              <a:buFont typeface="Arial"/>
              <a:buNone/>
            </a:pPr>
            <a:r>
              <a:rPr lang="en">
                <a:solidFill>
                  <a:srgbClr val="343434"/>
                </a:solidFill>
                <a:highlight>
                  <a:srgbClr val="FFFFFF"/>
                </a:highlight>
                <a:latin typeface="Georgia"/>
                <a:ea typeface="Georgia"/>
                <a:cs typeface="Georgia"/>
                <a:sym typeface="Georgia"/>
              </a:rPr>
              <a:t>   And a cellar in which the daylight falls</a:t>
            </a:r>
            <a:endParaRPr>
              <a:solidFill>
                <a:srgbClr val="343434"/>
              </a:solidFill>
              <a:highlight>
                <a:srgbClr val="FFFFFF"/>
              </a:highlight>
              <a:latin typeface="Georgia"/>
              <a:ea typeface="Georgia"/>
              <a:cs typeface="Georgia"/>
              <a:sym typeface="Georgia"/>
            </a:endParaRPr>
          </a:p>
          <a:p>
            <a:pPr indent="-152400" lvl="0" marL="152400" rtl="0" algn="ctr">
              <a:lnSpc>
                <a:spcPct val="115000"/>
              </a:lnSpc>
              <a:spcBef>
                <a:spcPts val="0"/>
              </a:spcBef>
              <a:spcAft>
                <a:spcPts val="0"/>
              </a:spcAft>
              <a:buNone/>
            </a:pPr>
            <a:r>
              <a:rPr lang="en">
                <a:solidFill>
                  <a:srgbClr val="343434"/>
                </a:solidFill>
                <a:highlight>
                  <a:srgbClr val="FFFFFF"/>
                </a:highlight>
                <a:latin typeface="Georgia"/>
                <a:ea typeface="Georgia"/>
                <a:cs typeface="Georgia"/>
                <a:sym typeface="Georgia"/>
              </a:rPr>
              <a:t>And the purple-stemmed wild raspberries grow.</a:t>
            </a:r>
            <a:endParaRPr>
              <a:solidFill>
                <a:srgbClr val="343434"/>
              </a:solidFill>
              <a:highlight>
                <a:srgbClr val="FFFFFF"/>
              </a:highlight>
              <a:latin typeface="Georgia"/>
              <a:ea typeface="Georgia"/>
              <a:cs typeface="Georgia"/>
              <a:sym typeface="Georgia"/>
            </a:endParaRPr>
          </a:p>
          <a:p>
            <a:pPr indent="-152400" lvl="0" marL="152400" rtl="0" algn="ctr">
              <a:lnSpc>
                <a:spcPct val="115000"/>
              </a:lnSpc>
              <a:spcBef>
                <a:spcPts val="0"/>
              </a:spcBef>
              <a:spcAft>
                <a:spcPts val="0"/>
              </a:spcAft>
              <a:buNone/>
            </a:pPr>
            <a:r>
              <a:t/>
            </a:r>
            <a:endParaRPr sz="1300">
              <a:solidFill>
                <a:srgbClr val="343434"/>
              </a:solidFill>
              <a:highlight>
                <a:srgbClr val="FFFFFF"/>
              </a:highlight>
              <a:latin typeface="Georgia"/>
              <a:ea typeface="Georgia"/>
              <a:cs typeface="Georgia"/>
              <a:sym typeface="Georgia"/>
            </a:endParaRPr>
          </a:p>
          <a:p>
            <a:pPr indent="-152400" lvl="0" marL="152400" rtl="0" algn="ctr">
              <a:lnSpc>
                <a:spcPct val="115000"/>
              </a:lnSpc>
              <a:spcBef>
                <a:spcPts val="0"/>
              </a:spcBef>
              <a:spcAft>
                <a:spcPts val="0"/>
              </a:spcAft>
              <a:buNone/>
            </a:pPr>
            <a:r>
              <a:t/>
            </a:r>
            <a:endParaRPr sz="1300">
              <a:solidFill>
                <a:srgbClr val="343434"/>
              </a:solidFill>
              <a:highlight>
                <a:srgbClr val="FFFFFF"/>
              </a:highlight>
              <a:latin typeface="Georgia"/>
              <a:ea typeface="Georgia"/>
              <a:cs typeface="Georgia"/>
              <a:sym typeface="Georgia"/>
            </a:endParaRPr>
          </a:p>
        </p:txBody>
      </p:sp>
      <p:sp>
        <p:nvSpPr>
          <p:cNvPr id="87" name="Google Shape;87;p15"/>
          <p:cNvSpPr txBox="1"/>
          <p:nvPr/>
        </p:nvSpPr>
        <p:spPr>
          <a:xfrm>
            <a:off x="2797775" y="2718375"/>
            <a:ext cx="35187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343434"/>
                </a:solidFill>
                <a:highlight>
                  <a:srgbClr val="FFFFFF"/>
                </a:highlight>
                <a:latin typeface="Georgia"/>
                <a:ea typeface="Georgia"/>
                <a:cs typeface="Georgia"/>
                <a:sym typeface="Georgia"/>
              </a:rPr>
              <a:t>O'er ruined fences the grape-vines shield</a:t>
            </a:r>
            <a:endParaRPr>
              <a:solidFill>
                <a:srgbClr val="343434"/>
              </a:solidFill>
              <a:highlight>
                <a:srgbClr val="FFFFFF"/>
              </a:highlight>
              <a:latin typeface="Georgia"/>
              <a:ea typeface="Georgia"/>
              <a:cs typeface="Georgia"/>
              <a:sym typeface="Georgia"/>
            </a:endParaRPr>
          </a:p>
          <a:p>
            <a:pPr indent="0" lvl="0" marL="0" rtl="0" algn="l">
              <a:spcBef>
                <a:spcPts val="0"/>
              </a:spcBef>
              <a:spcAft>
                <a:spcPts val="0"/>
              </a:spcAft>
              <a:buNone/>
            </a:pPr>
            <a:r>
              <a:rPr lang="en">
                <a:solidFill>
                  <a:srgbClr val="343434"/>
                </a:solidFill>
                <a:highlight>
                  <a:srgbClr val="FFFFFF"/>
                </a:highlight>
                <a:latin typeface="Georgia"/>
                <a:ea typeface="Georgia"/>
                <a:cs typeface="Georgia"/>
                <a:sym typeface="Georgia"/>
              </a:rPr>
              <a:t>The woods come back to the mowing field;</a:t>
            </a:r>
            <a:endParaRPr>
              <a:solidFill>
                <a:srgbClr val="343434"/>
              </a:solidFill>
              <a:highlight>
                <a:srgbClr val="FFFFFF"/>
              </a:highlight>
              <a:latin typeface="Georgia"/>
              <a:ea typeface="Georgia"/>
              <a:cs typeface="Georgia"/>
              <a:sym typeface="Georgia"/>
            </a:endParaRPr>
          </a:p>
          <a:p>
            <a:pPr indent="0" lvl="0" marL="0" rtl="0" algn="l">
              <a:spcBef>
                <a:spcPts val="0"/>
              </a:spcBef>
              <a:spcAft>
                <a:spcPts val="0"/>
              </a:spcAft>
              <a:buNone/>
            </a:pPr>
            <a:r>
              <a:rPr lang="en">
                <a:solidFill>
                  <a:srgbClr val="343434"/>
                </a:solidFill>
                <a:highlight>
                  <a:srgbClr val="FFFFFF"/>
                </a:highlight>
                <a:latin typeface="Georgia"/>
                <a:ea typeface="Georgia"/>
                <a:cs typeface="Georgia"/>
                <a:sym typeface="Georgia"/>
              </a:rPr>
              <a:t>   The orchard tree has grown one copse</a:t>
            </a:r>
            <a:endParaRPr>
              <a:solidFill>
                <a:srgbClr val="343434"/>
              </a:solidFill>
              <a:highlight>
                <a:srgbClr val="FFFFFF"/>
              </a:highlight>
              <a:latin typeface="Georgia"/>
              <a:ea typeface="Georgia"/>
              <a:cs typeface="Georgia"/>
              <a:sym typeface="Georgia"/>
            </a:endParaRPr>
          </a:p>
          <a:p>
            <a:pPr indent="0" lvl="0" marL="0" rtl="0" algn="l">
              <a:spcBef>
                <a:spcPts val="0"/>
              </a:spcBef>
              <a:spcAft>
                <a:spcPts val="0"/>
              </a:spcAft>
              <a:buNone/>
            </a:pPr>
            <a:r>
              <a:rPr lang="en">
                <a:solidFill>
                  <a:srgbClr val="343434"/>
                </a:solidFill>
                <a:highlight>
                  <a:srgbClr val="FFFFFF"/>
                </a:highlight>
                <a:latin typeface="Georgia"/>
                <a:ea typeface="Georgia"/>
                <a:cs typeface="Georgia"/>
                <a:sym typeface="Georgia"/>
              </a:rPr>
              <a:t>   Of new wood and old where the woodpecker chops;</a:t>
            </a:r>
            <a:endParaRPr>
              <a:solidFill>
                <a:srgbClr val="343434"/>
              </a:solidFill>
              <a:highlight>
                <a:srgbClr val="FFFFFF"/>
              </a:highlight>
              <a:latin typeface="Georgia"/>
              <a:ea typeface="Georgia"/>
              <a:cs typeface="Georgia"/>
              <a:sym typeface="Georgia"/>
            </a:endParaRPr>
          </a:p>
          <a:p>
            <a:pPr indent="0" lvl="0" marL="0" rtl="0" algn="l">
              <a:spcBef>
                <a:spcPts val="0"/>
              </a:spcBef>
              <a:spcAft>
                <a:spcPts val="0"/>
              </a:spcAft>
              <a:buNone/>
            </a:pPr>
            <a:r>
              <a:rPr lang="en">
                <a:solidFill>
                  <a:srgbClr val="343434"/>
                </a:solidFill>
                <a:highlight>
                  <a:srgbClr val="FFFFFF"/>
                </a:highlight>
                <a:latin typeface="Georgia"/>
                <a:ea typeface="Georgia"/>
                <a:cs typeface="Georgia"/>
                <a:sym typeface="Georgia"/>
              </a:rPr>
              <a:t>The footpath down to the well is healed.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Clr>
                <a:schemeClr val="dk2"/>
              </a:buClr>
              <a:buSzPct val="61111"/>
              <a:buFont typeface="Arial"/>
              <a:buNone/>
            </a:pPr>
            <a:r>
              <a:rPr lang="en"/>
              <a:t>Read the poem “Ghost House” on this slide for the third and fourth stanza.</a:t>
            </a:r>
            <a:endParaRPr/>
          </a:p>
        </p:txBody>
      </p:sp>
      <p:sp>
        <p:nvSpPr>
          <p:cNvPr id="93" name="Google Shape;93;p16"/>
          <p:cNvSpPr txBox="1"/>
          <p:nvPr/>
        </p:nvSpPr>
        <p:spPr>
          <a:xfrm>
            <a:off x="0" y="0"/>
            <a:ext cx="9144000" cy="4485300"/>
          </a:xfrm>
          <a:prstGeom prst="rect">
            <a:avLst/>
          </a:prstGeom>
          <a:noFill/>
          <a:ln>
            <a:noFill/>
          </a:ln>
        </p:spPr>
        <p:txBody>
          <a:bodyPr anchorCtr="0" anchor="t" bIns="91425" lIns="91425" spcFirstLastPara="1" rIns="91425" wrap="square" tIns="91425">
            <a:spAutoFit/>
          </a:bodyPr>
          <a:lstStyle/>
          <a:p>
            <a:pPr indent="-152400" lvl="0" marL="152400" rtl="0" algn="ctr">
              <a:lnSpc>
                <a:spcPct val="115000"/>
              </a:lnSpc>
              <a:spcBef>
                <a:spcPts val="0"/>
              </a:spcBef>
              <a:spcAft>
                <a:spcPts val="0"/>
              </a:spcAft>
              <a:buNone/>
            </a:pPr>
            <a:r>
              <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t/>
            </a:r>
            <a:endParaRPr>
              <a:solidFill>
                <a:schemeClr val="dk2"/>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a:solidFill>
                <a:srgbClr val="343434"/>
              </a:solidFill>
              <a:highlight>
                <a:srgbClr val="FFFFFF"/>
              </a:highlight>
              <a:latin typeface="Georgia"/>
              <a:ea typeface="Georgia"/>
              <a:cs typeface="Georgia"/>
              <a:sym typeface="Georgia"/>
            </a:endParaRPr>
          </a:p>
          <a:p>
            <a:pPr indent="0" lvl="0" marL="0" rtl="0" algn="ctr">
              <a:lnSpc>
                <a:spcPct val="115000"/>
              </a:lnSpc>
              <a:spcBef>
                <a:spcPts val="1200"/>
              </a:spcBef>
              <a:spcAft>
                <a:spcPts val="0"/>
              </a:spcAft>
              <a:buNone/>
            </a:pPr>
            <a:r>
              <a:rPr lang="en">
                <a:solidFill>
                  <a:srgbClr val="343434"/>
                </a:solidFill>
                <a:highlight>
                  <a:srgbClr val="FFFFFF"/>
                </a:highlight>
                <a:latin typeface="Georgia"/>
                <a:ea typeface="Georgia"/>
                <a:cs typeface="Georgia"/>
                <a:sym typeface="Georgia"/>
              </a:rPr>
              <a:t>I dwell with a strangely aching heart</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In that vanished abode there far apart</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   On that disused and forgotten road</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   That has no dust-bath now for the toad.</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Night comes; the black bats tumble and dart;</a:t>
            </a:r>
            <a:endParaRPr>
              <a:solidFill>
                <a:srgbClr val="343434"/>
              </a:solidFill>
              <a:highlight>
                <a:srgbClr val="FFFFFF"/>
              </a:highlight>
              <a:latin typeface="Georgia"/>
              <a:ea typeface="Georgia"/>
              <a:cs typeface="Georgia"/>
              <a:sym typeface="Georgia"/>
            </a:endParaRPr>
          </a:p>
          <a:p>
            <a:pPr indent="0" lvl="0" marL="0" rtl="0" algn="ctr">
              <a:lnSpc>
                <a:spcPct val="115000"/>
              </a:lnSpc>
              <a:spcBef>
                <a:spcPts val="1200"/>
              </a:spcBef>
              <a:spcAft>
                <a:spcPts val="0"/>
              </a:spcAft>
              <a:buClr>
                <a:schemeClr val="dk2"/>
              </a:buClr>
              <a:buSzPts val="1100"/>
              <a:buFont typeface="Arial"/>
              <a:buNone/>
            </a:pPr>
            <a:r>
              <a:t/>
            </a:r>
            <a:endParaRPr>
              <a:solidFill>
                <a:srgbClr val="343434"/>
              </a:solidFill>
              <a:highlight>
                <a:srgbClr val="FFFFFF"/>
              </a:highlight>
              <a:latin typeface="Georgia"/>
              <a:ea typeface="Georgia"/>
              <a:cs typeface="Georgia"/>
              <a:sym typeface="Georgia"/>
            </a:endParaRPr>
          </a:p>
          <a:p>
            <a:pPr indent="0" lvl="0" marL="0" rtl="0" algn="ctr">
              <a:lnSpc>
                <a:spcPct val="115000"/>
              </a:lnSpc>
              <a:spcBef>
                <a:spcPts val="1200"/>
              </a:spcBef>
              <a:spcAft>
                <a:spcPts val="0"/>
              </a:spcAft>
              <a:buClr>
                <a:schemeClr val="dk2"/>
              </a:buClr>
              <a:buSzPts val="1100"/>
              <a:buFont typeface="Arial"/>
              <a:buNone/>
            </a:pPr>
            <a:r>
              <a:rPr lang="en">
                <a:solidFill>
                  <a:srgbClr val="343434"/>
                </a:solidFill>
                <a:highlight>
                  <a:srgbClr val="FFFFFF"/>
                </a:highlight>
                <a:latin typeface="Georgia"/>
                <a:ea typeface="Georgia"/>
                <a:cs typeface="Georgia"/>
                <a:sym typeface="Georgia"/>
              </a:rPr>
              <a:t>The whippoorwill is coming to shout</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And hush and cluck and flutter about:</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   I hear him begin far enough away</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   Full many a time to say his say</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Before he arrives to say it out.</a:t>
            </a:r>
            <a:endParaRPr>
              <a:solidFill>
                <a:srgbClr val="343434"/>
              </a:solidFill>
              <a:highlight>
                <a:srgbClr val="FFFFFF"/>
              </a:highlight>
              <a:latin typeface="Georgia"/>
              <a:ea typeface="Georgia"/>
              <a:cs typeface="Georgia"/>
              <a:sym typeface="Georgia"/>
            </a:endParaRPr>
          </a:p>
          <a:p>
            <a:pPr indent="-152400" lvl="0" marL="152400" rtl="0" algn="ctr">
              <a:lnSpc>
                <a:spcPct val="115000"/>
              </a:lnSpc>
              <a:spcBef>
                <a:spcPts val="1200"/>
              </a:spcBef>
              <a:spcAft>
                <a:spcPts val="0"/>
              </a:spcAft>
              <a:buNone/>
            </a:pPr>
            <a:r>
              <a:t/>
            </a:r>
            <a:endParaRPr>
              <a:solidFill>
                <a:schemeClr val="dk2"/>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fontScale="92500" lnSpcReduction="20000"/>
          </a:bodyPr>
          <a:lstStyle/>
          <a:p>
            <a:pPr indent="0" lvl="0" marL="0" rtl="0" algn="l">
              <a:spcBef>
                <a:spcPts val="0"/>
              </a:spcBef>
              <a:spcAft>
                <a:spcPts val="0"/>
              </a:spcAft>
              <a:buClr>
                <a:schemeClr val="dk2"/>
              </a:buClr>
              <a:buSzPct val="61111"/>
              <a:buFont typeface="Arial"/>
              <a:buNone/>
            </a:pPr>
            <a:r>
              <a:rPr lang="en"/>
              <a:t>Read the poem “Ghost House” on this slide for the fifth and sixth stanza.</a:t>
            </a:r>
            <a:endParaRPr/>
          </a:p>
        </p:txBody>
      </p:sp>
      <p:sp>
        <p:nvSpPr>
          <p:cNvPr id="99" name="Google Shape;99;p17"/>
          <p:cNvSpPr txBox="1"/>
          <p:nvPr/>
        </p:nvSpPr>
        <p:spPr>
          <a:xfrm>
            <a:off x="0" y="0"/>
            <a:ext cx="9144000" cy="4851600"/>
          </a:xfrm>
          <a:prstGeom prst="rect">
            <a:avLst/>
          </a:prstGeom>
          <a:noFill/>
          <a:ln>
            <a:noFill/>
          </a:ln>
        </p:spPr>
        <p:txBody>
          <a:bodyPr anchorCtr="0" anchor="t" bIns="91425" lIns="91425" spcFirstLastPara="1" rIns="91425" wrap="square" tIns="91425">
            <a:spAutoFit/>
          </a:bodyPr>
          <a:lstStyle/>
          <a:p>
            <a:pPr indent="-152400" lvl="0" marL="152400" rtl="0" algn="ctr">
              <a:lnSpc>
                <a:spcPct val="115000"/>
              </a:lnSpc>
              <a:spcBef>
                <a:spcPts val="0"/>
              </a:spcBef>
              <a:spcAft>
                <a:spcPts val="0"/>
              </a:spcAft>
              <a:buNone/>
            </a:pPr>
            <a:r>
              <a:t/>
            </a:r>
            <a:endParaRPr>
              <a:solidFill>
                <a:schemeClr val="dk2"/>
              </a:solidFill>
              <a:latin typeface="Times New Roman"/>
              <a:ea typeface="Times New Roman"/>
              <a:cs typeface="Times New Roman"/>
              <a:sym typeface="Times New Roman"/>
            </a:endParaRPr>
          </a:p>
          <a:p>
            <a:pPr indent="-152400" lvl="0" marL="152400" rtl="0" algn="ctr">
              <a:lnSpc>
                <a:spcPct val="115000"/>
              </a:lnSpc>
              <a:spcBef>
                <a:spcPts val="0"/>
              </a:spcBef>
              <a:spcAft>
                <a:spcPts val="0"/>
              </a:spcAft>
              <a:buNone/>
            </a:pPr>
            <a:r>
              <a:t/>
            </a:r>
            <a:endParaRPr>
              <a:solidFill>
                <a:schemeClr val="dk2"/>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sz="1300">
              <a:solidFill>
                <a:srgbClr val="343434"/>
              </a:solidFill>
              <a:highlight>
                <a:srgbClr val="FFFFFF"/>
              </a:highlight>
              <a:latin typeface="Georgia"/>
              <a:ea typeface="Georgia"/>
              <a:cs typeface="Georgia"/>
              <a:sym typeface="Georgia"/>
            </a:endParaRPr>
          </a:p>
          <a:p>
            <a:pPr indent="0" lvl="0" marL="0" rtl="0" algn="ctr">
              <a:lnSpc>
                <a:spcPct val="115000"/>
              </a:lnSpc>
              <a:spcBef>
                <a:spcPts val="1200"/>
              </a:spcBef>
              <a:spcAft>
                <a:spcPts val="0"/>
              </a:spcAft>
              <a:buNone/>
            </a:pPr>
            <a:r>
              <a:rPr lang="en">
                <a:solidFill>
                  <a:srgbClr val="343434"/>
                </a:solidFill>
                <a:highlight>
                  <a:srgbClr val="FFFFFF"/>
                </a:highlight>
                <a:latin typeface="Georgia"/>
                <a:ea typeface="Georgia"/>
                <a:cs typeface="Georgia"/>
                <a:sym typeface="Georgia"/>
              </a:rPr>
              <a:t>It is under the small, dim, summer star.</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I know not who these mute folk are</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   Who share the unlit place with me—</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   Those stones out under the low-limbed tree</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Doubtless bear names that the mosses mar.</a:t>
            </a:r>
            <a:endParaRPr>
              <a:solidFill>
                <a:srgbClr val="343434"/>
              </a:solidFill>
              <a:highlight>
                <a:srgbClr val="FFFFFF"/>
              </a:highlight>
              <a:latin typeface="Georgia"/>
              <a:ea typeface="Georgia"/>
              <a:cs typeface="Georgia"/>
              <a:sym typeface="Georgia"/>
            </a:endParaRPr>
          </a:p>
          <a:p>
            <a:pPr indent="0" lvl="0" marL="0" rtl="0" algn="ctr">
              <a:lnSpc>
                <a:spcPct val="115000"/>
              </a:lnSpc>
              <a:spcBef>
                <a:spcPts val="1200"/>
              </a:spcBef>
              <a:spcAft>
                <a:spcPts val="0"/>
              </a:spcAft>
              <a:buClr>
                <a:schemeClr val="dk2"/>
              </a:buClr>
              <a:buSzPts val="1100"/>
              <a:buFont typeface="Arial"/>
              <a:buNone/>
            </a:pPr>
            <a:r>
              <a:t/>
            </a:r>
            <a:endParaRPr>
              <a:solidFill>
                <a:srgbClr val="343434"/>
              </a:solidFill>
              <a:highlight>
                <a:srgbClr val="FFFFFF"/>
              </a:highlight>
              <a:latin typeface="Georgia"/>
              <a:ea typeface="Georgia"/>
              <a:cs typeface="Georgia"/>
              <a:sym typeface="Georgia"/>
            </a:endParaRPr>
          </a:p>
          <a:p>
            <a:pPr indent="0" lvl="0" marL="0" rtl="0" algn="ctr">
              <a:lnSpc>
                <a:spcPct val="115000"/>
              </a:lnSpc>
              <a:spcBef>
                <a:spcPts val="1200"/>
              </a:spcBef>
              <a:spcAft>
                <a:spcPts val="0"/>
              </a:spcAft>
              <a:buClr>
                <a:schemeClr val="dk2"/>
              </a:buClr>
              <a:buSzPts val="1100"/>
              <a:buFont typeface="Arial"/>
              <a:buNone/>
            </a:pPr>
            <a:r>
              <a:rPr lang="en">
                <a:solidFill>
                  <a:srgbClr val="343434"/>
                </a:solidFill>
                <a:highlight>
                  <a:srgbClr val="FFFFFF"/>
                </a:highlight>
                <a:latin typeface="Georgia"/>
                <a:ea typeface="Georgia"/>
                <a:cs typeface="Georgia"/>
                <a:sym typeface="Georgia"/>
              </a:rPr>
              <a:t>They are tireless folk, but slow and sad—</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Though two, close-keeping, are lass and lad,—</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   With none among them that ever sings,</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   And yet, in view of how many things,</a:t>
            </a:r>
            <a:br>
              <a:rPr lang="en">
                <a:solidFill>
                  <a:srgbClr val="343434"/>
                </a:solidFill>
                <a:highlight>
                  <a:srgbClr val="FFFFFF"/>
                </a:highlight>
                <a:latin typeface="Georgia"/>
                <a:ea typeface="Georgia"/>
                <a:cs typeface="Georgia"/>
                <a:sym typeface="Georgia"/>
              </a:rPr>
            </a:br>
            <a:r>
              <a:rPr lang="en">
                <a:solidFill>
                  <a:srgbClr val="343434"/>
                </a:solidFill>
                <a:highlight>
                  <a:srgbClr val="FFFFFF"/>
                </a:highlight>
                <a:latin typeface="Georgia"/>
                <a:ea typeface="Georgia"/>
                <a:cs typeface="Georgia"/>
                <a:sym typeface="Georgia"/>
              </a:rPr>
              <a:t>As sweet companions as might be had.</a:t>
            </a:r>
            <a:endParaRPr>
              <a:solidFill>
                <a:srgbClr val="343434"/>
              </a:solidFill>
              <a:highlight>
                <a:srgbClr val="FFFFFF"/>
              </a:highlight>
              <a:latin typeface="Georgia"/>
              <a:ea typeface="Georgia"/>
              <a:cs typeface="Georgia"/>
              <a:sym typeface="Georgia"/>
            </a:endParaRPr>
          </a:p>
          <a:p>
            <a:pPr indent="0" lvl="0" marL="0" rtl="0" algn="ctr">
              <a:lnSpc>
                <a:spcPct val="115000"/>
              </a:lnSpc>
              <a:spcBef>
                <a:spcPts val="1200"/>
              </a:spcBef>
              <a:spcAft>
                <a:spcPts val="0"/>
              </a:spcAft>
              <a:buNone/>
            </a:pPr>
            <a:r>
              <a:t/>
            </a:r>
            <a:endParaRPr sz="1300">
              <a:solidFill>
                <a:srgbClr val="343434"/>
              </a:solidFill>
              <a:highlight>
                <a:srgbClr val="FFFFFF"/>
              </a:highlight>
              <a:latin typeface="Georgia"/>
              <a:ea typeface="Georgia"/>
              <a:cs typeface="Georgia"/>
              <a:sym typeface="Georgia"/>
            </a:endParaRPr>
          </a:p>
          <a:p>
            <a:pPr indent="-152400" lvl="0" marL="152400" rtl="0" algn="ctr">
              <a:lnSpc>
                <a:spcPct val="115000"/>
              </a:lnSpc>
              <a:spcBef>
                <a:spcPts val="1200"/>
              </a:spcBef>
              <a:spcAft>
                <a:spcPts val="0"/>
              </a:spcAft>
              <a:buNone/>
            </a:pPr>
            <a:r>
              <a:t/>
            </a:r>
            <a:endParaRPr>
              <a:solidFill>
                <a:schemeClr val="dk2"/>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lang="en" sz="3600">
                <a:solidFill>
                  <a:srgbClr val="000000"/>
                </a:solidFill>
                <a:highlight>
                  <a:schemeClr val="lt1"/>
                </a:highlight>
                <a:latin typeface="Arial"/>
                <a:ea typeface="Arial"/>
                <a:cs typeface="Arial"/>
                <a:sym typeface="Arial"/>
              </a:rPr>
              <a:t>A theme is a central, universal idea, lesson, or message explored in a literary work. For example, in “Titanic” the main themes of the movie are love, class, conflict and tragedy.</a:t>
            </a:r>
            <a:endParaRPr sz="3600">
              <a:solidFill>
                <a:srgbClr val="000000"/>
              </a:solidFill>
              <a:highlight>
                <a:schemeClr val="lt1"/>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10" name="Google Shape;110;p19"/>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Look at this </a:t>
            </a:r>
            <a:r>
              <a:rPr lang="en" sz="1800" u="sng">
                <a:solidFill>
                  <a:schemeClr val="hlink"/>
                </a:solidFill>
                <a:hlinkClick r:id="rId3"/>
              </a:rPr>
              <a:t>link</a:t>
            </a:r>
            <a:r>
              <a:rPr lang="en" sz="1800"/>
              <a:t> about the analysis of “Ghost House.” Summarise the main points in your English book and write what themes are in the poem. </a:t>
            </a:r>
            <a:endParaRPr sz="1800"/>
          </a:p>
        </p:txBody>
      </p:sp>
      <p:pic>
        <p:nvPicPr>
          <p:cNvPr id="111" name="Google Shape;111;p19"/>
          <p:cNvPicPr preferRelativeResize="0"/>
          <p:nvPr/>
        </p:nvPicPr>
        <p:blipFill>
          <a:blip r:embed="rId4">
            <a:alphaModFix/>
          </a:blip>
          <a:stretch>
            <a:fillRect/>
          </a:stretch>
        </p:blipFill>
        <p:spPr>
          <a:xfrm>
            <a:off x="4117275" y="1356125"/>
            <a:ext cx="3885100" cy="267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17" name="Google Shape;117;p20"/>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After you read the poem on slides 3, 4 and 5 you will need to look at the poetic features on the next slide and write examples of which poetic features there are from the poem into your English books.</a:t>
            </a:r>
            <a:endParaRPr sz="1800"/>
          </a:p>
        </p:txBody>
      </p:sp>
      <p:pic>
        <p:nvPicPr>
          <p:cNvPr id="118" name="Google Shape;118;p20"/>
          <p:cNvPicPr preferRelativeResize="0"/>
          <p:nvPr/>
        </p:nvPicPr>
        <p:blipFill>
          <a:blip r:embed="rId3">
            <a:alphaModFix/>
          </a:blip>
          <a:stretch>
            <a:fillRect/>
          </a:stretch>
        </p:blipFill>
        <p:spPr>
          <a:xfrm>
            <a:off x="4141675" y="1405000"/>
            <a:ext cx="3628550" cy="249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2400250" y="575950"/>
            <a:ext cx="6321600" cy="635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Poetic Features</a:t>
            </a:r>
            <a:endParaRPr/>
          </a:p>
        </p:txBody>
      </p:sp>
      <p:sp>
        <p:nvSpPr>
          <p:cNvPr id="124" name="Google Shape;124;p21"/>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b="1" lang="en">
                <a:solidFill>
                  <a:srgbClr val="38761D"/>
                </a:solidFill>
              </a:rPr>
              <a:t>RHYME:</a:t>
            </a:r>
            <a:r>
              <a:rPr lang="en"/>
              <a:t> The same sound between words or the endings of words at the end of lines, especially used in poetry.</a:t>
            </a:r>
            <a:endParaRPr/>
          </a:p>
          <a:p>
            <a:pPr indent="-342900" lvl="0" marL="457200" rtl="0" algn="l">
              <a:spcBef>
                <a:spcPts val="0"/>
              </a:spcBef>
              <a:spcAft>
                <a:spcPts val="0"/>
              </a:spcAft>
              <a:buSzPts val="1800"/>
              <a:buAutoNum type="arabicPeriod"/>
            </a:pPr>
            <a:r>
              <a:rPr b="1" lang="en">
                <a:solidFill>
                  <a:srgbClr val="0000FF"/>
                </a:solidFill>
              </a:rPr>
              <a:t>ALLITERATION:</a:t>
            </a:r>
            <a:r>
              <a:rPr lang="en"/>
              <a:t> The </a:t>
            </a:r>
            <a:r>
              <a:rPr lang="en"/>
              <a:t>occurrence</a:t>
            </a:r>
            <a:r>
              <a:rPr lang="en"/>
              <a:t> of the same letter or sound at the beginning of closely connected words.</a:t>
            </a:r>
            <a:endParaRPr/>
          </a:p>
          <a:p>
            <a:pPr indent="-342900" lvl="0" marL="457200" rtl="0" algn="l">
              <a:spcBef>
                <a:spcPts val="0"/>
              </a:spcBef>
              <a:spcAft>
                <a:spcPts val="0"/>
              </a:spcAft>
              <a:buSzPts val="1800"/>
              <a:buAutoNum type="arabicPeriod"/>
            </a:pPr>
            <a:r>
              <a:rPr b="1" lang="en">
                <a:solidFill>
                  <a:srgbClr val="9900FF"/>
                </a:solidFill>
              </a:rPr>
              <a:t>PERSONIFICATION: </a:t>
            </a:r>
            <a:r>
              <a:rPr lang="en"/>
              <a:t>Giving human characteristics to something which is not human</a:t>
            </a:r>
            <a:r>
              <a:rPr lang="en"/>
              <a:t>.</a:t>
            </a:r>
            <a:endParaRPr/>
          </a:p>
          <a:p>
            <a:pPr indent="-342900" lvl="0" marL="457200" rtl="0" algn="l">
              <a:spcBef>
                <a:spcPts val="0"/>
              </a:spcBef>
              <a:spcAft>
                <a:spcPts val="0"/>
              </a:spcAft>
              <a:buSzPts val="1800"/>
              <a:buAutoNum type="arabicPeriod"/>
            </a:pPr>
            <a:r>
              <a:rPr b="1" lang="en">
                <a:solidFill>
                  <a:srgbClr val="FF00FF"/>
                </a:solidFill>
              </a:rPr>
              <a:t>REPETITION:</a:t>
            </a:r>
            <a:r>
              <a:rPr lang="en"/>
              <a:t> Repeating of a word in order for emphasis.</a:t>
            </a:r>
            <a:endParaRPr/>
          </a:p>
          <a:p>
            <a:pPr indent="-342900" lvl="0" marL="457200" rtl="0" algn="l">
              <a:spcBef>
                <a:spcPts val="0"/>
              </a:spcBef>
              <a:spcAft>
                <a:spcPts val="0"/>
              </a:spcAft>
              <a:buSzPts val="1800"/>
              <a:buAutoNum type="arabicPeriod"/>
            </a:pPr>
            <a:r>
              <a:rPr b="1" lang="en">
                <a:solidFill>
                  <a:srgbClr val="BF9000"/>
                </a:solidFill>
              </a:rPr>
              <a:t>SIBILANCE</a:t>
            </a:r>
            <a:r>
              <a:rPr b="1" lang="en">
                <a:solidFill>
                  <a:srgbClr val="BF9000"/>
                </a:solidFill>
              </a:rPr>
              <a:t>: </a:t>
            </a:r>
            <a:r>
              <a:rPr lang="en">
                <a:solidFill>
                  <a:srgbClr val="000000"/>
                </a:solidFill>
              </a:rPr>
              <a:t>‘S’ sounds within a phrase.</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