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_rels/presentation.xml.rels" ContentType="application/vnd.openxmlformats-package.relationships+xml"/>
  <Override PartName="/ppt/media/image1.png" ContentType="image/png"/>
  <Override PartName="/ppt/media/image36.png" ContentType="image/png"/>
  <Override PartName="/ppt/media/image2.png" ContentType="image/png"/>
  <Override PartName="/ppt/media/image37.png" ContentType="image/png"/>
  <Override PartName="/ppt/media/image3.png" ContentType="image/png"/>
  <Override PartName="/ppt/media/image38.png" ContentType="image/png"/>
  <Override PartName="/ppt/media/image4.png" ContentType="image/png"/>
  <Override PartName="/ppt/media/image39.png" ContentType="image/png"/>
  <Override PartName="/ppt/media/image6.png" ContentType="image/png"/>
  <Override PartName="/ppt/media/image21.png" ContentType="image/png"/>
  <Override PartName="/ppt/media/image11.png" ContentType="image/png"/>
  <Override PartName="/ppt/media/image7.png" ContentType="image/png"/>
  <Override PartName="/ppt/media/image22.png" ContentType="image/png"/>
  <Override PartName="/ppt/media/image8.png" ContentType="image/png"/>
  <Override PartName="/ppt/media/image23.png" ContentType="image/png"/>
  <Override PartName="/ppt/media/image9.png" ContentType="image/png"/>
  <Override PartName="/ppt/media/image24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5.png" ContentType="image/png"/>
  <Override PartName="/ppt/media/image20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18.png" ContentType="image/png"/>
  <Override PartName="/ppt/media/image33.png" ContentType="image/png"/>
  <Override PartName="/ppt/media/image19.png" ContentType="image/png"/>
  <Override PartName="/ppt/media/image34.png" ContentType="image/png"/>
  <Override PartName="/ppt/media/image25.png" ContentType="image/png"/>
  <Override PartName="/ppt/media/image40.png" ContentType="image/png"/>
  <Override PartName="/ppt/media/image35.png" ContentType="image/png"/>
  <Override PartName="/ppt/media/image26.png" ContentType="image/png"/>
  <Override PartName="/ppt/media/image41.png" ContentType="image/png"/>
  <Override PartName="/ppt/media/image27.png" ContentType="image/png"/>
  <Override PartName="/ppt/media/image42.png" ContentType="image/png"/>
  <Override PartName="/ppt/media/image28.png" ContentType="image/png"/>
  <Override PartName="/ppt/media/image43.png" ContentType="image/png"/>
  <Override PartName="/ppt/media/image29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N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N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N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N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N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N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</p:spPr>
        <p:txBody>
          <a:bodyPr lIns="252000" rIns="252000" tIns="252000" bIns="252000" anchor="ctr" anchorCtr="1">
            <a:noAutofit/>
          </a:bodyPr>
          <a:p>
            <a:r>
              <a:rPr b="0" lang="en-NZ" sz="40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N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NZ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NZ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NZ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N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"/>
          <p:cNvGrpSpPr/>
          <p:nvPr/>
        </p:nvGrpSpPr>
        <p:grpSpPr>
          <a:xfrm>
            <a:off x="1606320" y="1203840"/>
            <a:ext cx="14695920" cy="14582160"/>
            <a:chOff x="1606320" y="1203840"/>
            <a:chExt cx="14695920" cy="14582160"/>
          </a:xfrm>
        </p:grpSpPr>
        <p:sp>
          <p:nvSpPr>
            <p:cNvPr id="192" name="CustomShape 2"/>
            <p:cNvSpPr/>
            <p:nvPr/>
          </p:nvSpPr>
          <p:spPr>
            <a:xfrm rot="2920200">
              <a:off x="6188400" y="567252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3" name="CustomShape 3"/>
            <p:cNvSpPr/>
            <p:nvPr/>
          </p:nvSpPr>
          <p:spPr>
            <a:xfrm rot="2920200">
              <a:off x="5399640" y="47757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4" name="CustomShape 4"/>
            <p:cNvSpPr/>
            <p:nvPr/>
          </p:nvSpPr>
          <p:spPr>
            <a:xfrm rot="2920200">
              <a:off x="4281840" y="39495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5" name="CustomShape 5"/>
            <p:cNvSpPr/>
            <p:nvPr/>
          </p:nvSpPr>
          <p:spPr>
            <a:xfrm rot="2920200">
              <a:off x="3331080" y="29289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96" name="CustomShape 6"/>
          <p:cNvSpPr/>
          <p:nvPr/>
        </p:nvSpPr>
        <p:spPr>
          <a:xfrm>
            <a:off x="536400" y="1747440"/>
            <a:ext cx="5735160" cy="3233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Increase and promote the global use of renewable energy sources and efficiency.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Work together to research and develop renewable and other clean energy resources.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By 2030, expand and upgrade technology for supplying modern, sustainable energy services for all in developing countries.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197" name="CustomShape 7"/>
          <p:cNvSpPr/>
          <p:nvPr/>
        </p:nvSpPr>
        <p:spPr>
          <a:xfrm rot="21261000">
            <a:off x="213840" y="14198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sp>
        <p:nvSpPr>
          <p:cNvPr id="198" name="CustomShape 8"/>
          <p:cNvSpPr/>
          <p:nvPr/>
        </p:nvSpPr>
        <p:spPr>
          <a:xfrm>
            <a:off x="-169920" y="191880"/>
            <a:ext cx="9364320" cy="10468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f9d9e9"/>
                </a:solidFill>
                <a:latin typeface="Twinkl"/>
                <a:ea typeface="Arial"/>
              </a:rPr>
              <a:t>No.8 </a:t>
            </a:r>
            <a:r>
              <a:rPr b="1" lang="en-US" sz="3600" spc="-1" strike="noStrike">
                <a:solidFill>
                  <a:srgbClr val="ffffff"/>
                </a:solidFill>
                <a:latin typeface="Twinkl"/>
                <a:ea typeface="Arial"/>
              </a:rPr>
              <a:t>Decent Work and Economic Growth</a:t>
            </a:r>
            <a:endParaRPr b="0" lang="en-NZ" sz="3600" spc="-1" strike="noStrike">
              <a:latin typeface="Arial"/>
            </a:endParaRPr>
          </a:p>
        </p:txBody>
      </p:sp>
      <p:pic>
        <p:nvPicPr>
          <p:cNvPr id="199" name="Google Shape;306;p10" descr=""/>
          <p:cNvPicPr/>
          <p:nvPr/>
        </p:nvPicPr>
        <p:blipFill>
          <a:blip r:embed="rId2"/>
          <a:srcRect l="0" t="0" r="0" b="13310"/>
          <a:stretch/>
        </p:blipFill>
        <p:spPr>
          <a:xfrm>
            <a:off x="6072480" y="987480"/>
            <a:ext cx="3000600" cy="698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"/>
          <p:cNvGrpSpPr/>
          <p:nvPr/>
        </p:nvGrpSpPr>
        <p:grpSpPr>
          <a:xfrm>
            <a:off x="1606320" y="1203840"/>
            <a:ext cx="14695920" cy="14582160"/>
            <a:chOff x="1606320" y="1203840"/>
            <a:chExt cx="14695920" cy="14582160"/>
          </a:xfrm>
        </p:grpSpPr>
        <p:sp>
          <p:nvSpPr>
            <p:cNvPr id="201" name="CustomShape 2"/>
            <p:cNvSpPr/>
            <p:nvPr/>
          </p:nvSpPr>
          <p:spPr>
            <a:xfrm rot="2920200">
              <a:off x="6188400" y="567252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2" name="CustomShape 3"/>
            <p:cNvSpPr/>
            <p:nvPr/>
          </p:nvSpPr>
          <p:spPr>
            <a:xfrm rot="2920200">
              <a:off x="5399640" y="47757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3" name="CustomShape 4"/>
            <p:cNvSpPr/>
            <p:nvPr/>
          </p:nvSpPr>
          <p:spPr>
            <a:xfrm rot="2920200">
              <a:off x="4281840" y="39495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4" name="CustomShape 5"/>
            <p:cNvSpPr/>
            <p:nvPr/>
          </p:nvSpPr>
          <p:spPr>
            <a:xfrm rot="2920200">
              <a:off x="3331080" y="29289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05" name="CustomShape 6"/>
          <p:cNvSpPr/>
          <p:nvPr/>
        </p:nvSpPr>
        <p:spPr>
          <a:xfrm>
            <a:off x="536400" y="1747440"/>
            <a:ext cx="5735160" cy="40568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Provide small businesses with support to help their development.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companies are promoting sustainable development and not damaging the environment.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Provide research to address a country’s specific needs and improve technology.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all have access to the Internet and new technologies, especially those living in least developed countries.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206" name="CustomShape 7"/>
          <p:cNvSpPr/>
          <p:nvPr/>
        </p:nvSpPr>
        <p:spPr>
          <a:xfrm rot="21261000">
            <a:off x="213840" y="14198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sp>
        <p:nvSpPr>
          <p:cNvPr id="207" name="CustomShape 8"/>
          <p:cNvSpPr/>
          <p:nvPr/>
        </p:nvSpPr>
        <p:spPr>
          <a:xfrm>
            <a:off x="-169920" y="191880"/>
            <a:ext cx="9364320" cy="104688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750002"/>
                </a:solidFill>
                <a:latin typeface="Twinkl"/>
                <a:ea typeface="Arial"/>
              </a:rPr>
              <a:t>No.9 </a:t>
            </a: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Industry, Innovation and Infrastructure</a:t>
            </a:r>
            <a:endParaRPr b="0" lang="en-NZ" sz="3200" spc="-1" strike="noStrike">
              <a:latin typeface="Arial"/>
            </a:endParaRPr>
          </a:p>
        </p:txBody>
      </p:sp>
      <p:pic>
        <p:nvPicPr>
          <p:cNvPr id="208" name="Google Shape;315;p11" descr=""/>
          <p:cNvPicPr/>
          <p:nvPr/>
        </p:nvPicPr>
        <p:blipFill>
          <a:blip r:embed="rId2"/>
          <a:srcRect l="0" t="0" r="6880" b="4491"/>
          <a:stretch/>
        </p:blipFill>
        <p:spPr>
          <a:xfrm>
            <a:off x="4006440" y="3200400"/>
            <a:ext cx="513720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1"/>
          <p:cNvGrpSpPr/>
          <p:nvPr/>
        </p:nvGrpSpPr>
        <p:grpSpPr>
          <a:xfrm>
            <a:off x="-8645040" y="228960"/>
            <a:ext cx="14573520" cy="14709600"/>
            <a:chOff x="-8645040" y="228960"/>
            <a:chExt cx="14573520" cy="14709600"/>
          </a:xfrm>
        </p:grpSpPr>
        <p:sp>
          <p:nvSpPr>
            <p:cNvPr id="210" name="CustomShape 2"/>
            <p:cNvSpPr/>
            <p:nvPr/>
          </p:nvSpPr>
          <p:spPr>
            <a:xfrm rot="19106400">
              <a:off x="-4186080" y="195552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1" name="CustomShape 3"/>
            <p:cNvSpPr/>
            <p:nvPr/>
          </p:nvSpPr>
          <p:spPr>
            <a:xfrm rot="19106400">
              <a:off x="-5079240" y="274788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2" name="CustomShape 4"/>
            <p:cNvSpPr/>
            <p:nvPr/>
          </p:nvSpPr>
          <p:spPr>
            <a:xfrm rot="19106400">
              <a:off x="-5901120" y="386892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3" name="CustomShape 5"/>
            <p:cNvSpPr/>
            <p:nvPr/>
          </p:nvSpPr>
          <p:spPr>
            <a:xfrm rot="19106400">
              <a:off x="-6918120" y="482364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14" name="CustomShape 6"/>
          <p:cNvSpPr/>
          <p:nvPr/>
        </p:nvSpPr>
        <p:spPr>
          <a:xfrm>
            <a:off x="3984120" y="1702080"/>
            <a:ext cx="4620600" cy="4879800"/>
          </a:xfrm>
          <a:prstGeom prst="rect">
            <a:avLst/>
          </a:prstGeom>
          <a:solidFill>
            <a:srgbClr val="f9c8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laws and practices do not discriminate against any group, but instead listen to the needs and input of those who are affected.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Help keep migration safe, regular and responsible.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laws and social programmes protect disadvantaged and vulnerable people. 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Make sure that people who leave one country to live in another, benefit from laws to protect them.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215" name="CustomShape 7"/>
          <p:cNvSpPr/>
          <p:nvPr/>
        </p:nvSpPr>
        <p:spPr>
          <a:xfrm rot="21261000">
            <a:off x="3658320" y="142272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sp>
        <p:nvSpPr>
          <p:cNvPr id="216" name="CustomShape 8"/>
          <p:cNvSpPr/>
          <p:nvPr/>
        </p:nvSpPr>
        <p:spPr>
          <a:xfrm>
            <a:off x="-169920" y="191880"/>
            <a:ext cx="7288920" cy="104688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f9d9e9"/>
                </a:solidFill>
                <a:latin typeface="Twinkl"/>
                <a:ea typeface="Arial"/>
              </a:rPr>
              <a:t>No.10 </a:t>
            </a:r>
            <a:r>
              <a:rPr b="1" lang="en-US" sz="4000" spc="-1" strike="noStrike">
                <a:solidFill>
                  <a:srgbClr val="ffffff"/>
                </a:solidFill>
                <a:latin typeface="Twinkl"/>
                <a:ea typeface="Arial"/>
              </a:rPr>
              <a:t>Reduced Inequalities</a:t>
            </a:r>
            <a:endParaRPr b="0" lang="en-NZ" sz="4000" spc="-1" strike="noStrike">
              <a:latin typeface="Arial"/>
            </a:endParaRPr>
          </a:p>
        </p:txBody>
      </p:sp>
      <p:pic>
        <p:nvPicPr>
          <p:cNvPr id="217" name="Google Shape;322;p12" descr=""/>
          <p:cNvPicPr/>
          <p:nvPr/>
        </p:nvPicPr>
        <p:blipFill>
          <a:blip r:embed="rId2"/>
          <a:stretch/>
        </p:blipFill>
        <p:spPr>
          <a:xfrm>
            <a:off x="-1357920" y="2581920"/>
            <a:ext cx="5645520" cy="4180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3984120" y="1702080"/>
            <a:ext cx="4620600" cy="4879080"/>
          </a:xfrm>
          <a:prstGeom prst="rect">
            <a:avLst/>
          </a:prstGeom>
          <a:solidFill>
            <a:srgbClr val="f9e5c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Provide safe housing and basic services for all.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Provide safe, organised transportation that is not harmful to the environment and is able to serve everybody equally.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Work hard to protect the world’s cultural and natural heritage.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Increase resilience to disasters and tackle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climate change.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Carefully monitor waste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management and air quality.</a:t>
            </a:r>
            <a:endParaRPr b="0" lang="en-NZ" sz="18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 rot="21261000">
            <a:off x="3658320" y="142272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-169920" y="191880"/>
            <a:ext cx="9493200" cy="10468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c46213"/>
                </a:solidFill>
                <a:latin typeface="Twinkl"/>
                <a:ea typeface="Arial"/>
              </a:rPr>
              <a:t>No.11 </a:t>
            </a:r>
            <a:r>
              <a:rPr b="1" lang="en-US" sz="3600" spc="-1" strike="noStrike">
                <a:solidFill>
                  <a:srgbClr val="ffffff"/>
                </a:solidFill>
                <a:latin typeface="Twinkl"/>
                <a:ea typeface="Arial"/>
              </a:rPr>
              <a:t>Sustainable Cities and Communities</a:t>
            </a:r>
            <a:endParaRPr b="0" lang="en-NZ" sz="3600" spc="-1" strike="noStrike">
              <a:latin typeface="Arial"/>
            </a:endParaRPr>
          </a:p>
        </p:txBody>
      </p:sp>
      <p:pic>
        <p:nvPicPr>
          <p:cNvPr id="221" name="Google Shape;327;p13" descr=""/>
          <p:cNvPicPr/>
          <p:nvPr/>
        </p:nvPicPr>
        <p:blipFill>
          <a:blip r:embed="rId2"/>
          <a:srcRect l="0" t="0" r="0" b="6730"/>
          <a:stretch/>
        </p:blipFill>
        <p:spPr>
          <a:xfrm>
            <a:off x="-1384200" y="1362600"/>
            <a:ext cx="5064840" cy="577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1"/>
          <p:cNvGrpSpPr/>
          <p:nvPr/>
        </p:nvGrpSpPr>
        <p:grpSpPr>
          <a:xfrm>
            <a:off x="-8153640" y="1701720"/>
            <a:ext cx="14731200" cy="13976640"/>
            <a:chOff x="-8153640" y="1701720"/>
            <a:chExt cx="14731200" cy="13976640"/>
          </a:xfrm>
        </p:grpSpPr>
        <p:sp>
          <p:nvSpPr>
            <p:cNvPr id="223" name="CustomShape 2"/>
            <p:cNvSpPr/>
            <p:nvPr/>
          </p:nvSpPr>
          <p:spPr>
            <a:xfrm rot="19654200">
              <a:off x="-3405960" y="329688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4" name="CustomShape 3"/>
            <p:cNvSpPr/>
            <p:nvPr/>
          </p:nvSpPr>
          <p:spPr>
            <a:xfrm rot="19654200">
              <a:off x="-4413600" y="39369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5" name="CustomShape 4"/>
            <p:cNvSpPr/>
            <p:nvPr/>
          </p:nvSpPr>
          <p:spPr>
            <a:xfrm rot="19654200">
              <a:off x="-5402880" y="491364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6" name="CustomShape 5"/>
            <p:cNvSpPr/>
            <p:nvPr/>
          </p:nvSpPr>
          <p:spPr>
            <a:xfrm rot="19654200">
              <a:off x="-6558480" y="569484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27" name="CustomShape 6"/>
          <p:cNvSpPr/>
          <p:nvPr/>
        </p:nvSpPr>
        <p:spPr>
          <a:xfrm>
            <a:off x="3941640" y="1905840"/>
            <a:ext cx="4620600" cy="3781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Take care of the air, water and soil by checking international agreements for handling harmful chemicals are being followed.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Reduce the generation of waste through the three Rs: Reduce, Reuse, and Recycle.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Keep the public informed and educated and provide the tools to develop sustainable lifestyles.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228" name="CustomShape 7"/>
          <p:cNvSpPr/>
          <p:nvPr/>
        </p:nvSpPr>
        <p:spPr>
          <a:xfrm rot="21261000">
            <a:off x="3658320" y="142272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sp>
        <p:nvSpPr>
          <p:cNvPr id="229" name="CustomShape 8"/>
          <p:cNvSpPr/>
          <p:nvPr/>
        </p:nvSpPr>
        <p:spPr>
          <a:xfrm>
            <a:off x="-169920" y="191880"/>
            <a:ext cx="9493200" cy="104688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be7d6"/>
                </a:solidFill>
                <a:latin typeface="Twinkl"/>
                <a:ea typeface="Arial"/>
              </a:rPr>
              <a:t>No.12 </a:t>
            </a: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Responsible Consumption and Production</a:t>
            </a:r>
            <a:endParaRPr b="0" lang="en-NZ" sz="3200" spc="-1" strike="noStrike">
              <a:latin typeface="Arial"/>
            </a:endParaRPr>
          </a:p>
        </p:txBody>
      </p:sp>
      <p:pic>
        <p:nvPicPr>
          <p:cNvPr id="230" name="Google Shape;336;p14" descr=""/>
          <p:cNvPicPr/>
          <p:nvPr/>
        </p:nvPicPr>
        <p:blipFill>
          <a:blip r:embed="rId2"/>
          <a:stretch/>
        </p:blipFill>
        <p:spPr>
          <a:xfrm>
            <a:off x="-788040" y="2848680"/>
            <a:ext cx="5110920" cy="482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343;p15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54732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745920" y="3910320"/>
            <a:ext cx="4997160" cy="235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Prepare people for the aftermath of climate and natural disasters.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Governments should address climate change and give resources to help combat climate change.</a:t>
            </a:r>
            <a:endParaRPr b="0" lang="en-NZ" sz="20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-339120" y="191880"/>
            <a:ext cx="7258320" cy="104688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3c5621"/>
                </a:solidFill>
                <a:latin typeface="Twinkl"/>
                <a:ea typeface="Arial"/>
              </a:rPr>
              <a:t>No.13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Climate Action</a:t>
            </a:r>
            <a:endParaRPr b="0" lang="en-NZ" sz="4400" spc="-1" strike="noStrike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 rot="21261000">
            <a:off x="436320" y="36140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348;p16" descr=""/>
          <p:cNvPicPr/>
          <p:nvPr/>
        </p:nvPicPr>
        <p:blipFill>
          <a:blip r:embed="rId2"/>
          <a:srcRect l="1588" t="0" r="0" b="5947"/>
          <a:stretch/>
        </p:blipFill>
        <p:spPr>
          <a:xfrm>
            <a:off x="1233720" y="1902960"/>
            <a:ext cx="9131400" cy="6049800"/>
          </a:xfrm>
          <a:prstGeom prst="rect">
            <a:avLst/>
          </a:prstGeom>
          <a:ln w="0">
            <a:noFill/>
          </a:ln>
        </p:spPr>
      </p:pic>
      <p:pic>
        <p:nvPicPr>
          <p:cNvPr id="236" name="Google Shape;348;p16" descr=""/>
          <p:cNvPicPr/>
          <p:nvPr/>
        </p:nvPicPr>
        <p:blipFill>
          <a:blip r:embed="rId3"/>
          <a:srcRect l="1588" t="0" r="0" b="5947"/>
          <a:stretch/>
        </p:blipFill>
        <p:spPr>
          <a:xfrm flipH="1">
            <a:off x="-4574520" y="-870480"/>
            <a:ext cx="9131400" cy="6049800"/>
          </a:xfrm>
          <a:prstGeom prst="rect">
            <a:avLst/>
          </a:prstGeom>
          <a:ln w="0"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3637800" y="1541880"/>
            <a:ext cx="4858200" cy="4056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By 2020, conserve at least 10 per cent of coastal and marine areas.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By 2025, marine pollution will be reduced.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Enforce laws which stop illegal fishing, overfishing, and other destructive fishing practices.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Minimise and study the impacts of ocean acidification, including through working with scientists and experts at all levels.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 rot="21261000">
            <a:off x="3071160" y="126648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-169920" y="191880"/>
            <a:ext cx="5735160" cy="91872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d3edfe"/>
                </a:solidFill>
                <a:latin typeface="Twinkl"/>
                <a:ea typeface="Arial"/>
              </a:rPr>
              <a:t>No.14 </a:t>
            </a:r>
            <a:r>
              <a:rPr b="1" lang="en-US" sz="3600" spc="-1" strike="noStrike">
                <a:solidFill>
                  <a:srgbClr val="ffffff"/>
                </a:solidFill>
                <a:latin typeface="Twinkl"/>
                <a:ea typeface="Arial"/>
              </a:rPr>
              <a:t>Life Below Water</a:t>
            </a:r>
            <a:endParaRPr b="0" lang="en-NZ" sz="3600" spc="-1" strike="noStrike">
              <a:latin typeface="Arial"/>
            </a:endParaRPr>
          </a:p>
        </p:txBody>
      </p:sp>
      <p:pic>
        <p:nvPicPr>
          <p:cNvPr id="240" name="Google Shape;348;p16" descr=""/>
          <p:cNvPicPr/>
          <p:nvPr/>
        </p:nvPicPr>
        <p:blipFill>
          <a:blip r:embed="rId4"/>
          <a:srcRect l="1588" t="0" r="0" b="5947"/>
          <a:stretch/>
        </p:blipFill>
        <p:spPr>
          <a:xfrm>
            <a:off x="-1503720" y="2027880"/>
            <a:ext cx="7168680" cy="484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357;p17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665760"/>
          </a:xfrm>
          <a:prstGeom prst="rect">
            <a:avLst/>
          </a:prstGeom>
          <a:ln w="0"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925200" y="3794400"/>
            <a:ext cx="7984800" cy="26557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Protect and conserve ecosystems (for example, deserts and rainforests).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Plant more trees and work to reduce deforestation.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Protect and urgently prevent the extinction of endangered species by stopping uncontrolled hunting and trafficking.</a:t>
            </a:r>
            <a:endParaRPr b="0" lang="en-NZ" sz="200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-339120" y="191880"/>
            <a:ext cx="7258320" cy="104688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3c5621"/>
                </a:solidFill>
                <a:latin typeface="Twinkl"/>
                <a:ea typeface="Arial"/>
              </a:rPr>
              <a:t>No.15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Life on Land</a:t>
            </a:r>
            <a:endParaRPr b="0" lang="en-NZ" sz="4400" spc="-1" strike="noStrike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 rot="21261000">
            <a:off x="714960" y="358776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1139400" y="1893240"/>
            <a:ext cx="5630760" cy="4879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End violence, crime and corruption. 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End all forms of child abuse,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including exploitation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and trafficking.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Make sure that everyone has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equal access to justice in their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country or internationally. 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all children are given an identity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including birth registration which is their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right according to the UNCRC.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all people have free access to information.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-222480" y="212040"/>
            <a:ext cx="6330960" cy="13244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d3edfe"/>
                </a:solidFill>
                <a:latin typeface="Twinkl"/>
                <a:ea typeface="Arial"/>
              </a:rPr>
              <a:t>No.16 </a:t>
            </a:r>
            <a:r>
              <a:rPr b="1" lang="en-US" sz="3600" spc="-1" strike="noStrike">
                <a:solidFill>
                  <a:srgbClr val="ffffff"/>
                </a:solidFill>
                <a:latin typeface="Twinkl"/>
                <a:ea typeface="Arial"/>
              </a:rPr>
              <a:t>Peace, Justice and Strong Institutions</a:t>
            </a:r>
            <a:endParaRPr b="0" lang="en-NZ" sz="36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 rot="21261000">
            <a:off x="334800" y="172260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pic>
        <p:nvPicPr>
          <p:cNvPr id="248" name="Google Shape;362;p18" descr=""/>
          <p:cNvPicPr/>
          <p:nvPr/>
        </p:nvPicPr>
        <p:blipFill>
          <a:blip r:embed="rId2"/>
          <a:srcRect l="0" t="0" r="-629" b="1381"/>
          <a:stretch/>
        </p:blipFill>
        <p:spPr>
          <a:xfrm flipH="1">
            <a:off x="4572360" y="-253080"/>
            <a:ext cx="6001560" cy="711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700200" y="1479240"/>
            <a:ext cx="7743240" cy="2959560"/>
          </a:xfrm>
          <a:prstGeom prst="rect">
            <a:avLst/>
          </a:prstGeom>
          <a:solidFill>
            <a:srgbClr val="c2db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Help all countries to meet these Goals by 2030. Each country will decide which issues are most important to them.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each country uses their own resources to achieve the Goals. Richer countries should help less developed countries.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Work alongside those people and charities who have been working towards the Goals for some time. Listen to their experiences and ideas!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-222480" y="212040"/>
            <a:ext cx="9844920" cy="87624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d3edfe"/>
                </a:solidFill>
                <a:latin typeface="Twinkl"/>
                <a:ea typeface="Arial"/>
              </a:rPr>
              <a:t>No.17 </a:t>
            </a: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Peace, Justice and Strong Institutions</a:t>
            </a:r>
            <a:endParaRPr b="0" lang="en-NZ" sz="3200" spc="-1" strike="noStrike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 rot="21261000">
            <a:off x="312840" y="12650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pic>
        <p:nvPicPr>
          <p:cNvPr id="252" name="Google Shape;371;p19" descr=""/>
          <p:cNvPicPr/>
          <p:nvPr/>
        </p:nvPicPr>
        <p:blipFill>
          <a:blip r:embed="rId2"/>
          <a:stretch/>
        </p:blipFill>
        <p:spPr>
          <a:xfrm>
            <a:off x="0" y="2973240"/>
            <a:ext cx="9143640" cy="514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"/>
          <p:cNvGrpSpPr/>
          <p:nvPr/>
        </p:nvGrpSpPr>
        <p:grpSpPr>
          <a:xfrm>
            <a:off x="2652480" y="-621360"/>
            <a:ext cx="12335400" cy="8722080"/>
            <a:chOff x="2652480" y="-621360"/>
            <a:chExt cx="12335400" cy="8722080"/>
          </a:xfrm>
        </p:grpSpPr>
        <p:sp>
          <p:nvSpPr>
            <p:cNvPr id="115" name="CustomShape 2"/>
            <p:cNvSpPr/>
            <p:nvPr/>
          </p:nvSpPr>
          <p:spPr>
            <a:xfrm>
              <a:off x="6599520" y="-6213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6" name="CustomShape 3"/>
            <p:cNvSpPr/>
            <p:nvPr/>
          </p:nvSpPr>
          <p:spPr>
            <a:xfrm>
              <a:off x="5405760" y="-6213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7" name="CustomShape 4"/>
            <p:cNvSpPr/>
            <p:nvPr/>
          </p:nvSpPr>
          <p:spPr>
            <a:xfrm>
              <a:off x="4047120" y="-3276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" name="CustomShape 5"/>
            <p:cNvSpPr/>
            <p:nvPr/>
          </p:nvSpPr>
          <p:spPr>
            <a:xfrm>
              <a:off x="2652480" y="-28764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19" name="Picture 7" descr="A picture containing 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5405760" y="-100080"/>
            <a:ext cx="7476120" cy="6857640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6"/>
          <p:cNvSpPr/>
          <p:nvPr/>
        </p:nvSpPr>
        <p:spPr>
          <a:xfrm>
            <a:off x="896760" y="2002680"/>
            <a:ext cx="6300000" cy="16786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108000" bIns="108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1c1c1c"/>
                </a:solidFill>
                <a:latin typeface="Twinkl"/>
                <a:ea typeface="Arial"/>
              </a:rPr>
              <a:t>On 25th September 2015, the United Nations agreed to 17 Global Goals to end extreme poverty and improve our world by 2030. </a:t>
            </a:r>
            <a:endParaRPr b="0" lang="en-NZ" sz="2400" spc="-1" strike="noStrike">
              <a:latin typeface="Arial"/>
            </a:endParaRPr>
          </a:p>
        </p:txBody>
      </p:sp>
      <p:sp>
        <p:nvSpPr>
          <p:cNvPr id="121" name="CustomShape 7"/>
          <p:cNvSpPr/>
          <p:nvPr/>
        </p:nvSpPr>
        <p:spPr>
          <a:xfrm>
            <a:off x="-339120" y="191880"/>
            <a:ext cx="4910760" cy="104688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Global Goals</a:t>
            </a:r>
            <a:endParaRPr b="0" lang="en-NZ" sz="4400" spc="-1" strike="noStrike">
              <a:latin typeface="Arial"/>
            </a:endParaRPr>
          </a:p>
        </p:txBody>
      </p:sp>
      <p:sp>
        <p:nvSpPr>
          <p:cNvPr id="122" name="CustomShape 8"/>
          <p:cNvSpPr/>
          <p:nvPr/>
        </p:nvSpPr>
        <p:spPr>
          <a:xfrm>
            <a:off x="896760" y="3573000"/>
            <a:ext cx="3674880" cy="94716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108000" bIns="108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c1c1c"/>
                </a:solidFill>
                <a:latin typeface="Twinkl"/>
                <a:ea typeface="Arial"/>
              </a:rPr>
              <a:t>What are these 17 Goals? </a:t>
            </a:r>
            <a:endParaRPr b="0" lang="en-NZ" sz="2400" spc="-1" strike="noStrike">
              <a:latin typeface="Arial"/>
            </a:endParaRPr>
          </a:p>
        </p:txBody>
      </p:sp>
      <p:sp>
        <p:nvSpPr>
          <p:cNvPr id="123" name="CustomShape 9"/>
          <p:cNvSpPr/>
          <p:nvPr/>
        </p:nvSpPr>
        <p:spPr>
          <a:xfrm>
            <a:off x="873000" y="4404960"/>
            <a:ext cx="3957120" cy="58212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8000" rIns="108000" tIns="108000" bIns="108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c1c1c"/>
                </a:solidFill>
                <a:latin typeface="Twinkl"/>
                <a:ea typeface="Arial"/>
              </a:rPr>
              <a:t>How can they be achieved?</a:t>
            </a:r>
            <a:endParaRPr b="0" lang="en-N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"/>
          <p:cNvGrpSpPr/>
          <p:nvPr/>
        </p:nvGrpSpPr>
        <p:grpSpPr>
          <a:xfrm>
            <a:off x="2225160" y="964800"/>
            <a:ext cx="15017040" cy="14208120"/>
            <a:chOff x="2225160" y="964800"/>
            <a:chExt cx="15017040" cy="14208120"/>
          </a:xfrm>
        </p:grpSpPr>
        <p:sp>
          <p:nvSpPr>
            <p:cNvPr id="125" name="CustomShape 2"/>
            <p:cNvSpPr/>
            <p:nvPr/>
          </p:nvSpPr>
          <p:spPr>
            <a:xfrm rot="2491200">
              <a:off x="7127280" y="50580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" name="CustomShape 3"/>
            <p:cNvSpPr/>
            <p:nvPr/>
          </p:nvSpPr>
          <p:spPr>
            <a:xfrm rot="2491200">
              <a:off x="6233400" y="426672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7" name="CustomShape 4"/>
            <p:cNvSpPr/>
            <p:nvPr/>
          </p:nvSpPr>
          <p:spPr>
            <a:xfrm rot="2491200">
              <a:off x="5021640" y="35856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" name="CustomShape 5"/>
            <p:cNvSpPr/>
            <p:nvPr/>
          </p:nvSpPr>
          <p:spPr>
            <a:xfrm rot="2491200">
              <a:off x="3951360" y="26910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9" name="CustomShape 6"/>
          <p:cNvSpPr/>
          <p:nvPr/>
        </p:nvSpPr>
        <p:spPr>
          <a:xfrm>
            <a:off x="719640" y="1766880"/>
            <a:ext cx="6639480" cy="3265560"/>
          </a:xfrm>
          <a:prstGeom prst="rect">
            <a:avLst/>
          </a:prstGeom>
          <a:solidFill>
            <a:srgbClr val="ff876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By 2030 extreme poverty will be a thing of </a:t>
            </a:r>
            <a:br/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the past for everyone all over the world. </a:t>
            </a:r>
            <a:br/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(At the moment extreme poverty means </a:t>
            </a:r>
            <a:br/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people living on less than £1 per day.)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People will be protected against things </a:t>
            </a:r>
            <a:br/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like unemployment and have access </a:t>
            </a:r>
            <a:br/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to health care.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</p:txBody>
      </p:sp>
      <p:sp>
        <p:nvSpPr>
          <p:cNvPr id="130" name="CustomShape 7"/>
          <p:cNvSpPr/>
          <p:nvPr/>
        </p:nvSpPr>
        <p:spPr>
          <a:xfrm>
            <a:off x="-339120" y="191880"/>
            <a:ext cx="5744520" cy="1046880"/>
          </a:xfrm>
          <a:prstGeom prst="roundRect">
            <a:avLst>
              <a:gd name="adj" fmla="val 16667"/>
            </a:avLst>
          </a:prstGeom>
          <a:solidFill>
            <a:srgbClr val="d7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750002"/>
                </a:solidFill>
                <a:latin typeface="Twinkl"/>
                <a:ea typeface="Arial"/>
              </a:rPr>
              <a:t>No.1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No Poverty</a:t>
            </a:r>
            <a:endParaRPr b="0" lang="en-NZ" sz="4400" spc="-1" strike="noStrike">
              <a:latin typeface="Arial"/>
            </a:endParaRPr>
          </a:p>
        </p:txBody>
      </p:sp>
      <p:pic>
        <p:nvPicPr>
          <p:cNvPr id="131" name="Google Shape;252;p3" descr=""/>
          <p:cNvPicPr/>
          <p:nvPr/>
        </p:nvPicPr>
        <p:blipFill>
          <a:blip r:embed="rId2"/>
          <a:srcRect l="0" t="0" r="0" b="10044"/>
          <a:stretch/>
        </p:blipFill>
        <p:spPr>
          <a:xfrm>
            <a:off x="4625280" y="2201760"/>
            <a:ext cx="3798360" cy="465588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8"/>
          <p:cNvSpPr/>
          <p:nvPr/>
        </p:nvSpPr>
        <p:spPr>
          <a:xfrm rot="21261000">
            <a:off x="450360" y="148752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"/>
          <p:cNvGrpSpPr/>
          <p:nvPr/>
        </p:nvGrpSpPr>
        <p:grpSpPr>
          <a:xfrm>
            <a:off x="2225160" y="964800"/>
            <a:ext cx="15017040" cy="14208120"/>
            <a:chOff x="2225160" y="964800"/>
            <a:chExt cx="15017040" cy="14208120"/>
          </a:xfrm>
        </p:grpSpPr>
        <p:sp>
          <p:nvSpPr>
            <p:cNvPr id="134" name="CustomShape 2"/>
            <p:cNvSpPr/>
            <p:nvPr/>
          </p:nvSpPr>
          <p:spPr>
            <a:xfrm rot="2491200">
              <a:off x="7127280" y="50580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" name="CustomShape 3"/>
            <p:cNvSpPr/>
            <p:nvPr/>
          </p:nvSpPr>
          <p:spPr>
            <a:xfrm rot="2491200">
              <a:off x="6233400" y="426672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CustomShape 4"/>
            <p:cNvSpPr/>
            <p:nvPr/>
          </p:nvSpPr>
          <p:spPr>
            <a:xfrm rot="2491200">
              <a:off x="5021640" y="35856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CustomShape 5"/>
            <p:cNvSpPr/>
            <p:nvPr/>
          </p:nvSpPr>
          <p:spPr>
            <a:xfrm rot="2491200">
              <a:off x="3951360" y="26910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38" name="CustomShape 6"/>
          <p:cNvSpPr/>
          <p:nvPr/>
        </p:nvSpPr>
        <p:spPr>
          <a:xfrm>
            <a:off x="673560" y="1721160"/>
            <a:ext cx="7666200" cy="4056840"/>
          </a:xfrm>
          <a:prstGeom prst="rect">
            <a:avLst/>
          </a:prstGeom>
          <a:solidFill>
            <a:srgbClr val="ffce7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By 2025, the number of children under 5 who suffer from malnutrition will be reduced by 40%.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Hunger and malnutrition as a result of improving social programmes for children, mothers and the elderly. It will be ensured that there is enough food all year round.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Farming should be increased, as well as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the pay of small farmers, especially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women and indigenous peoples.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The environment and biodiversity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of each region and its resources will be respected.</a:t>
            </a:r>
            <a:endParaRPr b="0" lang="en-NZ" sz="1800" spc="-1" strike="noStrike"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-339120" y="191880"/>
            <a:ext cx="5744520" cy="1046880"/>
          </a:xfrm>
          <a:prstGeom prst="roundRect">
            <a:avLst>
              <a:gd name="adj" fmla="val 16667"/>
            </a:avLst>
          </a:prstGeom>
          <a:solidFill>
            <a:srgbClr val="dea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83420d"/>
                </a:solidFill>
                <a:latin typeface="Twinkl"/>
                <a:ea typeface="Arial"/>
              </a:rPr>
              <a:t>No.2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Zero Hunger</a:t>
            </a:r>
            <a:endParaRPr b="0" lang="en-NZ" sz="4400" spc="-1" strike="noStrike">
              <a:latin typeface="Arial"/>
            </a:endParaRPr>
          </a:p>
        </p:txBody>
      </p:sp>
      <p:pic>
        <p:nvPicPr>
          <p:cNvPr id="140" name="Google Shape;261;p4" descr=""/>
          <p:cNvPicPr/>
          <p:nvPr/>
        </p:nvPicPr>
        <p:blipFill>
          <a:blip r:embed="rId2"/>
          <a:srcRect l="48303" t="0" r="0" b="0"/>
          <a:stretch/>
        </p:blipFill>
        <p:spPr>
          <a:xfrm>
            <a:off x="6267960" y="3483360"/>
            <a:ext cx="2875680" cy="3019320"/>
          </a:xfrm>
          <a:prstGeom prst="rect">
            <a:avLst/>
          </a:prstGeom>
          <a:ln w="0">
            <a:noFill/>
          </a:ln>
        </p:spPr>
      </p:pic>
      <p:sp>
        <p:nvSpPr>
          <p:cNvPr id="141" name="CustomShape 8"/>
          <p:cNvSpPr/>
          <p:nvPr/>
        </p:nvSpPr>
        <p:spPr>
          <a:xfrm rot="21261000">
            <a:off x="450360" y="148752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"/>
          <p:cNvGrpSpPr/>
          <p:nvPr/>
        </p:nvGrpSpPr>
        <p:grpSpPr>
          <a:xfrm>
            <a:off x="2927880" y="-7977240"/>
            <a:ext cx="14476680" cy="14834520"/>
            <a:chOff x="2927880" y="-7977240"/>
            <a:chExt cx="14476680" cy="14834520"/>
          </a:xfrm>
        </p:grpSpPr>
        <p:sp>
          <p:nvSpPr>
            <p:cNvPr id="143" name="CustomShape 2"/>
            <p:cNvSpPr/>
            <p:nvPr/>
          </p:nvSpPr>
          <p:spPr>
            <a:xfrm rot="18969600">
              <a:off x="7279920" y="-62409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4" name="CustomShape 3"/>
            <p:cNvSpPr/>
            <p:nvPr/>
          </p:nvSpPr>
          <p:spPr>
            <a:xfrm rot="18969600">
              <a:off x="6418800" y="-541404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5" name="CustomShape 4"/>
            <p:cNvSpPr/>
            <p:nvPr/>
          </p:nvSpPr>
          <p:spPr>
            <a:xfrm rot="18969600">
              <a:off x="5641920" y="-42609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6" name="CustomShape 5"/>
            <p:cNvSpPr/>
            <p:nvPr/>
          </p:nvSpPr>
          <p:spPr>
            <a:xfrm rot="18969600">
              <a:off x="4663800" y="-326664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47" name="CustomShape 6"/>
          <p:cNvSpPr/>
          <p:nvPr/>
        </p:nvSpPr>
        <p:spPr>
          <a:xfrm>
            <a:off x="502920" y="1751760"/>
            <a:ext cx="6320880" cy="48402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Reduce and prevent deaths of newborns, young children </a:t>
            </a:r>
            <a:br/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and new mothers.</a:t>
            </a:r>
            <a:endParaRPr b="0" lang="en-NZ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End HIV/AIDS epidemics and other diseases, such as hepatitis, </a:t>
            </a:r>
            <a:br/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cholera, etc.</a:t>
            </a:r>
            <a:endParaRPr b="0" lang="en-NZ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Educate people on mental health issues, as well as alcohol and </a:t>
            </a:r>
            <a:br/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drug abuse.</a:t>
            </a:r>
            <a:endParaRPr b="0" lang="en-NZ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Provide information about sex education, family planning and reproductive health.</a:t>
            </a:r>
            <a:endParaRPr b="0" lang="en-NZ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Ensure that everyone enjoys the right to health, including medical care, vaccines and medicines.</a:t>
            </a:r>
            <a:endParaRPr b="0" lang="en-NZ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Reduce the number of deaths and injuries </a:t>
            </a:r>
            <a:br/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caused by road traffic accidents, pollution </a:t>
            </a:r>
            <a:br/>
            <a:r>
              <a:rPr b="0" lang="en-US" sz="1600" spc="-1" strike="noStrike">
                <a:solidFill>
                  <a:srgbClr val="1c1c1c"/>
                </a:solidFill>
                <a:latin typeface="Twinkl"/>
                <a:ea typeface="Arial"/>
              </a:rPr>
              <a:t>and chemical poisoning. </a:t>
            </a:r>
            <a:endParaRPr b="0" lang="en-NZ" sz="1600" spc="-1" strike="noStrike">
              <a:latin typeface="Arial"/>
            </a:endParaRPr>
          </a:p>
        </p:txBody>
      </p:sp>
      <p:pic>
        <p:nvPicPr>
          <p:cNvPr id="148" name="Google Shape;266;p5" descr=""/>
          <p:cNvPicPr/>
          <p:nvPr/>
        </p:nvPicPr>
        <p:blipFill>
          <a:blip r:embed="rId2"/>
          <a:srcRect l="0" t="0" r="-724" b="-770"/>
          <a:stretch/>
        </p:blipFill>
        <p:spPr>
          <a:xfrm flipH="1">
            <a:off x="6559560" y="2429640"/>
            <a:ext cx="6320880" cy="3069720"/>
          </a:xfrm>
          <a:prstGeom prst="rect">
            <a:avLst/>
          </a:prstGeom>
          <a:ln w="0">
            <a:noFill/>
          </a:ln>
        </p:spPr>
      </p:pic>
      <p:sp>
        <p:nvSpPr>
          <p:cNvPr id="149" name="CustomShape 7"/>
          <p:cNvSpPr/>
          <p:nvPr/>
        </p:nvSpPr>
        <p:spPr>
          <a:xfrm>
            <a:off x="-339120" y="191880"/>
            <a:ext cx="9350280" cy="104688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3c5621"/>
                </a:solidFill>
                <a:latin typeface="Twinkl"/>
                <a:ea typeface="Arial"/>
              </a:rPr>
              <a:t>No.3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Good Health and Wellbeing</a:t>
            </a:r>
            <a:endParaRPr b="0" lang="en-NZ" sz="4400" spc="-1" strike="noStrike">
              <a:latin typeface="Arial"/>
            </a:endParaRPr>
          </a:p>
        </p:txBody>
      </p:sp>
      <p:pic>
        <p:nvPicPr>
          <p:cNvPr id="150" name="Google Shape;266;p5" descr=""/>
          <p:cNvPicPr/>
          <p:nvPr/>
        </p:nvPicPr>
        <p:blipFill>
          <a:blip r:embed="rId3"/>
          <a:srcRect l="0" t="0" r="-724" b="-770"/>
          <a:stretch/>
        </p:blipFill>
        <p:spPr>
          <a:xfrm>
            <a:off x="6260040" y="3429000"/>
            <a:ext cx="6320880" cy="3069720"/>
          </a:xfrm>
          <a:prstGeom prst="rect">
            <a:avLst/>
          </a:prstGeom>
          <a:ln w="0">
            <a:noFill/>
          </a:ln>
        </p:spPr>
      </p:pic>
      <p:sp>
        <p:nvSpPr>
          <p:cNvPr id="151" name="CustomShape 8"/>
          <p:cNvSpPr/>
          <p:nvPr/>
        </p:nvSpPr>
        <p:spPr>
          <a:xfrm rot="21261000">
            <a:off x="301680" y="149076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"/>
          <p:cNvGrpSpPr/>
          <p:nvPr/>
        </p:nvGrpSpPr>
        <p:grpSpPr>
          <a:xfrm>
            <a:off x="-7997760" y="191880"/>
            <a:ext cx="14726880" cy="14195880"/>
            <a:chOff x="-7997760" y="191880"/>
            <a:chExt cx="14726880" cy="14195880"/>
          </a:xfrm>
        </p:grpSpPr>
        <p:sp>
          <p:nvSpPr>
            <p:cNvPr id="153" name="CustomShape 2"/>
            <p:cNvSpPr/>
            <p:nvPr/>
          </p:nvSpPr>
          <p:spPr>
            <a:xfrm rot="19516800">
              <a:off x="-3301560" y="18342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4" name="CustomShape 3"/>
            <p:cNvSpPr/>
            <p:nvPr/>
          </p:nvSpPr>
          <p:spPr>
            <a:xfrm rot="19516800">
              <a:off x="-4282560" y="25146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5" name="CustomShape 4"/>
            <p:cNvSpPr/>
            <p:nvPr/>
          </p:nvSpPr>
          <p:spPr>
            <a:xfrm rot="19516800">
              <a:off x="-5231880" y="35301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6" name="CustomShape 5"/>
            <p:cNvSpPr/>
            <p:nvPr/>
          </p:nvSpPr>
          <p:spPr>
            <a:xfrm rot="19516800">
              <a:off x="-6355440" y="435708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57" name="CustomShape 6"/>
          <p:cNvSpPr/>
          <p:nvPr/>
        </p:nvSpPr>
        <p:spPr>
          <a:xfrm>
            <a:off x="3768120" y="1576800"/>
            <a:ext cx="4997160" cy="4485240"/>
          </a:xfrm>
          <a:prstGeom prst="rect">
            <a:avLst/>
          </a:prstGeom>
          <a:solidFill>
            <a:srgbClr val="ff876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Ensure free and equal education for everyone!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Provide more training opportunities to young people and adults so they can get better jobs.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Increase the number of trained and qualified teachers and improve school facilities.</a:t>
            </a:r>
            <a:endParaRPr b="0" lang="en-N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1c1c1c"/>
                </a:solidFill>
                <a:latin typeface="Twinkl"/>
                <a:ea typeface="Arial"/>
              </a:rPr>
              <a:t>Promote education for sustainable development.</a:t>
            </a:r>
            <a:endParaRPr b="0" lang="en-NZ" sz="2000" spc="-1" strike="noStrike">
              <a:latin typeface="Arial"/>
            </a:endParaRPr>
          </a:p>
        </p:txBody>
      </p:sp>
      <p:sp>
        <p:nvSpPr>
          <p:cNvPr id="158" name="CustomShape 7"/>
          <p:cNvSpPr/>
          <p:nvPr/>
        </p:nvSpPr>
        <p:spPr>
          <a:xfrm>
            <a:off x="-339120" y="191880"/>
            <a:ext cx="7258320" cy="1046880"/>
          </a:xfrm>
          <a:prstGeom prst="roundRect">
            <a:avLst>
              <a:gd name="adj" fmla="val 16667"/>
            </a:avLst>
          </a:prstGeom>
          <a:solidFill>
            <a:srgbClr val="d7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750002"/>
                </a:solidFill>
                <a:latin typeface="Twinkl"/>
                <a:ea typeface="Arial"/>
              </a:rPr>
              <a:t>No.4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Quality Education</a:t>
            </a:r>
            <a:endParaRPr b="0" lang="en-NZ" sz="4400" spc="-1" strike="noStrike">
              <a:latin typeface="Arial"/>
            </a:endParaRPr>
          </a:p>
        </p:txBody>
      </p:sp>
      <p:pic>
        <p:nvPicPr>
          <p:cNvPr id="159" name="Google Shape;275;p6" descr=""/>
          <p:cNvPicPr/>
          <p:nvPr/>
        </p:nvPicPr>
        <p:blipFill>
          <a:blip r:embed="rId2"/>
          <a:stretch/>
        </p:blipFill>
        <p:spPr>
          <a:xfrm>
            <a:off x="-3165120" y="2012040"/>
            <a:ext cx="6932880" cy="4873320"/>
          </a:xfrm>
          <a:prstGeom prst="rect">
            <a:avLst/>
          </a:prstGeom>
          <a:ln w="0">
            <a:noFill/>
          </a:ln>
        </p:spPr>
      </p:pic>
      <p:sp>
        <p:nvSpPr>
          <p:cNvPr id="160" name="CustomShape 8"/>
          <p:cNvSpPr/>
          <p:nvPr/>
        </p:nvSpPr>
        <p:spPr>
          <a:xfrm rot="21261000">
            <a:off x="3268080" y="14270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"/>
          <p:cNvGrpSpPr/>
          <p:nvPr/>
        </p:nvGrpSpPr>
        <p:grpSpPr>
          <a:xfrm>
            <a:off x="-7997760" y="191880"/>
            <a:ext cx="14726880" cy="14195880"/>
            <a:chOff x="-7997760" y="191880"/>
            <a:chExt cx="14726880" cy="14195880"/>
          </a:xfrm>
        </p:grpSpPr>
        <p:sp>
          <p:nvSpPr>
            <p:cNvPr id="162" name="CustomShape 2"/>
            <p:cNvSpPr/>
            <p:nvPr/>
          </p:nvSpPr>
          <p:spPr>
            <a:xfrm rot="19516800">
              <a:off x="-3301560" y="18342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3" name="CustomShape 3"/>
            <p:cNvSpPr/>
            <p:nvPr/>
          </p:nvSpPr>
          <p:spPr>
            <a:xfrm rot="19516800">
              <a:off x="-4282560" y="25146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4" name="CustomShape 4"/>
            <p:cNvSpPr/>
            <p:nvPr/>
          </p:nvSpPr>
          <p:spPr>
            <a:xfrm rot="19516800">
              <a:off x="-5231880" y="35301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5" name="CustomShape 5"/>
            <p:cNvSpPr/>
            <p:nvPr/>
          </p:nvSpPr>
          <p:spPr>
            <a:xfrm rot="19516800">
              <a:off x="-6355440" y="435708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66" name="CustomShape 6"/>
          <p:cNvSpPr/>
          <p:nvPr/>
        </p:nvSpPr>
        <p:spPr>
          <a:xfrm>
            <a:off x="536400" y="1593720"/>
            <a:ext cx="8070840" cy="3508200"/>
          </a:xfrm>
          <a:prstGeom prst="rect">
            <a:avLst/>
          </a:prstGeom>
          <a:solidFill>
            <a:srgbClr val="ffab9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End all discrimination and violence against every woman and girl.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End all practices and traditions that can damage a girl’s physical, mental and sexual health, like underage marriage, etc.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Encourage women and girls to be heard and to have real opportunities to participate in all political, economic and public areas.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Change policies and laws to ensure gender equality to give women equal access to land and property, financial services, inheritance, and natural resources.</a:t>
            </a:r>
            <a:endParaRPr b="0" lang="en-NZ" sz="1800" spc="-1" strike="noStrike">
              <a:latin typeface="Arial"/>
            </a:endParaRPr>
          </a:p>
        </p:txBody>
      </p:sp>
      <p:sp>
        <p:nvSpPr>
          <p:cNvPr id="167" name="CustomShape 7"/>
          <p:cNvSpPr/>
          <p:nvPr/>
        </p:nvSpPr>
        <p:spPr>
          <a:xfrm>
            <a:off x="-339120" y="191880"/>
            <a:ext cx="6621120" cy="1046880"/>
          </a:xfrm>
          <a:prstGeom prst="roundRect">
            <a:avLst>
              <a:gd name="adj" fmla="val 16667"/>
            </a:avLst>
          </a:prstGeom>
          <a:solidFill>
            <a:srgbClr val="eb8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750002"/>
                </a:solidFill>
                <a:latin typeface="Twinkl"/>
                <a:ea typeface="Arial"/>
              </a:rPr>
              <a:t>No.5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Gender Equality</a:t>
            </a:r>
            <a:endParaRPr b="0" lang="en-NZ" sz="4400" spc="-1" strike="noStrike">
              <a:latin typeface="Arial"/>
            </a:endParaRPr>
          </a:p>
        </p:txBody>
      </p:sp>
      <p:pic>
        <p:nvPicPr>
          <p:cNvPr id="168" name="Google Shape;282;p7" descr=""/>
          <p:cNvPicPr/>
          <p:nvPr/>
        </p:nvPicPr>
        <p:blipFill>
          <a:blip r:embed="rId2"/>
          <a:srcRect l="0" t="0" r="0" b="38035"/>
          <a:stretch/>
        </p:blipFill>
        <p:spPr>
          <a:xfrm>
            <a:off x="964080" y="4719960"/>
            <a:ext cx="2711160" cy="2376000"/>
          </a:xfrm>
          <a:prstGeom prst="rect">
            <a:avLst/>
          </a:prstGeom>
          <a:ln w="0">
            <a:noFill/>
          </a:ln>
        </p:spPr>
      </p:pic>
      <p:pic>
        <p:nvPicPr>
          <p:cNvPr id="169" name="Google Shape;283;p7" descr=""/>
          <p:cNvPicPr/>
          <p:nvPr/>
        </p:nvPicPr>
        <p:blipFill>
          <a:blip r:embed="rId3"/>
          <a:srcRect l="0" t="0" r="0" b="39672"/>
          <a:stretch/>
        </p:blipFill>
        <p:spPr>
          <a:xfrm>
            <a:off x="2152440" y="4567680"/>
            <a:ext cx="3115800" cy="2657160"/>
          </a:xfrm>
          <a:prstGeom prst="rect">
            <a:avLst/>
          </a:prstGeom>
          <a:ln w="0">
            <a:noFill/>
          </a:ln>
        </p:spPr>
      </p:pic>
      <p:pic>
        <p:nvPicPr>
          <p:cNvPr id="170" name="Google Shape;284;p7" descr=""/>
          <p:cNvPicPr/>
          <p:nvPr/>
        </p:nvPicPr>
        <p:blipFill>
          <a:blip r:embed="rId4"/>
          <a:srcRect l="0" t="0" r="0" b="39557"/>
          <a:stretch/>
        </p:blipFill>
        <p:spPr>
          <a:xfrm>
            <a:off x="5226840" y="4793760"/>
            <a:ext cx="2607840" cy="2228400"/>
          </a:xfrm>
          <a:prstGeom prst="rect">
            <a:avLst/>
          </a:prstGeom>
          <a:ln w="0">
            <a:noFill/>
          </a:ln>
        </p:spPr>
      </p:pic>
      <p:pic>
        <p:nvPicPr>
          <p:cNvPr id="171" name="Google Shape;285;p7" descr=""/>
          <p:cNvPicPr/>
          <p:nvPr/>
        </p:nvPicPr>
        <p:blipFill>
          <a:blip r:embed="rId5"/>
          <a:srcRect l="0" t="0" r="0" b="35603"/>
          <a:stretch/>
        </p:blipFill>
        <p:spPr>
          <a:xfrm>
            <a:off x="3547080" y="4588920"/>
            <a:ext cx="2896920" cy="2638080"/>
          </a:xfrm>
          <a:prstGeom prst="rect">
            <a:avLst/>
          </a:prstGeom>
          <a:ln w="0">
            <a:noFill/>
          </a:ln>
        </p:spPr>
      </p:pic>
      <p:sp>
        <p:nvSpPr>
          <p:cNvPr id="172" name="CustomShape 8"/>
          <p:cNvSpPr/>
          <p:nvPr/>
        </p:nvSpPr>
        <p:spPr>
          <a:xfrm rot="21261000">
            <a:off x="213840" y="14198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"/>
          <p:cNvGrpSpPr/>
          <p:nvPr/>
        </p:nvGrpSpPr>
        <p:grpSpPr>
          <a:xfrm>
            <a:off x="-7997760" y="191880"/>
            <a:ext cx="14726880" cy="14195880"/>
            <a:chOff x="-7997760" y="191880"/>
            <a:chExt cx="14726880" cy="14195880"/>
          </a:xfrm>
        </p:grpSpPr>
        <p:sp>
          <p:nvSpPr>
            <p:cNvPr id="174" name="CustomShape 2"/>
            <p:cNvSpPr/>
            <p:nvPr/>
          </p:nvSpPr>
          <p:spPr>
            <a:xfrm rot="19516800">
              <a:off x="-3301560" y="18342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5" name="CustomShape 3"/>
            <p:cNvSpPr/>
            <p:nvPr/>
          </p:nvSpPr>
          <p:spPr>
            <a:xfrm rot="19516800">
              <a:off x="-4282560" y="251460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6" name="CustomShape 4"/>
            <p:cNvSpPr/>
            <p:nvPr/>
          </p:nvSpPr>
          <p:spPr>
            <a:xfrm rot="19516800">
              <a:off x="-5231880" y="35301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7" name="CustomShape 5"/>
            <p:cNvSpPr/>
            <p:nvPr/>
          </p:nvSpPr>
          <p:spPr>
            <a:xfrm rot="19516800">
              <a:off x="-6355440" y="435708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78" name="CustomShape 6"/>
          <p:cNvSpPr/>
          <p:nvPr/>
        </p:nvSpPr>
        <p:spPr>
          <a:xfrm>
            <a:off x="536400" y="1747440"/>
            <a:ext cx="8070840" cy="3233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Ensure everyone has access to safe water and sanitation.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Improve public education on healthy hygiene habits.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Reduce contamination by preventing chemicals or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contaminants from being thrown into the water and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develop better resources for water’s reutilisation. 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Protect and restore water-related ecosystems, for example,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mountains, forests, wetlands, rivers, aquifers and lakes.</a:t>
            </a:r>
            <a:endParaRPr b="0" lang="en-NZ" sz="1800" spc="-1" strike="noStrike">
              <a:latin typeface="Arial"/>
            </a:endParaRPr>
          </a:p>
        </p:txBody>
      </p:sp>
      <p:sp>
        <p:nvSpPr>
          <p:cNvPr id="179" name="CustomShape 7"/>
          <p:cNvSpPr/>
          <p:nvPr/>
        </p:nvSpPr>
        <p:spPr>
          <a:xfrm>
            <a:off x="-339120" y="191880"/>
            <a:ext cx="9364320" cy="104688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2060"/>
                </a:solidFill>
                <a:latin typeface="Twinkl"/>
                <a:ea typeface="Arial"/>
              </a:rPr>
              <a:t>No.6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Clean Water and Sanitation</a:t>
            </a:r>
            <a:endParaRPr b="0" lang="en-NZ" sz="4400" spc="-1" strike="noStrike">
              <a:latin typeface="Arial"/>
            </a:endParaRPr>
          </a:p>
        </p:txBody>
      </p:sp>
      <p:sp>
        <p:nvSpPr>
          <p:cNvPr id="180" name="CustomShape 8"/>
          <p:cNvSpPr/>
          <p:nvPr/>
        </p:nvSpPr>
        <p:spPr>
          <a:xfrm rot="21261000">
            <a:off x="213840" y="14198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pic>
        <p:nvPicPr>
          <p:cNvPr id="181" name="Google Shape;290;p8" descr=""/>
          <p:cNvPicPr/>
          <p:nvPr/>
        </p:nvPicPr>
        <p:blipFill>
          <a:blip r:embed="rId2"/>
          <a:srcRect l="0" t="0" r="3711" b="0"/>
          <a:stretch/>
        </p:blipFill>
        <p:spPr>
          <a:xfrm>
            <a:off x="6128280" y="2235240"/>
            <a:ext cx="3665160" cy="462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"/>
          <p:cNvGrpSpPr/>
          <p:nvPr/>
        </p:nvGrpSpPr>
        <p:grpSpPr>
          <a:xfrm>
            <a:off x="1606320" y="1203840"/>
            <a:ext cx="14695920" cy="14582160"/>
            <a:chOff x="1606320" y="1203840"/>
            <a:chExt cx="14695920" cy="14582160"/>
          </a:xfrm>
        </p:grpSpPr>
        <p:sp>
          <p:nvSpPr>
            <p:cNvPr id="183" name="CustomShape 2"/>
            <p:cNvSpPr/>
            <p:nvPr/>
          </p:nvSpPr>
          <p:spPr>
            <a:xfrm rot="2920200">
              <a:off x="6188400" y="567252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4" name="CustomShape 3"/>
            <p:cNvSpPr/>
            <p:nvPr/>
          </p:nvSpPr>
          <p:spPr>
            <a:xfrm rot="2920200">
              <a:off x="5399640" y="47757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5" name="CustomShape 4"/>
            <p:cNvSpPr/>
            <p:nvPr/>
          </p:nvSpPr>
          <p:spPr>
            <a:xfrm rot="2920200">
              <a:off x="4281840" y="39495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6" name="CustomShape 5"/>
            <p:cNvSpPr/>
            <p:nvPr/>
          </p:nvSpPr>
          <p:spPr>
            <a:xfrm rot="2920200">
              <a:off x="3331080" y="2928960"/>
              <a:ext cx="8388360" cy="8388360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87" name="CustomShape 6"/>
          <p:cNvSpPr/>
          <p:nvPr/>
        </p:nvSpPr>
        <p:spPr>
          <a:xfrm>
            <a:off x="536400" y="1747440"/>
            <a:ext cx="8070840" cy="29595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108000" bIns="108000">
            <a:spAutoFit/>
          </a:bodyPr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Increase and promote the global use of renewable energy sources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and efficiency.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Work together to research and develop renewable and </a:t>
            </a:r>
            <a:br/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other clean energy resources.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1c1c1c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c1c1c"/>
                </a:solidFill>
                <a:latin typeface="Twinkl"/>
                <a:ea typeface="Arial"/>
              </a:rPr>
              <a:t>By 2030, expand and upgrade technology for supplying modern, sustainable energy services for all in developing countries.</a:t>
            </a:r>
            <a:endParaRPr b="0" lang="en-N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NZ" sz="1800" spc="-1" strike="noStrike">
              <a:latin typeface="Arial"/>
            </a:endParaRPr>
          </a:p>
        </p:txBody>
      </p:sp>
      <p:sp>
        <p:nvSpPr>
          <p:cNvPr id="188" name="CustomShape 7"/>
          <p:cNvSpPr/>
          <p:nvPr/>
        </p:nvSpPr>
        <p:spPr>
          <a:xfrm rot="21261000">
            <a:off x="213840" y="1419840"/>
            <a:ext cx="1608480" cy="558360"/>
          </a:xfrm>
          <a:prstGeom prst="roundRect">
            <a:avLst>
              <a:gd name="adj" fmla="val 16667"/>
            </a:avLst>
          </a:prstGeom>
          <a:solidFill>
            <a:srgbClr val="75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Twinkl"/>
                <a:ea typeface="Arial"/>
              </a:rPr>
              <a:t>Goals</a:t>
            </a:r>
            <a:endParaRPr b="0" lang="en-NZ" sz="3200" spc="-1" strike="noStrike">
              <a:latin typeface="Arial"/>
            </a:endParaRPr>
          </a:p>
        </p:txBody>
      </p:sp>
      <p:pic>
        <p:nvPicPr>
          <p:cNvPr id="189" name="Google Shape;301;p9" descr=""/>
          <p:cNvPicPr/>
          <p:nvPr/>
        </p:nvPicPr>
        <p:blipFill>
          <a:blip r:embed="rId2"/>
          <a:srcRect l="0" t="0" r="24622" b="9565"/>
          <a:stretch/>
        </p:blipFill>
        <p:spPr>
          <a:xfrm>
            <a:off x="6154560" y="-113400"/>
            <a:ext cx="4174560" cy="7084440"/>
          </a:xfrm>
          <a:prstGeom prst="rect">
            <a:avLst/>
          </a:prstGeom>
          <a:ln w="0">
            <a:noFill/>
          </a:ln>
        </p:spPr>
      </p:pic>
      <p:sp>
        <p:nvSpPr>
          <p:cNvPr id="190" name="CustomShape 8"/>
          <p:cNvSpPr/>
          <p:nvPr/>
        </p:nvSpPr>
        <p:spPr>
          <a:xfrm>
            <a:off x="-169920" y="191880"/>
            <a:ext cx="9364320" cy="104688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885621"/>
                </a:solidFill>
                <a:latin typeface="Twinkl"/>
                <a:ea typeface="Arial"/>
              </a:rPr>
              <a:t>No.7 </a:t>
            </a:r>
            <a:r>
              <a:rPr b="1" lang="en-US" sz="4400" spc="-1" strike="noStrike">
                <a:solidFill>
                  <a:srgbClr val="ffffff"/>
                </a:solidFill>
                <a:latin typeface="Twinkl"/>
                <a:ea typeface="Arial"/>
              </a:rPr>
              <a:t>Affordable and Clean Energy</a:t>
            </a:r>
            <a:endParaRPr b="0" lang="en-NZ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Application>LibreOffice/7.0.3.1$MacOSX_X86_64 LibreOffice_project/d7547858d014d4cf69878db179d326fc3483e082</Application>
  <Words>1174</Words>
  <Paragraphs>163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2017-04-26T09:55:15Z</dcterms:created>
  <dc:creator>Twinkl</dc:creator>
  <dc:description/>
  <dc:language>en-NZ</dc:language>
  <cp:lastModifiedBy>twinkl twiknl</cp:lastModifiedBy>
  <dcterms:modified xsi:type="dcterms:W3CDTF">2021-05-10T09:20:27Z</dcterms:modified>
  <cp:revision>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</Properties>
</file>