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y="5143500" cx="9144000"/>
  <p:notesSz cx="6858000" cy="9144000"/>
  <p:embeddedFontLst>
    <p:embeddedFont>
      <p:font typeface="Raleway"/>
      <p:regular r:id="rId23"/>
      <p:bold r:id="rId24"/>
      <p:italic r:id="rId25"/>
      <p:boldItalic r:id="rId26"/>
    </p:embeddedFont>
    <p:embeddedFont>
      <p:font typeface="Roboto"/>
      <p:regular r:id="rId27"/>
      <p:bold r:id="rId28"/>
      <p:italic r:id="rId29"/>
      <p:boldItalic r:id="rId30"/>
    </p:embeddedFont>
    <p:embeddedFont>
      <p:font typeface="La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F00AB0-01C7-428F-9572-D69426590D88}">
  <a:tblStyle styleId="{1EF00AB0-01C7-428F-9572-D69426590D88}"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font" Target="fonts/Raleway-bold.fntdata"/><Relationship Id="rId23" Type="http://schemas.openxmlformats.org/officeDocument/2006/relationships/font" Target="fonts/Raleway-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Raleway-boldItalic.fntdata"/><Relationship Id="rId25" Type="http://schemas.openxmlformats.org/officeDocument/2006/relationships/font" Target="fonts/Raleway-italic.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font" Target="fonts/Roboto-italic.fntdata"/><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regular.fntdata"/><Relationship Id="rId30" Type="http://schemas.openxmlformats.org/officeDocument/2006/relationships/font" Target="fonts/Roboto-boldItalic.fntdata"/><Relationship Id="rId11" Type="http://schemas.openxmlformats.org/officeDocument/2006/relationships/slide" Target="slides/slide4.xml"/><Relationship Id="rId33" Type="http://schemas.openxmlformats.org/officeDocument/2006/relationships/font" Target="fonts/Lato-italic.fntdata"/><Relationship Id="rId10" Type="http://schemas.openxmlformats.org/officeDocument/2006/relationships/slide" Target="slides/slide3.xml"/><Relationship Id="rId32" Type="http://schemas.openxmlformats.org/officeDocument/2006/relationships/font" Target="fonts/Lato-bold.fntdata"/><Relationship Id="rId13" Type="http://schemas.openxmlformats.org/officeDocument/2006/relationships/slide" Target="slides/slide6.xml"/><Relationship Id="rId12" Type="http://schemas.openxmlformats.org/officeDocument/2006/relationships/slide" Target="slides/slide5.xml"/><Relationship Id="rId34" Type="http://schemas.openxmlformats.org/officeDocument/2006/relationships/font" Target="fonts/Lato-boldItalic.fntdata"/><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1905f9e862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1905f9e862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1905f9e862_0_4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1905f9e862_0_4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31905f9e862_0_4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31905f9e862_0_4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31905f9e862_0_5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31905f9e862_0_5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1905f9e862_0_5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31905f9e862_0_5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1905f9e862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31905f9e862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1905f9e862_0_6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31905f9e862_0_6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1905f9e862_0_1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31905f9e862_0_1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31905f9e862_0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31905f9e862_0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1905f9e862_0_2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1905f9e862_0_2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1905f9e862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1905f9e862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31905f9e862_0_3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31905f9e862_0_3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1905f9e862_0_3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1905f9e862_0_3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31905f9e862_0_3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31905f9e862_0_3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31905f9e862_0_4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31905f9e862_0_4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54" name="Shape 54"/>
        <p:cNvGrpSpPr/>
        <p:nvPr/>
      </p:nvGrpSpPr>
      <p:grpSpPr>
        <a:xfrm>
          <a:off x="0" y="0"/>
          <a:ext cx="0" cy="0"/>
          <a:chOff x="0" y="0"/>
          <a:chExt cx="0" cy="0"/>
        </a:xfrm>
      </p:grpSpPr>
      <p:cxnSp>
        <p:nvCxnSpPr>
          <p:cNvPr id="55" name="Google Shape;55;p14"/>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56" name="Google Shape;56;p14"/>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57" name="Google Shape;57;p14"/>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58" name="Google Shape;58;p14"/>
          <p:cNvSpPr txBox="1"/>
          <p:nvPr>
            <p:ph type="ctrTitle"/>
          </p:nvPr>
        </p:nvSpPr>
        <p:spPr>
          <a:xfrm>
            <a:off x="2371725" y="630225"/>
            <a:ext cx="6331500" cy="15420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59" name="Google Shape;59;p14"/>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60" name="Google Shape;60;p1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61" name="Shape 61"/>
        <p:cNvGrpSpPr/>
        <p:nvPr/>
      </p:nvGrpSpPr>
      <p:grpSpPr>
        <a:xfrm>
          <a:off x="0" y="0"/>
          <a:ext cx="0" cy="0"/>
          <a:chOff x="0" y="0"/>
          <a:chExt cx="0" cy="0"/>
        </a:xfrm>
      </p:grpSpPr>
      <p:cxnSp>
        <p:nvCxnSpPr>
          <p:cNvPr id="62" name="Google Shape;62;p15"/>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63" name="Google Shape;63;p15"/>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64" name="Google Shape;64;p15"/>
          <p:cNvSpPr txBox="1"/>
          <p:nvPr>
            <p:ph type="title"/>
          </p:nvPr>
        </p:nvSpPr>
        <p:spPr>
          <a:xfrm>
            <a:off x="406425" y="1806825"/>
            <a:ext cx="8296800" cy="1542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65" name="Google Shape;65;p1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6" name="Shape 66"/>
        <p:cNvGrpSpPr/>
        <p:nvPr/>
      </p:nvGrpSpPr>
      <p:grpSpPr>
        <a:xfrm>
          <a:off x="0" y="0"/>
          <a:ext cx="0" cy="0"/>
          <a:chOff x="0" y="0"/>
          <a:chExt cx="0" cy="0"/>
        </a:xfrm>
      </p:grpSpPr>
      <p:cxnSp>
        <p:nvCxnSpPr>
          <p:cNvPr id="67" name="Google Shape;67;p16"/>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68" name="Google Shape;68;p16"/>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69" name="Google Shape;69;p16"/>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0" name="Google Shape;70;p16"/>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1" name="Google Shape;71;p16"/>
          <p:cNvSpPr txBox="1"/>
          <p:nvPr>
            <p:ph idx="1" type="body"/>
          </p:nvPr>
        </p:nvSpPr>
        <p:spPr>
          <a:xfrm>
            <a:off x="2410112" y="1595776"/>
            <a:ext cx="6321600" cy="3002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72" name="Google Shape;72;p1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73" name="Shape 73"/>
        <p:cNvGrpSpPr/>
        <p:nvPr/>
      </p:nvGrpSpPr>
      <p:grpSpPr>
        <a:xfrm>
          <a:off x="0" y="0"/>
          <a:ext cx="0" cy="0"/>
          <a:chOff x="0" y="0"/>
          <a:chExt cx="0" cy="0"/>
        </a:xfrm>
      </p:grpSpPr>
      <p:cxnSp>
        <p:nvCxnSpPr>
          <p:cNvPr id="74" name="Google Shape;74;p17"/>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75" name="Google Shape;75;p17"/>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76" name="Google Shape;76;p1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77" name="Google Shape;77;p17"/>
          <p:cNvSpPr txBox="1"/>
          <p:nvPr>
            <p:ph type="title"/>
          </p:nvPr>
        </p:nvSpPr>
        <p:spPr>
          <a:xfrm>
            <a:off x="2400250" y="575950"/>
            <a:ext cx="6321600" cy="635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78" name="Google Shape;78;p17"/>
          <p:cNvSpPr txBox="1"/>
          <p:nvPr>
            <p:ph idx="1" type="body"/>
          </p:nvPr>
        </p:nvSpPr>
        <p:spPr>
          <a:xfrm>
            <a:off x="2400303"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79" name="Google Shape;79;p17"/>
          <p:cNvSpPr txBox="1"/>
          <p:nvPr>
            <p:ph idx="2" type="body"/>
          </p:nvPr>
        </p:nvSpPr>
        <p:spPr>
          <a:xfrm>
            <a:off x="5650572" y="1602675"/>
            <a:ext cx="3071400" cy="3002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0" name="Google Shape;80;p1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1" name="Shape 81"/>
        <p:cNvGrpSpPr/>
        <p:nvPr/>
      </p:nvGrpSpPr>
      <p:grpSpPr>
        <a:xfrm>
          <a:off x="0" y="0"/>
          <a:ext cx="0" cy="0"/>
          <a:chOff x="0" y="0"/>
          <a:chExt cx="0" cy="0"/>
        </a:xfrm>
      </p:grpSpPr>
      <p:sp>
        <p:nvSpPr>
          <p:cNvPr id="82" name="Google Shape;82;p18"/>
          <p:cNvSpPr txBox="1"/>
          <p:nvPr>
            <p:ph type="title"/>
          </p:nvPr>
        </p:nvSpPr>
        <p:spPr>
          <a:xfrm>
            <a:off x="303300" y="411575"/>
            <a:ext cx="8520600" cy="639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83" name="Google Shape;83;p1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4" name="Shape 84"/>
        <p:cNvGrpSpPr/>
        <p:nvPr/>
      </p:nvGrpSpPr>
      <p:grpSpPr>
        <a:xfrm>
          <a:off x="0" y="0"/>
          <a:ext cx="0" cy="0"/>
          <a:chOff x="0" y="0"/>
          <a:chExt cx="0" cy="0"/>
        </a:xfrm>
      </p:grpSpPr>
      <p:cxnSp>
        <p:nvCxnSpPr>
          <p:cNvPr id="85" name="Google Shape;85;p19"/>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86" name="Google Shape;86;p19"/>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87" name="Google Shape;87;p19"/>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88" name="Google Shape;88;p1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89" name="Shape 89"/>
        <p:cNvGrpSpPr/>
        <p:nvPr/>
      </p:nvGrpSpPr>
      <p:grpSpPr>
        <a:xfrm>
          <a:off x="0" y="0"/>
          <a:ext cx="0" cy="0"/>
          <a:chOff x="0" y="0"/>
          <a:chExt cx="0" cy="0"/>
        </a:xfrm>
      </p:grpSpPr>
      <p:cxnSp>
        <p:nvCxnSpPr>
          <p:cNvPr id="90" name="Google Shape;90;p20"/>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91" name="Google Shape;91;p20"/>
          <p:cNvSpPr txBox="1"/>
          <p:nvPr>
            <p:ph type="title"/>
          </p:nvPr>
        </p:nvSpPr>
        <p:spPr>
          <a:xfrm>
            <a:off x="283103" y="712141"/>
            <a:ext cx="6244200" cy="38355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92" name="Google Shape;92;p2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93" name="Shape 93"/>
        <p:cNvGrpSpPr/>
        <p:nvPr/>
      </p:nvGrpSpPr>
      <p:grpSpPr>
        <a:xfrm>
          <a:off x="0" y="0"/>
          <a:ext cx="0" cy="0"/>
          <a:chOff x="0" y="0"/>
          <a:chExt cx="0" cy="0"/>
        </a:xfrm>
      </p:grpSpPr>
      <p:sp>
        <p:nvSpPr>
          <p:cNvPr id="94" name="Google Shape;94;p21"/>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5" name="Google Shape;95;p21"/>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96" name="Google Shape;96;p21"/>
          <p:cNvSpPr txBox="1"/>
          <p:nvPr>
            <p:ph type="title"/>
          </p:nvPr>
        </p:nvSpPr>
        <p:spPr>
          <a:xfrm>
            <a:off x="265500" y="1397350"/>
            <a:ext cx="4045200" cy="1318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97" name="Google Shape;97;p21"/>
          <p:cNvSpPr txBox="1"/>
          <p:nvPr>
            <p:ph idx="1" type="subTitle"/>
          </p:nvPr>
        </p:nvSpPr>
        <p:spPr>
          <a:xfrm>
            <a:off x="265500" y="273537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98" name="Google Shape;98;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99" name="Google Shape;99;p2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00" name="Shape 100"/>
        <p:cNvGrpSpPr/>
        <p:nvPr/>
      </p:nvGrpSpPr>
      <p:grpSpPr>
        <a:xfrm>
          <a:off x="0" y="0"/>
          <a:ext cx="0" cy="0"/>
          <a:chOff x="0" y="0"/>
          <a:chExt cx="0" cy="0"/>
        </a:xfrm>
      </p:grpSpPr>
      <p:cxnSp>
        <p:nvCxnSpPr>
          <p:cNvPr id="101" name="Google Shape;101;p22"/>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2" name="Google Shape;102;p22"/>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103" name="Google Shape;103;p22"/>
          <p:cNvSpPr txBox="1"/>
          <p:nvPr>
            <p:ph idx="1" type="body"/>
          </p:nvPr>
        </p:nvSpPr>
        <p:spPr>
          <a:xfrm>
            <a:off x="328017" y="4226025"/>
            <a:ext cx="8388600" cy="3936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104" name="Google Shape;104;p2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05" name="Shape 105"/>
        <p:cNvGrpSpPr/>
        <p:nvPr/>
      </p:nvGrpSpPr>
      <p:grpSpPr>
        <a:xfrm>
          <a:off x="0" y="0"/>
          <a:ext cx="0" cy="0"/>
          <a:chOff x="0" y="0"/>
          <a:chExt cx="0" cy="0"/>
        </a:xfrm>
      </p:grpSpPr>
      <p:cxnSp>
        <p:nvCxnSpPr>
          <p:cNvPr id="106" name="Google Shape;106;p23"/>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107" name="Google Shape;107;p23"/>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108" name="Google Shape;108;p23"/>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109" name="Google Shape;109;p23"/>
          <p:cNvSpPr txBox="1"/>
          <p:nvPr>
            <p:ph idx="1" type="body"/>
          </p:nvPr>
        </p:nvSpPr>
        <p:spPr>
          <a:xfrm>
            <a:off x="853950" y="2919450"/>
            <a:ext cx="74361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110" name="Google Shape;110;p2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1" name="Shape 111"/>
        <p:cNvGrpSpPr/>
        <p:nvPr/>
      </p:nvGrpSpPr>
      <p:grpSpPr>
        <a:xfrm>
          <a:off x="0" y="0"/>
          <a:ext cx="0" cy="0"/>
          <a:chOff x="0" y="0"/>
          <a:chExt cx="0" cy="0"/>
        </a:xfrm>
      </p:grpSpPr>
      <p:sp>
        <p:nvSpPr>
          <p:cNvPr id="112" name="Google Shape;112;p2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3.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52" name="Google Shape;52;p13"/>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53" name="Google Shape;53;p13"/>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hyperlink" Target="https://docs.google.com/presentation/d/1oLv-RFmYat-XYy9YeREbw7b7OAbERSAWthEE0TQthKI/edit#slide=id.g2ec04a9c632_0_220"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 Id="rId3" Type="http://schemas.openxmlformats.org/officeDocument/2006/relationships/hyperlink" Target="https://travelhippies.in/2017/06/19/home-stays-in-ladak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 Id="rId3" Type="http://schemas.openxmlformats.org/officeDocument/2006/relationships/hyperlink" Target="https://docs.google.com/presentation/d/1oLv-RFmYat-XYy9YeREbw7b7OAbERSAWthEE0TQthKI/edit#slide=id.g2ec04a9c632_0_220" TargetMode="External"/><Relationship Id="rId4"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5"/>
          <p:cNvSpPr txBox="1"/>
          <p:nvPr>
            <p:ph type="ctrTitle"/>
          </p:nvPr>
        </p:nvSpPr>
        <p:spPr>
          <a:xfrm>
            <a:off x="2371725" y="630225"/>
            <a:ext cx="6331500" cy="15420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Travel Stories Language Slideshow</a:t>
            </a:r>
            <a:endParaRPr/>
          </a:p>
        </p:txBody>
      </p:sp>
      <p:sp>
        <p:nvSpPr>
          <p:cNvPr id="118" name="Google Shape;118;p25"/>
          <p:cNvSpPr txBox="1"/>
          <p:nvPr>
            <p:ph idx="1" type="subTitle"/>
          </p:nvPr>
        </p:nvSpPr>
        <p:spPr>
          <a:xfrm>
            <a:off x="2390267" y="3238450"/>
            <a:ext cx="6331500" cy="1241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1400">
                <a:solidFill>
                  <a:srgbClr val="1D2125"/>
                </a:solidFill>
                <a:highlight>
                  <a:srgbClr val="FFFFFF"/>
                </a:highlight>
                <a:latin typeface="Roboto"/>
                <a:ea typeface="Roboto"/>
                <a:cs typeface="Roboto"/>
                <a:sym typeface="Roboto"/>
              </a:rPr>
              <a:t>L.I: We are PLANNING to demonstrate that, as a text creator, I can </a:t>
            </a:r>
            <a:r>
              <a:rPr i="1" lang="en" sz="1400">
                <a:solidFill>
                  <a:srgbClr val="1D2125"/>
                </a:solidFill>
                <a:highlight>
                  <a:srgbClr val="FFFFFF"/>
                </a:highlight>
                <a:latin typeface="Roboto"/>
                <a:ea typeface="Roboto"/>
                <a:cs typeface="Roboto"/>
                <a:sym typeface="Roboto"/>
              </a:rPr>
              <a:t>create</a:t>
            </a:r>
            <a:r>
              <a:rPr lang="en" sz="1400">
                <a:solidFill>
                  <a:srgbClr val="1D2125"/>
                </a:solidFill>
                <a:highlight>
                  <a:srgbClr val="FFFFFF"/>
                </a:highlight>
                <a:latin typeface="Roboto"/>
                <a:ea typeface="Roboto"/>
                <a:cs typeface="Roboto"/>
                <a:sym typeface="Roboto"/>
              </a:rPr>
              <a:t> texts to advocate for myself, for others, and to try to change my world.</a:t>
            </a:r>
            <a:endParaRPr sz="1400"/>
          </a:p>
        </p:txBody>
      </p:sp>
      <p:pic>
        <p:nvPicPr>
          <p:cNvPr id="119" name="Google Shape;119;p25"/>
          <p:cNvPicPr preferRelativeResize="0"/>
          <p:nvPr/>
        </p:nvPicPr>
        <p:blipFill>
          <a:blip r:embed="rId3">
            <a:alphaModFix/>
          </a:blip>
          <a:stretch>
            <a:fillRect/>
          </a:stretch>
        </p:blipFill>
        <p:spPr>
          <a:xfrm>
            <a:off x="157950" y="1480850"/>
            <a:ext cx="2063325" cy="2329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4"/>
          <p:cNvSpPr txBox="1"/>
          <p:nvPr/>
        </p:nvSpPr>
        <p:spPr>
          <a:xfrm>
            <a:off x="0" y="0"/>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t/>
            </a:r>
            <a:endParaRPr sz="1350">
              <a:highlight>
                <a:srgbClr val="FFFFFF"/>
              </a:highlight>
              <a:latin typeface="Times New Roman"/>
              <a:ea typeface="Times New Roman"/>
              <a:cs typeface="Times New Roman"/>
              <a:sym typeface="Times New Roman"/>
            </a:endParaRPr>
          </a:p>
        </p:txBody>
      </p:sp>
      <p:sp>
        <p:nvSpPr>
          <p:cNvPr id="200" name="Google Shape;200;p34"/>
          <p:cNvSpPr txBox="1"/>
          <p:nvPr/>
        </p:nvSpPr>
        <p:spPr>
          <a:xfrm>
            <a:off x="0" y="2424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1" name="Google Shape;201;p34"/>
          <p:cNvSpPr txBox="1"/>
          <p:nvPr/>
        </p:nvSpPr>
        <p:spPr>
          <a:xfrm>
            <a:off x="0" y="34401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2" name="Google Shape;202;p34"/>
          <p:cNvSpPr txBox="1"/>
          <p:nvPr/>
        </p:nvSpPr>
        <p:spPr>
          <a:xfrm>
            <a:off x="0" y="40404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03" name="Google Shape;203;p34"/>
          <p:cNvSpPr txBox="1"/>
          <p:nvPr/>
        </p:nvSpPr>
        <p:spPr>
          <a:xfrm>
            <a:off x="0" y="0"/>
            <a:ext cx="9144000" cy="3693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1100"/>
              </a:spcAft>
              <a:buNone/>
            </a:pPr>
            <a:r>
              <a:t/>
            </a:r>
            <a:endParaRPr sz="1200">
              <a:solidFill>
                <a:srgbClr val="666666"/>
              </a:solidFill>
              <a:highlight>
                <a:srgbClr val="FFFFFF"/>
              </a:highlight>
              <a:latin typeface="Roboto"/>
              <a:ea typeface="Roboto"/>
              <a:cs typeface="Roboto"/>
              <a:sym typeface="Roboto"/>
            </a:endParaRPr>
          </a:p>
        </p:txBody>
      </p:sp>
      <p:sp>
        <p:nvSpPr>
          <p:cNvPr id="204" name="Google Shape;204;p34"/>
          <p:cNvSpPr txBox="1"/>
          <p:nvPr/>
        </p:nvSpPr>
        <p:spPr>
          <a:xfrm>
            <a:off x="0" y="0"/>
            <a:ext cx="9144000" cy="8127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0"/>
              </a:spcAft>
              <a:buNone/>
            </a:pPr>
            <a:r>
              <a:t/>
            </a:r>
            <a:endParaRPr sz="1200">
              <a:solidFill>
                <a:srgbClr val="666666"/>
              </a:solidFill>
              <a:highlight>
                <a:srgbClr val="FFFFFF"/>
              </a:highlight>
              <a:latin typeface="Roboto"/>
              <a:ea typeface="Roboto"/>
              <a:cs typeface="Roboto"/>
              <a:sym typeface="Roboto"/>
            </a:endParaRPr>
          </a:p>
          <a:p>
            <a:pPr indent="0" lvl="0" marL="0" rtl="0" algn="l">
              <a:spcBef>
                <a:spcPts val="1100"/>
              </a:spcBef>
              <a:spcAft>
                <a:spcPts val="0"/>
              </a:spcAft>
              <a:buNone/>
            </a:pPr>
            <a:r>
              <a:t/>
            </a:r>
            <a:endParaRPr sz="1200">
              <a:solidFill>
                <a:srgbClr val="666666"/>
              </a:solidFill>
              <a:highlight>
                <a:srgbClr val="FFFFFF"/>
              </a:highlight>
              <a:latin typeface="Roboto"/>
              <a:ea typeface="Roboto"/>
              <a:cs typeface="Roboto"/>
              <a:sym typeface="Roboto"/>
            </a:endParaRPr>
          </a:p>
        </p:txBody>
      </p:sp>
      <p:sp>
        <p:nvSpPr>
          <p:cNvPr id="205" name="Google Shape;205;p34"/>
          <p:cNvSpPr txBox="1"/>
          <p:nvPr/>
        </p:nvSpPr>
        <p:spPr>
          <a:xfrm>
            <a:off x="0" y="0"/>
            <a:ext cx="9144000" cy="5065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300">
                <a:solidFill>
                  <a:schemeClr val="dk2"/>
                </a:solidFill>
                <a:latin typeface="Calibri"/>
                <a:ea typeface="Calibri"/>
                <a:cs typeface="Calibri"/>
                <a:sym typeface="Calibri"/>
              </a:rPr>
              <a:t>Searching for Music in Rural Rwanda</a:t>
            </a:r>
            <a:endParaRPr sz="1200">
              <a:solidFill>
                <a:schemeClr val="dk2"/>
              </a:solidFill>
              <a:latin typeface="Calibri"/>
              <a:ea typeface="Calibri"/>
              <a:cs typeface="Calibri"/>
              <a:sym typeface="Calibri"/>
            </a:endParaRPr>
          </a:p>
          <a:p>
            <a:pPr indent="0" lvl="0" marL="0" rtl="0" algn="l">
              <a:lnSpc>
                <a:spcPct val="112500"/>
              </a:lnSpc>
              <a:spcBef>
                <a:spcPts val="2300"/>
              </a:spcBef>
              <a:spcAft>
                <a:spcPts val="0"/>
              </a:spcAft>
              <a:buClr>
                <a:schemeClr val="dk2"/>
              </a:buClr>
              <a:buSzPts val="1100"/>
              <a:buFont typeface="Arial"/>
              <a:buNone/>
            </a:pPr>
            <a:r>
              <a:rPr lang="en" sz="1200">
                <a:solidFill>
                  <a:schemeClr val="dk2"/>
                </a:solidFill>
                <a:latin typeface="Calibri"/>
                <a:ea typeface="Calibri"/>
                <a:cs typeface="Calibri"/>
                <a:sym typeface="Calibri"/>
              </a:rPr>
              <a:t>Entire places end up defined by tragedy.</a:t>
            </a:r>
            <a:endParaRPr sz="1200">
              <a:solidFill>
                <a:schemeClr val="dk2"/>
              </a:solidFill>
              <a:latin typeface="Calibri"/>
              <a:ea typeface="Calibri"/>
              <a:cs typeface="Calibri"/>
              <a:sym typeface="Calibri"/>
            </a:endParaRPr>
          </a:p>
          <a:p>
            <a:pPr indent="0" lvl="0" marL="0" rtl="0" algn="l">
              <a:lnSpc>
                <a:spcPct val="112500"/>
              </a:lnSpc>
              <a:spcBef>
                <a:spcPts val="1100"/>
              </a:spcBef>
              <a:spcAft>
                <a:spcPts val="0"/>
              </a:spcAft>
              <a:buClr>
                <a:schemeClr val="dk2"/>
              </a:buClr>
              <a:buSzPts val="1100"/>
              <a:buFont typeface="Arial"/>
              <a:buNone/>
            </a:pPr>
            <a:r>
              <a:rPr lang="en" sz="1200">
                <a:solidFill>
                  <a:schemeClr val="dk2"/>
                </a:solidFill>
                <a:latin typeface="Calibri"/>
                <a:ea typeface="Calibri"/>
                <a:cs typeface="Calibri"/>
                <a:sym typeface="Calibri"/>
              </a:rPr>
              <a:t>Mass shooting site, Sandy Hook, NJ is not likely to be seen again anytime soon as a leafy suburb. Auschwitz and Hiroshima remain stigmatized almost a century past WWII’s end.</a:t>
            </a:r>
            <a:endParaRPr sz="1200">
              <a:solidFill>
                <a:schemeClr val="dk2"/>
              </a:solidFill>
              <a:latin typeface="Calibri"/>
              <a:ea typeface="Calibri"/>
              <a:cs typeface="Calibri"/>
              <a:sym typeface="Calibri"/>
            </a:endParaRPr>
          </a:p>
          <a:p>
            <a:pPr indent="0" lvl="0" marL="0" rtl="0" algn="l">
              <a:lnSpc>
                <a:spcPct val="112500"/>
              </a:lnSpc>
              <a:spcBef>
                <a:spcPts val="1100"/>
              </a:spcBef>
              <a:spcAft>
                <a:spcPts val="0"/>
              </a:spcAft>
              <a:buClr>
                <a:schemeClr val="dk2"/>
              </a:buClr>
              <a:buSzPts val="1100"/>
              <a:buFont typeface="Arial"/>
              <a:buNone/>
            </a:pPr>
            <a:r>
              <a:rPr lang="en" sz="1200">
                <a:solidFill>
                  <a:schemeClr val="dk2"/>
                </a:solidFill>
                <a:latin typeface="Calibri"/>
                <a:ea typeface="Calibri"/>
                <a:cs typeface="Calibri"/>
                <a:sym typeface="Calibri"/>
              </a:rPr>
              <a:t>For many, Rwanda will forever be known for its genocide.</a:t>
            </a:r>
            <a:endParaRPr sz="1200">
              <a:solidFill>
                <a:schemeClr val="dk2"/>
              </a:solidFill>
              <a:latin typeface="Calibri"/>
              <a:ea typeface="Calibri"/>
              <a:cs typeface="Calibri"/>
              <a:sym typeface="Calibri"/>
            </a:endParaRPr>
          </a:p>
          <a:p>
            <a:pPr indent="0" lvl="0" marL="0" rtl="0" algn="l">
              <a:lnSpc>
                <a:spcPct val="112500"/>
              </a:lnSpc>
              <a:spcBef>
                <a:spcPts val="1100"/>
              </a:spcBef>
              <a:spcAft>
                <a:spcPts val="0"/>
              </a:spcAft>
              <a:buClr>
                <a:schemeClr val="dk2"/>
              </a:buClr>
              <a:buSzPts val="1100"/>
              <a:buFont typeface="Arial"/>
              <a:buNone/>
            </a:pPr>
            <a:r>
              <a:rPr lang="en" sz="1200">
                <a:solidFill>
                  <a:schemeClr val="dk2"/>
                </a:solidFill>
                <a:latin typeface="Calibri"/>
                <a:ea typeface="Calibri"/>
                <a:cs typeface="Calibri"/>
                <a:sym typeface="Calibri"/>
              </a:rPr>
              <a:t>In actuality, there are no violent nations. Nor are there violent cities or people. Not even close. These are reductions— oversimplifications that help people feel the world is safer and more predictable than it actually is.</a:t>
            </a:r>
            <a:endParaRPr sz="1200">
              <a:solidFill>
                <a:schemeClr val="dk2"/>
              </a:solidFill>
              <a:latin typeface="Calibri"/>
              <a:ea typeface="Calibri"/>
              <a:cs typeface="Calibri"/>
              <a:sym typeface="Calibri"/>
            </a:endParaRPr>
          </a:p>
          <a:p>
            <a:pPr indent="0" lvl="0" marL="0" rtl="0" algn="l">
              <a:lnSpc>
                <a:spcPct val="112500"/>
              </a:lnSpc>
              <a:spcBef>
                <a:spcPts val="1100"/>
              </a:spcBef>
              <a:spcAft>
                <a:spcPts val="0"/>
              </a:spcAft>
              <a:buClr>
                <a:schemeClr val="dk2"/>
              </a:buClr>
              <a:buSzPts val="1100"/>
              <a:buFont typeface="Arial"/>
              <a:buNone/>
            </a:pPr>
            <a:r>
              <a:rPr lang="en" sz="1200">
                <a:solidFill>
                  <a:schemeClr val="dk2"/>
                </a:solidFill>
                <a:latin typeface="Calibri"/>
                <a:ea typeface="Calibri"/>
                <a:cs typeface="Calibri"/>
                <a:sym typeface="Calibri"/>
              </a:rPr>
              <a:t>Rwanda is known as the “land of 1,000 hills” and few places are more lush and green, which probably in large part is why the Mountain Gorilla troops decided to call it home long ago.</a:t>
            </a:r>
            <a:endParaRPr sz="1200">
              <a:solidFill>
                <a:schemeClr val="dk2"/>
              </a:solidFill>
              <a:latin typeface="Calibri"/>
              <a:ea typeface="Calibri"/>
              <a:cs typeface="Calibri"/>
              <a:sym typeface="Calibri"/>
            </a:endParaRPr>
          </a:p>
          <a:p>
            <a:pPr indent="0" lvl="0" marL="0" rtl="0" algn="l">
              <a:lnSpc>
                <a:spcPct val="112500"/>
              </a:lnSpc>
              <a:spcBef>
                <a:spcPts val="1100"/>
              </a:spcBef>
              <a:spcAft>
                <a:spcPts val="0"/>
              </a:spcAft>
              <a:buClr>
                <a:schemeClr val="dk2"/>
              </a:buClr>
              <a:buSzPts val="1100"/>
              <a:buFont typeface="Arial"/>
              <a:buNone/>
            </a:pPr>
            <a:r>
              <a:rPr lang="en" sz="1200">
                <a:solidFill>
                  <a:schemeClr val="dk2"/>
                </a:solidFill>
                <a:latin typeface="Calibri"/>
                <a:ea typeface="Calibri"/>
                <a:cs typeface="Calibri"/>
                <a:sym typeface="Calibri"/>
              </a:rPr>
              <a:t>Rwanda holds a special place in my heart, in part because it resembles areas of just inland northern California where I was born and raised. This was a sensation that hit me before even leaving the tarmac on my first landing in Kigali. More importantly, my mother-in-law is from Rwanda. She lost her entire family during the two genocides (1959 and 1973) that preceded the infamous one that came to overshadow those other atrocities. Due to Polio experiments carried out on rural children, my mother-in-law was left with a disabled right leg and the lifetime need for a brace and crutch to walk. In a more than bittersweet twist, it was because of this affliction that the attackers leant sympathy and unlike her kin she was spared.</a:t>
            </a:r>
            <a:endParaRPr sz="1200">
              <a:solidFill>
                <a:schemeClr val="dk2"/>
              </a:solidFill>
              <a:latin typeface="Calibri"/>
              <a:ea typeface="Calibri"/>
              <a:cs typeface="Calibri"/>
              <a:sym typeface="Calibri"/>
            </a:endParaRPr>
          </a:p>
          <a:p>
            <a:pPr indent="0" lvl="0" marL="0" rtl="0" algn="l">
              <a:lnSpc>
                <a:spcPct val="112500"/>
              </a:lnSpc>
              <a:spcBef>
                <a:spcPts val="1100"/>
              </a:spcBef>
              <a:spcAft>
                <a:spcPts val="1100"/>
              </a:spcAft>
              <a:buNone/>
            </a:pPr>
            <a:r>
              <a:rPr lang="en" sz="1200">
                <a:solidFill>
                  <a:schemeClr val="dk2"/>
                </a:solidFill>
                <a:latin typeface="Calibri"/>
                <a:ea typeface="Calibri"/>
                <a:cs typeface="Calibri"/>
                <a:sym typeface="Calibri"/>
              </a:rPr>
              <a:t>Coffee beans and gorillas— not Presidents— are featured on many Rwandan Francs. Still, rumor has it that select highways in the country have been paved specifically to smooth passage for the preferred weekend getaways of the man who has single-handedly ruled the nation since emancipating it in 1994. Fortunately for us, our route to the southwest abutting Burundi appeared to be one of the chosen.</a:t>
            </a:r>
            <a:endParaRPr sz="1200">
              <a:solidFill>
                <a:schemeClr val="dk2"/>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 name="Shape 209"/>
        <p:cNvGrpSpPr/>
        <p:nvPr/>
      </p:nvGrpSpPr>
      <p:grpSpPr>
        <a:xfrm>
          <a:off x="0" y="0"/>
          <a:ext cx="0" cy="0"/>
          <a:chOff x="0" y="0"/>
          <a:chExt cx="0" cy="0"/>
        </a:xfrm>
      </p:grpSpPr>
      <p:sp>
        <p:nvSpPr>
          <p:cNvPr id="210" name="Google Shape;210;p35"/>
          <p:cNvSpPr txBox="1"/>
          <p:nvPr/>
        </p:nvSpPr>
        <p:spPr>
          <a:xfrm>
            <a:off x="0" y="0"/>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t/>
            </a:r>
            <a:endParaRPr sz="1350">
              <a:highlight>
                <a:srgbClr val="FFFFFF"/>
              </a:highlight>
              <a:latin typeface="Times New Roman"/>
              <a:ea typeface="Times New Roman"/>
              <a:cs typeface="Times New Roman"/>
              <a:sym typeface="Times New Roman"/>
            </a:endParaRPr>
          </a:p>
        </p:txBody>
      </p:sp>
      <p:sp>
        <p:nvSpPr>
          <p:cNvPr id="211" name="Google Shape;211;p35"/>
          <p:cNvSpPr txBox="1"/>
          <p:nvPr/>
        </p:nvSpPr>
        <p:spPr>
          <a:xfrm>
            <a:off x="0" y="2424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2" name="Google Shape;212;p35"/>
          <p:cNvSpPr txBox="1"/>
          <p:nvPr/>
        </p:nvSpPr>
        <p:spPr>
          <a:xfrm>
            <a:off x="0" y="34401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3" name="Google Shape;213;p35"/>
          <p:cNvSpPr txBox="1"/>
          <p:nvPr/>
        </p:nvSpPr>
        <p:spPr>
          <a:xfrm>
            <a:off x="0" y="40404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214" name="Google Shape;214;p35"/>
          <p:cNvSpPr txBox="1"/>
          <p:nvPr/>
        </p:nvSpPr>
        <p:spPr>
          <a:xfrm>
            <a:off x="0" y="0"/>
            <a:ext cx="9144000" cy="3693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1100"/>
              </a:spcAft>
              <a:buNone/>
            </a:pPr>
            <a:r>
              <a:t/>
            </a:r>
            <a:endParaRPr sz="1200">
              <a:solidFill>
                <a:srgbClr val="666666"/>
              </a:solidFill>
              <a:highlight>
                <a:srgbClr val="FFFFFF"/>
              </a:highlight>
              <a:latin typeface="Roboto"/>
              <a:ea typeface="Roboto"/>
              <a:cs typeface="Roboto"/>
              <a:sym typeface="Roboto"/>
            </a:endParaRPr>
          </a:p>
        </p:txBody>
      </p:sp>
      <p:sp>
        <p:nvSpPr>
          <p:cNvPr id="215" name="Google Shape;215;p35"/>
          <p:cNvSpPr txBox="1"/>
          <p:nvPr/>
        </p:nvSpPr>
        <p:spPr>
          <a:xfrm>
            <a:off x="0" y="0"/>
            <a:ext cx="9144000" cy="8127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0"/>
              </a:spcAft>
              <a:buNone/>
            </a:pPr>
            <a:r>
              <a:t/>
            </a:r>
            <a:endParaRPr sz="1200">
              <a:solidFill>
                <a:srgbClr val="666666"/>
              </a:solidFill>
              <a:highlight>
                <a:srgbClr val="FFFFFF"/>
              </a:highlight>
              <a:latin typeface="Roboto"/>
              <a:ea typeface="Roboto"/>
              <a:cs typeface="Roboto"/>
              <a:sym typeface="Roboto"/>
            </a:endParaRPr>
          </a:p>
          <a:p>
            <a:pPr indent="0" lvl="0" marL="0" rtl="0" algn="l">
              <a:spcBef>
                <a:spcPts val="1100"/>
              </a:spcBef>
              <a:spcAft>
                <a:spcPts val="0"/>
              </a:spcAft>
              <a:buNone/>
            </a:pPr>
            <a:r>
              <a:t/>
            </a:r>
            <a:endParaRPr sz="1200">
              <a:solidFill>
                <a:srgbClr val="666666"/>
              </a:solidFill>
              <a:highlight>
                <a:srgbClr val="FFFFFF"/>
              </a:highlight>
              <a:latin typeface="Roboto"/>
              <a:ea typeface="Roboto"/>
              <a:cs typeface="Roboto"/>
              <a:sym typeface="Roboto"/>
            </a:endParaRPr>
          </a:p>
        </p:txBody>
      </p:sp>
      <p:sp>
        <p:nvSpPr>
          <p:cNvPr id="216" name="Google Shape;216;p35"/>
          <p:cNvSpPr txBox="1"/>
          <p:nvPr/>
        </p:nvSpPr>
        <p:spPr>
          <a:xfrm>
            <a:off x="0" y="0"/>
            <a:ext cx="9144000" cy="369300"/>
          </a:xfrm>
          <a:prstGeom prst="rect">
            <a:avLst/>
          </a:prstGeom>
          <a:noFill/>
          <a:ln>
            <a:noFill/>
          </a:ln>
        </p:spPr>
        <p:txBody>
          <a:bodyPr anchorCtr="0" anchor="t" bIns="91425" lIns="91425" spcFirstLastPara="1" rIns="91425" wrap="square" tIns="91425">
            <a:spAutoFit/>
          </a:bodyPr>
          <a:lstStyle/>
          <a:p>
            <a:pPr indent="0" lvl="0" marL="0" rtl="0" algn="l">
              <a:lnSpc>
                <a:spcPct val="112500"/>
              </a:lnSpc>
              <a:spcBef>
                <a:spcPts val="0"/>
              </a:spcBef>
              <a:spcAft>
                <a:spcPts val="1100"/>
              </a:spcAft>
              <a:buNone/>
            </a:pPr>
            <a:r>
              <a:t/>
            </a:r>
            <a:endParaRPr sz="1200">
              <a:solidFill>
                <a:schemeClr val="dk2"/>
              </a:solidFill>
              <a:latin typeface="Calibri"/>
              <a:ea typeface="Calibri"/>
              <a:cs typeface="Calibri"/>
              <a:sym typeface="Calibri"/>
            </a:endParaRPr>
          </a:p>
        </p:txBody>
      </p:sp>
      <p:sp>
        <p:nvSpPr>
          <p:cNvPr id="217" name="Google Shape;217;p35"/>
          <p:cNvSpPr txBox="1"/>
          <p:nvPr/>
        </p:nvSpPr>
        <p:spPr>
          <a:xfrm>
            <a:off x="0" y="1071750"/>
            <a:ext cx="9144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solidFill>
                  <a:srgbClr val="1A6AA3"/>
                </a:solidFill>
                <a:latin typeface="Calibri"/>
                <a:ea typeface="Calibri"/>
                <a:cs typeface="Calibri"/>
                <a:sym typeface="Calibri"/>
              </a:rPr>
              <a:t>Into the Wilds of Rwanda</a:t>
            </a:r>
            <a:endParaRPr sz="1200">
              <a:solidFill>
                <a:srgbClr val="1A6AA3"/>
              </a:solidFill>
              <a:latin typeface="Calibri"/>
              <a:ea typeface="Calibri"/>
              <a:cs typeface="Calibri"/>
              <a:sym typeface="Calibri"/>
            </a:endParaRPr>
          </a:p>
          <a:p>
            <a:pPr indent="0" lvl="0" marL="0" rtl="0" algn="l">
              <a:lnSpc>
                <a:spcPct val="112500"/>
              </a:lnSpc>
              <a:spcBef>
                <a:spcPts val="800"/>
              </a:spcBef>
              <a:spcAft>
                <a:spcPts val="0"/>
              </a:spcAft>
              <a:buNone/>
            </a:pPr>
            <a:r>
              <a:rPr lang="en" sz="1200">
                <a:latin typeface="Calibri"/>
                <a:ea typeface="Calibri"/>
                <a:cs typeface="Calibri"/>
                <a:sym typeface="Calibri"/>
              </a:rPr>
              <a:t>In a land where men lead each other hand-in-hand, but nonetheless homophobia runs rampant, we drove off the main road and miles up the ridge just shy of the border to one of the pockets hardest hit by the genocide. It was the first place where the residents stopped waving back. It is an area so very isolated, it seemed almost as if the slaughter might never have ended. Topping that, we were traveling this dirt trail with two Tutsis in an area where there were recent reports of “hunting Rwandans.” A sense of discomfort became tangible, as if an invisible line had been crossed and we’d entered</a:t>
            </a:r>
            <a:r>
              <a:rPr i="1" lang="en" sz="1200">
                <a:latin typeface="Calibri"/>
                <a:ea typeface="Calibri"/>
                <a:cs typeface="Calibri"/>
                <a:sym typeface="Calibri"/>
              </a:rPr>
              <a:t> ibiwa </a:t>
            </a:r>
            <a:r>
              <a:rPr lang="en" sz="1200">
                <a:latin typeface="Calibri"/>
                <a:ea typeface="Calibri"/>
                <a:cs typeface="Calibri"/>
                <a:sym typeface="Calibri"/>
              </a:rPr>
              <a:t>(“problems”).</a:t>
            </a:r>
            <a:endParaRPr sz="1200">
              <a:latin typeface="Calibri"/>
              <a:ea typeface="Calibri"/>
              <a:cs typeface="Calibri"/>
              <a:sym typeface="Calibri"/>
            </a:endParaRPr>
          </a:p>
          <a:p>
            <a:pPr indent="0" lvl="0" marL="0" rtl="0" algn="l">
              <a:lnSpc>
                <a:spcPct val="112500"/>
              </a:lnSpc>
              <a:spcBef>
                <a:spcPts val="1100"/>
              </a:spcBef>
              <a:spcAft>
                <a:spcPts val="0"/>
              </a:spcAft>
              <a:buNone/>
            </a:pPr>
            <a:r>
              <a:rPr lang="en" sz="1200">
                <a:latin typeface="Calibri"/>
                <a:ea typeface="Calibri"/>
                <a:cs typeface="Calibri"/>
                <a:sym typeface="Calibri"/>
              </a:rPr>
              <a:t>Dead-ending into a stream, we stopped to ask directions. The dude on the tricked-out bike with “One World, One Love” mudflaps sent us toward our destination.</a:t>
            </a:r>
            <a:endParaRPr sz="1200">
              <a:latin typeface="Calibri"/>
              <a:ea typeface="Calibri"/>
              <a:cs typeface="Calibri"/>
              <a:sym typeface="Calibri"/>
            </a:endParaRPr>
          </a:p>
          <a:p>
            <a:pPr indent="0" lvl="0" marL="0" rtl="0" algn="l">
              <a:lnSpc>
                <a:spcPct val="112500"/>
              </a:lnSpc>
              <a:spcBef>
                <a:spcPts val="1100"/>
              </a:spcBef>
              <a:spcAft>
                <a:spcPts val="0"/>
              </a:spcAft>
              <a:buNone/>
            </a:pPr>
            <a:r>
              <a:rPr lang="en" sz="1200">
                <a:latin typeface="Calibri"/>
                <a:ea typeface="Calibri"/>
                <a:cs typeface="Calibri"/>
                <a:sym typeface="Calibri"/>
              </a:rPr>
              <a:t>Outside the village where the band said that they were too fatigued to sing due to Malaria, residents don’t have to be “taught” recycling. Every last item is reused, some purpose found. The rural population remains as it has always been, eons </a:t>
            </a:r>
            <a:r>
              <a:rPr i="1" lang="en" sz="1200">
                <a:latin typeface="Calibri"/>
                <a:ea typeface="Calibri"/>
                <a:cs typeface="Calibri"/>
                <a:sym typeface="Calibri"/>
              </a:rPr>
              <a:t>ahead</a:t>
            </a:r>
            <a:r>
              <a:rPr lang="en" sz="1200">
                <a:latin typeface="Calibri"/>
                <a:ea typeface="Calibri"/>
                <a:cs typeface="Calibri"/>
                <a:sym typeface="Calibri"/>
              </a:rPr>
              <a:t> of western “progressives” in many ways. There, plastic bottles can lend prestige, and children fight over these remnants if cast out by passing cars, so much so that our local companions did not consider it littering.</a:t>
            </a:r>
            <a:endParaRPr sz="1200">
              <a:latin typeface="Calibri"/>
              <a:ea typeface="Calibri"/>
              <a:cs typeface="Calibri"/>
              <a:sym typeface="Calibri"/>
            </a:endParaRPr>
          </a:p>
          <a:p>
            <a:pPr indent="0" lvl="0" marL="0" rtl="0" algn="l">
              <a:lnSpc>
                <a:spcPct val="112500"/>
              </a:lnSpc>
              <a:spcBef>
                <a:spcPts val="1100"/>
              </a:spcBef>
              <a:spcAft>
                <a:spcPts val="0"/>
              </a:spcAft>
              <a:buNone/>
            </a:pPr>
            <a:r>
              <a:rPr lang="en" sz="1200">
                <a:latin typeface="Calibri"/>
                <a:ea typeface="Calibri"/>
                <a:cs typeface="Calibri"/>
                <a:sym typeface="Calibri"/>
              </a:rPr>
              <a:t>It was here that we found the hunchback, teenage break-dancer that with his </a:t>
            </a:r>
            <a:r>
              <a:rPr i="1" lang="en" sz="1200">
                <a:latin typeface="Calibri"/>
                <a:ea typeface="Calibri"/>
                <a:cs typeface="Calibri"/>
                <a:sym typeface="Calibri"/>
              </a:rPr>
              <a:t>Intore</a:t>
            </a:r>
            <a:r>
              <a:rPr lang="en" sz="1200">
                <a:latin typeface="Calibri"/>
                <a:ea typeface="Calibri"/>
                <a:cs typeface="Calibri"/>
                <a:sym typeface="Calibri"/>
              </a:rPr>
              <a:t> arm-twist and foot-stomping moves, could out-battle any south Queens sidewalk challenger.</a:t>
            </a:r>
            <a:endParaRPr sz="1200">
              <a:latin typeface="Calibri"/>
              <a:ea typeface="Calibri"/>
              <a:cs typeface="Calibri"/>
              <a:sym typeface="Calibri"/>
            </a:endParaRPr>
          </a:p>
          <a:p>
            <a:pPr indent="0" lvl="0" marL="0" rtl="0" algn="l">
              <a:lnSpc>
                <a:spcPct val="112500"/>
              </a:lnSpc>
              <a:spcBef>
                <a:spcPts val="1100"/>
              </a:spcBef>
              <a:spcAft>
                <a:spcPts val="0"/>
              </a:spcAft>
              <a:buNone/>
            </a:pPr>
            <a:r>
              <a:rPr lang="en" sz="1200">
                <a:latin typeface="Calibri"/>
                <a:ea typeface="Calibri"/>
                <a:cs typeface="Calibri"/>
                <a:sym typeface="Calibri"/>
              </a:rPr>
              <a:t>In Butare, we’d already survived a Taylor Swift pummeling at the machine-gun guarded mall—her sound still sterile even when blasted through cracked and tropically humidified speakers. Worse was the tag-team lounge duo playing an off-key Reggae medley, as the local audience kept straightening out the beat, clearly entrained to European 4/4 mechanical rhythms.</a:t>
            </a:r>
            <a:endParaRPr sz="1200">
              <a:latin typeface="Calibri"/>
              <a:ea typeface="Calibri"/>
              <a:cs typeface="Calibri"/>
              <a:sym typeface="Calibri"/>
            </a:endParaRPr>
          </a:p>
          <a:p>
            <a:pPr indent="0" lvl="0" marL="0" rtl="0" algn="l">
              <a:lnSpc>
                <a:spcPct val="112500"/>
              </a:lnSpc>
              <a:spcBef>
                <a:spcPts val="1100"/>
              </a:spcBef>
              <a:spcAft>
                <a:spcPts val="1100"/>
              </a:spcAft>
              <a:buNone/>
            </a:pPr>
            <a:r>
              <a:rPr lang="en" sz="1200">
                <a:solidFill>
                  <a:schemeClr val="dk2"/>
                </a:solidFill>
                <a:latin typeface="Calibri"/>
                <a:ea typeface="Calibri"/>
                <a:cs typeface="Calibri"/>
                <a:sym typeface="Calibri"/>
              </a:rPr>
              <a:t>At the end of our meal, I had to step up onto a rickety bench to clear a restaurant urinal that was inadvertently mounted too high for even an NBA star. It was a fixture that had simply been left that way upon installation rather than corrected.</a:t>
            </a:r>
            <a:endParaRPr sz="1200">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6"/>
          <p:cNvSpPr txBox="1"/>
          <p:nvPr/>
        </p:nvSpPr>
        <p:spPr>
          <a:xfrm>
            <a:off x="0" y="0"/>
            <a:ext cx="9144000" cy="4888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200">
                <a:solidFill>
                  <a:srgbClr val="1A6AA3"/>
                </a:solidFill>
                <a:latin typeface="Calibri"/>
                <a:ea typeface="Calibri"/>
                <a:cs typeface="Calibri"/>
                <a:sym typeface="Calibri"/>
              </a:rPr>
              <a:t>Music of the Abatwa</a:t>
            </a:r>
            <a:endParaRPr sz="1200">
              <a:solidFill>
                <a:srgbClr val="1A6AA3"/>
              </a:solidFill>
              <a:latin typeface="Calibri"/>
              <a:ea typeface="Calibri"/>
              <a:cs typeface="Calibri"/>
              <a:sym typeface="Calibri"/>
            </a:endParaRPr>
          </a:p>
          <a:p>
            <a:pPr indent="0" lvl="0" marL="0" rtl="0" algn="l">
              <a:lnSpc>
                <a:spcPct val="112500"/>
              </a:lnSpc>
              <a:spcBef>
                <a:spcPts val="800"/>
              </a:spcBef>
              <a:spcAft>
                <a:spcPts val="0"/>
              </a:spcAft>
              <a:buNone/>
            </a:pPr>
            <a:r>
              <a:rPr lang="en" sz="1200">
                <a:solidFill>
                  <a:schemeClr val="dk2"/>
                </a:solidFill>
                <a:latin typeface="Calibri"/>
                <a:ea typeface="Calibri"/>
                <a:cs typeface="Calibri"/>
                <a:sym typeface="Calibri"/>
              </a:rPr>
              <a:t>The Abatwa (“pygmy”) tribe are identified as one of the most marginalized, voiceless, and endangered populations in Africa. In fact, their name is frequently taken in vain as a generalized slur towards others unrelated to them. Still, many among their group prefer the term to the official, PC mouthful/post-genocidal replacement moniker that they have been straddled with out of clear overcompensation. That one roughly translates to: “The people who were left behind because of the facts of Rwandan history.”</a:t>
            </a:r>
            <a:endParaRPr sz="1200">
              <a:solidFill>
                <a:schemeClr val="dk2"/>
              </a:solidFill>
              <a:latin typeface="Calibri"/>
              <a:ea typeface="Calibri"/>
              <a:cs typeface="Calibri"/>
              <a:sym typeface="Calibri"/>
            </a:endParaRPr>
          </a:p>
          <a:p>
            <a:pPr indent="0" lvl="0" marL="0" rtl="0" algn="l">
              <a:lnSpc>
                <a:spcPct val="112500"/>
              </a:lnSpc>
              <a:spcBef>
                <a:spcPts val="1100"/>
              </a:spcBef>
              <a:spcAft>
                <a:spcPts val="0"/>
              </a:spcAft>
              <a:buNone/>
            </a:pPr>
            <a:r>
              <a:rPr lang="en" sz="1200">
                <a:solidFill>
                  <a:schemeClr val="dk2"/>
                </a:solidFill>
                <a:latin typeface="Calibri"/>
                <a:ea typeface="Calibri"/>
                <a:cs typeface="Calibri"/>
                <a:sym typeface="Calibri"/>
              </a:rPr>
              <a:t>We were lucky enough to experience a 19-year-old barefoot, freestyle rapper, Rosine Nyiranshimiyimana, who is grittier than most any gangsta’. And right by her side stood Emmanuel Hatungimana, the mohawk-cut traditional music master, along with a husband/wife team that traded in eerie harmonies that can make Black Sabbath sound a bit trite. Also keeping it in the family were a mother and son, Ruth Nyiramfumukoye and Patrick Manishimine who struck dueling </a:t>
            </a:r>
            <a:r>
              <a:rPr i="1" lang="en" sz="1200">
                <a:solidFill>
                  <a:schemeClr val="dk2"/>
                </a:solidFill>
                <a:latin typeface="Calibri"/>
                <a:ea typeface="Calibri"/>
                <a:cs typeface="Calibri"/>
                <a:sym typeface="Calibri"/>
              </a:rPr>
              <a:t>Umudulis</a:t>
            </a:r>
            <a:r>
              <a:rPr lang="en" sz="1200">
                <a:solidFill>
                  <a:schemeClr val="dk2"/>
                </a:solidFill>
                <a:latin typeface="Calibri"/>
                <a:ea typeface="Calibri"/>
                <a:cs typeface="Calibri"/>
                <a:sym typeface="Calibri"/>
              </a:rPr>
              <a:t>.</a:t>
            </a:r>
            <a:endParaRPr sz="1200">
              <a:solidFill>
                <a:schemeClr val="dk2"/>
              </a:solidFill>
              <a:latin typeface="Calibri"/>
              <a:ea typeface="Calibri"/>
              <a:cs typeface="Calibri"/>
              <a:sym typeface="Calibri"/>
            </a:endParaRPr>
          </a:p>
          <a:p>
            <a:pPr indent="0" lvl="0" marL="0" rtl="0" algn="l">
              <a:lnSpc>
                <a:spcPct val="112500"/>
              </a:lnSpc>
              <a:spcBef>
                <a:spcPts val="1100"/>
              </a:spcBef>
              <a:spcAft>
                <a:spcPts val="0"/>
              </a:spcAft>
              <a:buNone/>
            </a:pPr>
            <a:r>
              <a:rPr lang="en" sz="1200">
                <a:solidFill>
                  <a:schemeClr val="dk2"/>
                </a:solidFill>
                <a:latin typeface="Calibri"/>
                <a:ea typeface="Calibri"/>
                <a:cs typeface="Calibri"/>
                <a:sym typeface="Calibri"/>
              </a:rPr>
              <a:t>A featured instrument is the 11-string </a:t>
            </a:r>
            <a:r>
              <a:rPr i="1" lang="en" sz="1200">
                <a:solidFill>
                  <a:schemeClr val="dk2"/>
                </a:solidFill>
                <a:latin typeface="Calibri"/>
                <a:ea typeface="Calibri"/>
                <a:cs typeface="Calibri"/>
                <a:sym typeface="Calibri"/>
              </a:rPr>
              <a:t>Inanga</a:t>
            </a:r>
            <a:r>
              <a:rPr lang="en" sz="1200">
                <a:solidFill>
                  <a:schemeClr val="dk2"/>
                </a:solidFill>
                <a:latin typeface="Calibri"/>
                <a:ea typeface="Calibri"/>
                <a:cs typeface="Calibri"/>
                <a:sym typeface="Calibri"/>
              </a:rPr>
              <a:t>, which has a resemblance to a Boogie board and when turned upright stands taller than some of its Abatwa players. Many of the tribe have now been relegated to government-designated villages, having been herded in from eons-old wandering ways. In their village, alcoholism and depression hang thick through the air, conjuring the fractured spirit of many pre-casino era American Indian reservations. Like elsewhere in the world, corporations and rulers yearn for nomadic people to stay in their place and not interfere with “progress.”</a:t>
            </a:r>
            <a:endParaRPr sz="1200">
              <a:solidFill>
                <a:schemeClr val="dk2"/>
              </a:solidFill>
              <a:latin typeface="Calibri"/>
              <a:ea typeface="Calibri"/>
              <a:cs typeface="Calibri"/>
              <a:sym typeface="Calibri"/>
            </a:endParaRPr>
          </a:p>
          <a:p>
            <a:pPr indent="0" lvl="0" marL="0" rtl="0" algn="l">
              <a:lnSpc>
                <a:spcPct val="112500"/>
              </a:lnSpc>
              <a:spcBef>
                <a:spcPts val="1100"/>
              </a:spcBef>
              <a:spcAft>
                <a:spcPts val="0"/>
              </a:spcAft>
              <a:buNone/>
            </a:pPr>
            <a:r>
              <a:rPr lang="en" sz="1200">
                <a:solidFill>
                  <a:schemeClr val="dk2"/>
                </a:solidFill>
                <a:latin typeface="Calibri"/>
                <a:ea typeface="Calibri"/>
                <a:cs typeface="Calibri"/>
                <a:sym typeface="Calibri"/>
              </a:rPr>
              <a:t>The one song questioning, “Why Did We Stop Growing Tall?” seemed to speak quite poignantly for itself.</a:t>
            </a:r>
            <a:endParaRPr sz="1200">
              <a:solidFill>
                <a:schemeClr val="dk2"/>
              </a:solidFill>
              <a:latin typeface="Calibri"/>
              <a:ea typeface="Calibri"/>
              <a:cs typeface="Calibri"/>
              <a:sym typeface="Calibri"/>
            </a:endParaRPr>
          </a:p>
          <a:p>
            <a:pPr indent="0" lvl="0" marL="0" rtl="0" algn="l">
              <a:lnSpc>
                <a:spcPct val="115000"/>
              </a:lnSpc>
              <a:spcBef>
                <a:spcPts val="1100"/>
              </a:spcBef>
              <a:spcAft>
                <a:spcPts val="0"/>
              </a:spcAft>
              <a:buNone/>
            </a:pPr>
            <a:r>
              <a:rPr lang="en" sz="1200">
                <a:solidFill>
                  <a:srgbClr val="1A6AA3"/>
                </a:solidFill>
                <a:latin typeface="Calibri"/>
                <a:ea typeface="Calibri"/>
                <a:cs typeface="Calibri"/>
                <a:sym typeface="Calibri"/>
              </a:rPr>
              <a:t>Music From Way Beyond the Grid</a:t>
            </a:r>
            <a:endParaRPr sz="1200">
              <a:solidFill>
                <a:srgbClr val="1A6AA3"/>
              </a:solidFill>
              <a:latin typeface="Calibri"/>
              <a:ea typeface="Calibri"/>
              <a:cs typeface="Calibri"/>
              <a:sym typeface="Calibri"/>
            </a:endParaRPr>
          </a:p>
          <a:p>
            <a:pPr indent="0" lvl="0" marL="0" rtl="0" algn="l">
              <a:lnSpc>
                <a:spcPct val="112500"/>
              </a:lnSpc>
              <a:spcBef>
                <a:spcPts val="800"/>
              </a:spcBef>
              <a:spcAft>
                <a:spcPts val="1100"/>
              </a:spcAft>
              <a:buNone/>
            </a:pPr>
            <a:r>
              <a:rPr lang="en" sz="1200">
                <a:solidFill>
                  <a:schemeClr val="dk2"/>
                </a:solidFill>
                <a:latin typeface="Calibri"/>
                <a:ea typeface="Calibri"/>
                <a:cs typeface="Calibri"/>
                <a:sym typeface="Calibri"/>
              </a:rPr>
              <a:t>Due to their first two albums having attracted the admiration of one the world’s most famous “roots” groups, a London charity offered the Rwandan band, The Good Ones, a gourmet organic dinner in London prepared by a celebrity chef. The organizers were convinced that detail would be the clincher to get the group to agree to perform for free at an annual benefit fundraiser for Africa.</a:t>
            </a:r>
            <a:endParaRPr sz="1200">
              <a:solidFill>
                <a:schemeClr val="dk2"/>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7"/>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3</a:t>
            </a:r>
            <a:endParaRPr/>
          </a:p>
        </p:txBody>
      </p:sp>
      <p:sp>
        <p:nvSpPr>
          <p:cNvPr id="228" name="Google Shape;228;p3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000"/>
              <a:t>Write your own story with the language features from tasks 1 and 2.</a:t>
            </a:r>
            <a:endParaRPr sz="3000"/>
          </a:p>
        </p:txBody>
      </p:sp>
      <p:pic>
        <p:nvPicPr>
          <p:cNvPr id="229" name="Google Shape;229;p37"/>
          <p:cNvPicPr preferRelativeResize="0"/>
          <p:nvPr/>
        </p:nvPicPr>
        <p:blipFill>
          <a:blip r:embed="rId3">
            <a:alphaModFix/>
          </a:blip>
          <a:stretch>
            <a:fillRect/>
          </a:stretch>
        </p:blipFill>
        <p:spPr>
          <a:xfrm>
            <a:off x="4166125" y="1411725"/>
            <a:ext cx="3484948" cy="2389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8"/>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4</a:t>
            </a:r>
            <a:endParaRPr/>
          </a:p>
        </p:txBody>
      </p:sp>
      <p:sp>
        <p:nvSpPr>
          <p:cNvPr id="235" name="Google Shape;235;p38"/>
          <p:cNvSpPr txBox="1"/>
          <p:nvPr>
            <p:ph idx="1" type="body"/>
          </p:nvPr>
        </p:nvSpPr>
        <p:spPr>
          <a:xfrm>
            <a:off x="319500" y="1846804"/>
            <a:ext cx="2808000" cy="2806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On the next slide you will see a table. Fill in the table of the similarities and differences of language features from both stories. Then write a conclusion of which story you think has better language features in it and why.</a:t>
            </a:r>
            <a:endParaRPr/>
          </a:p>
          <a:p>
            <a:pPr indent="0" lvl="0" marL="0" rtl="0" algn="l">
              <a:spcBef>
                <a:spcPts val="1200"/>
              </a:spcBef>
              <a:spcAft>
                <a:spcPts val="1200"/>
              </a:spcAft>
              <a:buNone/>
            </a:pPr>
            <a:r>
              <a:rPr lang="en"/>
              <a:t>Then draw, label and colour a picture of what you have written about in your English books to </a:t>
            </a:r>
            <a:r>
              <a:rPr b="1" lang="en" sz="1800" u="sng">
                <a:solidFill>
                  <a:srgbClr val="1C1C1C"/>
                </a:solidFill>
                <a:latin typeface="Arial"/>
                <a:ea typeface="Arial"/>
                <a:cs typeface="Arial"/>
                <a:sym typeface="Arial"/>
              </a:rPr>
              <a:t>AT LEAST A YEAR NINE STANDARD</a:t>
            </a:r>
            <a:r>
              <a:rPr lang="en"/>
              <a:t>.</a:t>
            </a:r>
            <a:endParaRPr/>
          </a:p>
        </p:txBody>
      </p:sp>
      <p:pic>
        <p:nvPicPr>
          <p:cNvPr id="236" name="Google Shape;236;p38"/>
          <p:cNvPicPr preferRelativeResize="0"/>
          <p:nvPr/>
        </p:nvPicPr>
        <p:blipFill>
          <a:blip r:embed="rId3">
            <a:alphaModFix/>
          </a:blip>
          <a:stretch>
            <a:fillRect/>
          </a:stretch>
        </p:blipFill>
        <p:spPr>
          <a:xfrm>
            <a:off x="4067425" y="1313025"/>
            <a:ext cx="4051174" cy="2517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graphicFrame>
        <p:nvGraphicFramePr>
          <p:cNvPr id="241" name="Google Shape;241;p39"/>
          <p:cNvGraphicFramePr/>
          <p:nvPr/>
        </p:nvGraphicFramePr>
        <p:xfrm>
          <a:off x="1011725" y="157975"/>
          <a:ext cx="3000000" cy="3000000"/>
        </p:xfrm>
        <a:graphic>
          <a:graphicData uri="http://schemas.openxmlformats.org/drawingml/2006/table">
            <a:tbl>
              <a:tblPr>
                <a:noFill/>
                <a:tableStyleId>{1EF00AB0-01C7-428F-9572-D69426590D88}</a:tableStyleId>
              </a:tblPr>
              <a:tblGrid>
                <a:gridCol w="3619500"/>
                <a:gridCol w="3619500"/>
              </a:tblGrid>
              <a:tr h="381000">
                <a:tc>
                  <a:txBody>
                    <a:bodyPr/>
                    <a:lstStyle/>
                    <a:p>
                      <a:pPr indent="0" lvl="0" marL="0" rtl="0" algn="ctr">
                        <a:spcBef>
                          <a:spcPts val="0"/>
                        </a:spcBef>
                        <a:spcAft>
                          <a:spcPts val="0"/>
                        </a:spcAft>
                        <a:buNone/>
                      </a:pPr>
                      <a:r>
                        <a:rPr lang="en"/>
                        <a:t>Similarities</a:t>
                      </a:r>
                      <a:endParaRPr/>
                    </a:p>
                  </a:txBody>
                  <a:tcPr marT="91425" marB="91425" marR="91425" marL="91425"/>
                </a:tc>
                <a:tc>
                  <a:txBody>
                    <a:bodyPr/>
                    <a:lstStyle/>
                    <a:p>
                      <a:pPr indent="0" lvl="0" marL="0" rtl="0" algn="ctr">
                        <a:spcBef>
                          <a:spcPts val="0"/>
                        </a:spcBef>
                        <a:spcAft>
                          <a:spcPts val="0"/>
                        </a:spcAft>
                        <a:buNone/>
                      </a:pPr>
                      <a:r>
                        <a:rPr lang="en"/>
                        <a:t>Differences</a:t>
                      </a:r>
                      <a:endParaRPr/>
                    </a:p>
                  </a:txBody>
                  <a:tcPr marT="91425" marB="91425" marR="91425" marL="91425"/>
                </a:tc>
              </a:tr>
              <a:tr h="381000">
                <a:tc>
                  <a:txBody>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6"/>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1</a:t>
            </a:r>
            <a:endParaRPr/>
          </a:p>
        </p:txBody>
      </p:sp>
      <p:sp>
        <p:nvSpPr>
          <p:cNvPr id="125" name="Google Shape;125;p26"/>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On the next slides you will read part 2 of the story of the solo adventure in Ladakh. Highlight the language features on the slideshow and identify which language features they are from this </a:t>
            </a:r>
            <a:r>
              <a:rPr lang="en" sz="1800" u="sng">
                <a:solidFill>
                  <a:schemeClr val="hlink"/>
                </a:solidFill>
                <a:hlinkClick r:id="rId3"/>
              </a:rPr>
              <a:t>link</a:t>
            </a:r>
            <a:r>
              <a:rPr lang="en" sz="1800"/>
              <a:t>.</a:t>
            </a:r>
            <a:endParaRPr sz="1800"/>
          </a:p>
        </p:txBody>
      </p:sp>
      <p:pic>
        <p:nvPicPr>
          <p:cNvPr id="126" name="Google Shape;126;p26"/>
          <p:cNvPicPr preferRelativeResize="0"/>
          <p:nvPr/>
        </p:nvPicPr>
        <p:blipFill>
          <a:blip r:embed="rId4">
            <a:alphaModFix/>
          </a:blip>
          <a:stretch>
            <a:fillRect/>
          </a:stretch>
        </p:blipFill>
        <p:spPr>
          <a:xfrm>
            <a:off x="3929200" y="1364825"/>
            <a:ext cx="4037800" cy="2571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7"/>
          <p:cNvSpPr txBox="1"/>
          <p:nvPr/>
        </p:nvSpPr>
        <p:spPr>
          <a:xfrm>
            <a:off x="5683788" y="46426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32" name="Google Shape;132;p27"/>
          <p:cNvSpPr txBox="1"/>
          <p:nvPr/>
        </p:nvSpPr>
        <p:spPr>
          <a:xfrm>
            <a:off x="274575" y="4642600"/>
            <a:ext cx="342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33" name="Google Shape;133;p27"/>
          <p:cNvSpPr txBox="1"/>
          <p:nvPr/>
        </p:nvSpPr>
        <p:spPr>
          <a:xfrm>
            <a:off x="3072000" y="22248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   </a:t>
            </a:r>
            <a:endParaRPr/>
          </a:p>
        </p:txBody>
      </p:sp>
      <p:sp>
        <p:nvSpPr>
          <p:cNvPr id="134" name="Google Shape;134;p27"/>
          <p:cNvSpPr txBox="1"/>
          <p:nvPr/>
        </p:nvSpPr>
        <p:spPr>
          <a:xfrm>
            <a:off x="937350" y="46425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35" name="Google Shape;135;p27"/>
          <p:cNvSpPr txBox="1"/>
          <p:nvPr/>
        </p:nvSpPr>
        <p:spPr>
          <a:xfrm>
            <a:off x="5304750" y="46425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36" name="Google Shape;136;p27"/>
          <p:cNvSpPr txBox="1"/>
          <p:nvPr/>
        </p:nvSpPr>
        <p:spPr>
          <a:xfrm>
            <a:off x="0" y="0"/>
            <a:ext cx="9144000" cy="3693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1100"/>
              </a:spcAft>
              <a:buNone/>
            </a:pPr>
            <a:r>
              <a:t/>
            </a:r>
            <a:endParaRPr sz="1200">
              <a:solidFill>
                <a:srgbClr val="666666"/>
              </a:solidFill>
              <a:highlight>
                <a:srgbClr val="FFFFFF"/>
              </a:highlight>
              <a:latin typeface="Roboto"/>
              <a:ea typeface="Roboto"/>
              <a:cs typeface="Roboto"/>
              <a:sym typeface="Roboto"/>
            </a:endParaRPr>
          </a:p>
        </p:txBody>
      </p:sp>
      <p:graphicFrame>
        <p:nvGraphicFramePr>
          <p:cNvPr id="137" name="Google Shape;137;p27"/>
          <p:cNvGraphicFramePr/>
          <p:nvPr/>
        </p:nvGraphicFramePr>
        <p:xfrm>
          <a:off x="952500" y="476250"/>
          <a:ext cx="3000000" cy="3000000"/>
        </p:xfrm>
        <a:graphic>
          <a:graphicData uri="http://schemas.openxmlformats.org/drawingml/2006/table">
            <a:tbl>
              <a:tblPr>
                <a:noFill/>
                <a:tableStyleId>{1EF00AB0-01C7-428F-9572-D69426590D88}</a:tableStyleId>
              </a:tblPr>
              <a:tblGrid>
                <a:gridCol w="7239000"/>
              </a:tblGrid>
              <a:tr h="381000">
                <a:tc>
                  <a:txBody>
                    <a:bodyPr/>
                    <a:lstStyle/>
                    <a:p>
                      <a:pPr indent="-304800" lvl="0" marL="457200" rtl="0" algn="just">
                        <a:lnSpc>
                          <a:spcPct val="163636"/>
                        </a:lnSpc>
                        <a:spcBef>
                          <a:spcPts val="0"/>
                        </a:spcBef>
                        <a:spcAft>
                          <a:spcPts val="0"/>
                        </a:spcAft>
                        <a:buSzPts val="1200"/>
                        <a:buFont typeface="Roboto"/>
                        <a:buAutoNum type="arabicPeriod"/>
                      </a:pPr>
                      <a:r>
                        <a:rPr lang="en" sz="1200">
                          <a:highlight>
                            <a:srgbClr val="FFFFFF"/>
                          </a:highlight>
                          <a:latin typeface="Roboto"/>
                          <a:ea typeface="Roboto"/>
                          <a:cs typeface="Roboto"/>
                          <a:sym typeface="Roboto"/>
                        </a:rPr>
                        <a:t>By evening, the people kept on visiting for some ‘</a:t>
                      </a:r>
                      <a:r>
                        <a:rPr i="1" lang="en" sz="1200">
                          <a:highlight>
                            <a:srgbClr val="FFFFFF"/>
                          </a:highlight>
                          <a:latin typeface="Roboto"/>
                          <a:ea typeface="Roboto"/>
                          <a:cs typeface="Roboto"/>
                          <a:sym typeface="Roboto"/>
                        </a:rPr>
                        <a:t>Chai pe Charcha</a:t>
                      </a:r>
                      <a:r>
                        <a:rPr lang="en" sz="1200">
                          <a:highlight>
                            <a:srgbClr val="FFFFFF"/>
                          </a:highlight>
                          <a:latin typeface="Roboto"/>
                          <a:ea typeface="Roboto"/>
                          <a:cs typeface="Roboto"/>
                          <a:sym typeface="Roboto"/>
                        </a:rPr>
                        <a:t>‘.</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latin typeface="Roboto"/>
                          <a:ea typeface="Roboto"/>
                          <a:cs typeface="Roboto"/>
                          <a:sym typeface="Roboto"/>
                        </a:rPr>
                        <a:t>2. </a:t>
                      </a:r>
                      <a:r>
                        <a:rPr lang="en" sz="1200">
                          <a:highlight>
                            <a:srgbClr val="FFFFFF"/>
                          </a:highlight>
                          <a:latin typeface="Roboto"/>
                          <a:ea typeface="Roboto"/>
                          <a:cs typeface="Roboto"/>
                          <a:sym typeface="Roboto"/>
                        </a:rPr>
                        <a:t>Even Diskit sang a sweet song for me.</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latin typeface="Roboto"/>
                          <a:ea typeface="Roboto"/>
                          <a:cs typeface="Roboto"/>
                          <a:sym typeface="Roboto"/>
                        </a:rPr>
                        <a:t>3. </a:t>
                      </a:r>
                      <a:r>
                        <a:rPr lang="en" sz="1200">
                          <a:highlight>
                            <a:srgbClr val="FFFFFF"/>
                          </a:highlight>
                          <a:latin typeface="Roboto"/>
                          <a:ea typeface="Roboto"/>
                          <a:cs typeface="Roboto"/>
                          <a:sym typeface="Roboto"/>
                        </a:rPr>
                        <a:t>“Should I be submitting my permit to you, sir?”</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latin typeface="Roboto"/>
                          <a:ea typeface="Roboto"/>
                          <a:cs typeface="Roboto"/>
                          <a:sym typeface="Roboto"/>
                        </a:rPr>
                        <a:t>4. </a:t>
                      </a:r>
                      <a:r>
                        <a:rPr lang="en" sz="1200">
                          <a:highlight>
                            <a:srgbClr val="FFFFFF"/>
                          </a:highlight>
                          <a:latin typeface="Roboto"/>
                          <a:ea typeface="Roboto"/>
                          <a:cs typeface="Roboto"/>
                          <a:sym typeface="Roboto"/>
                        </a:rPr>
                        <a:t>And this was how I met this great army officer whom I would call Singh Sir.</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latin typeface="Roboto"/>
                          <a:ea typeface="Roboto"/>
                          <a:cs typeface="Roboto"/>
                          <a:sym typeface="Roboto"/>
                        </a:rPr>
                        <a:t>5. </a:t>
                      </a:r>
                      <a:r>
                        <a:rPr lang="en" sz="1200">
                          <a:highlight>
                            <a:srgbClr val="FFFFFF"/>
                          </a:highlight>
                          <a:latin typeface="Roboto"/>
                          <a:ea typeface="Roboto"/>
                          <a:cs typeface="Roboto"/>
                          <a:sym typeface="Roboto"/>
                        </a:rPr>
                        <a:t>“What would he even know about our culture, he is an outsider,”</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latin typeface="Roboto"/>
                          <a:ea typeface="Roboto"/>
                          <a:cs typeface="Roboto"/>
                          <a:sym typeface="Roboto"/>
                        </a:rPr>
                        <a:t>6. </a:t>
                      </a:r>
                      <a:r>
                        <a:rPr lang="en" sz="1200">
                          <a:highlight>
                            <a:srgbClr val="FFFFFF"/>
                          </a:highlight>
                          <a:latin typeface="Roboto"/>
                          <a:ea typeface="Roboto"/>
                          <a:cs typeface="Roboto"/>
                          <a:sym typeface="Roboto"/>
                        </a:rPr>
                        <a:t>After meeting him, I came to know that we were sailing in the same boat</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latin typeface="Roboto"/>
                          <a:ea typeface="Roboto"/>
                          <a:cs typeface="Roboto"/>
                          <a:sym typeface="Roboto"/>
                        </a:rPr>
                        <a:t>7. </a:t>
                      </a:r>
                      <a:r>
                        <a:rPr lang="en" sz="1200">
                          <a:highlight>
                            <a:srgbClr val="FFFFFF"/>
                          </a:highlight>
                          <a:latin typeface="Roboto"/>
                          <a:ea typeface="Roboto"/>
                          <a:cs typeface="Roboto"/>
                          <a:sym typeface="Roboto"/>
                        </a:rPr>
                        <a:t>Her secular school is indeed an inspiration for the entire nation.</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latin typeface="Roboto"/>
                          <a:ea typeface="Roboto"/>
                          <a:cs typeface="Roboto"/>
                          <a:sym typeface="Roboto"/>
                        </a:rPr>
                        <a:t>8. S</a:t>
                      </a:r>
                      <a:r>
                        <a:rPr lang="en" sz="1200">
                          <a:highlight>
                            <a:srgbClr val="FFFFFF"/>
                          </a:highlight>
                          <a:latin typeface="Roboto"/>
                          <a:ea typeface="Roboto"/>
                          <a:cs typeface="Roboto"/>
                          <a:sym typeface="Roboto"/>
                        </a:rPr>
                        <a:t>he joined our gang for Kargil exploration and as it said, more the merrier.</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latin typeface="Roboto"/>
                          <a:ea typeface="Roboto"/>
                          <a:cs typeface="Roboto"/>
                          <a:sym typeface="Roboto"/>
                        </a:rPr>
                        <a:t>9. </a:t>
                      </a:r>
                      <a:r>
                        <a:rPr lang="en" sz="1200">
                          <a:highlight>
                            <a:srgbClr val="FFFFFF"/>
                          </a:highlight>
                          <a:latin typeface="Roboto"/>
                          <a:ea typeface="Roboto"/>
                          <a:cs typeface="Roboto"/>
                          <a:sym typeface="Roboto"/>
                        </a:rPr>
                        <a:t>But, this wrong notion was soon dispelled as I met a few of the families in Kargil.</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latin typeface="Roboto"/>
                          <a:ea typeface="Roboto"/>
                          <a:cs typeface="Roboto"/>
                          <a:sym typeface="Roboto"/>
                        </a:rPr>
                        <a:t>10. </a:t>
                      </a:r>
                      <a:r>
                        <a:rPr lang="en" sz="1200">
                          <a:highlight>
                            <a:srgbClr val="FFFFFF"/>
                          </a:highlight>
                          <a:latin typeface="Roboto"/>
                          <a:ea typeface="Roboto"/>
                          <a:cs typeface="Roboto"/>
                          <a:sym typeface="Roboto"/>
                        </a:rPr>
                        <a:t>H</a:t>
                      </a:r>
                      <a:r>
                        <a:rPr lang="en" sz="1200">
                          <a:highlight>
                            <a:srgbClr val="FFFFFF"/>
                          </a:highlight>
                          <a:latin typeface="Roboto"/>
                          <a:ea typeface="Roboto"/>
                          <a:cs typeface="Roboto"/>
                          <a:sym typeface="Roboto"/>
                        </a:rPr>
                        <a:t>e also knows how to grow organic food on his farm and cook some lip-smacking dishes.</a:t>
                      </a:r>
                      <a:endParaRPr sz="1200">
                        <a:latin typeface="Roboto"/>
                        <a:ea typeface="Roboto"/>
                        <a:cs typeface="Roboto"/>
                        <a:sym typeface="Roboto"/>
                      </a:endParaRPr>
                    </a:p>
                  </a:txBody>
                  <a:tcPr marT="91425" marB="91425" marR="91425" marL="91425"/>
                </a:tc>
              </a:tr>
              <a:tr h="381000">
                <a:tc>
                  <a:txBody>
                    <a:bodyPr/>
                    <a:lstStyle/>
                    <a:p>
                      <a:pPr indent="0" lvl="0" marL="0" rtl="0" algn="l">
                        <a:spcBef>
                          <a:spcPts val="0"/>
                        </a:spcBef>
                        <a:spcAft>
                          <a:spcPts val="0"/>
                        </a:spcAft>
                        <a:buNone/>
                      </a:pPr>
                      <a:r>
                        <a:rPr lang="en" sz="1200">
                          <a:latin typeface="Roboto"/>
                          <a:ea typeface="Roboto"/>
                          <a:cs typeface="Roboto"/>
                          <a:sym typeface="Roboto"/>
                        </a:rPr>
                        <a:t>11. Odd one out </a:t>
                      </a:r>
                      <a:endParaRPr sz="1200">
                        <a:latin typeface="Roboto"/>
                        <a:ea typeface="Roboto"/>
                        <a:cs typeface="Roboto"/>
                        <a:sym typeface="Roboto"/>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8"/>
          <p:cNvSpPr txBox="1"/>
          <p:nvPr/>
        </p:nvSpPr>
        <p:spPr>
          <a:xfrm>
            <a:off x="0" y="0"/>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t/>
            </a:r>
            <a:endParaRPr sz="1350">
              <a:highlight>
                <a:srgbClr val="FFFFFF"/>
              </a:highlight>
              <a:latin typeface="Times New Roman"/>
              <a:ea typeface="Times New Roman"/>
              <a:cs typeface="Times New Roman"/>
              <a:sym typeface="Times New Roman"/>
            </a:endParaRPr>
          </a:p>
        </p:txBody>
      </p:sp>
      <p:sp>
        <p:nvSpPr>
          <p:cNvPr id="143" name="Google Shape;143;p28"/>
          <p:cNvSpPr txBox="1"/>
          <p:nvPr/>
        </p:nvSpPr>
        <p:spPr>
          <a:xfrm>
            <a:off x="0" y="2424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4" name="Google Shape;144;p28"/>
          <p:cNvSpPr txBox="1"/>
          <p:nvPr/>
        </p:nvSpPr>
        <p:spPr>
          <a:xfrm>
            <a:off x="0" y="34401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5" name="Google Shape;145;p28"/>
          <p:cNvSpPr txBox="1"/>
          <p:nvPr/>
        </p:nvSpPr>
        <p:spPr>
          <a:xfrm>
            <a:off x="0" y="40404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6" name="Google Shape;146;p28"/>
          <p:cNvSpPr txBox="1"/>
          <p:nvPr/>
        </p:nvSpPr>
        <p:spPr>
          <a:xfrm>
            <a:off x="0" y="0"/>
            <a:ext cx="9144000" cy="5652000"/>
          </a:xfrm>
          <a:prstGeom prst="rect">
            <a:avLst/>
          </a:prstGeom>
          <a:noFill/>
          <a:ln>
            <a:noFill/>
          </a:ln>
        </p:spPr>
        <p:txBody>
          <a:bodyPr anchorCtr="0" anchor="t" bIns="91425" lIns="91425" spcFirstLastPara="1" rIns="91425" wrap="square" tIns="91425">
            <a:spAutoFit/>
          </a:bodyPr>
          <a:lstStyle/>
          <a:p>
            <a:pPr indent="0" lvl="0" marL="0" rtl="0" algn="l">
              <a:lnSpc>
                <a:spcPct val="208333"/>
              </a:lnSpc>
              <a:spcBef>
                <a:spcPts val="0"/>
              </a:spcBef>
              <a:spcAft>
                <a:spcPts val="0"/>
              </a:spcAft>
              <a:buClr>
                <a:schemeClr val="dk2"/>
              </a:buClr>
              <a:buSzPts val="1100"/>
              <a:buFont typeface="Arial"/>
              <a:buNone/>
            </a:pPr>
            <a:r>
              <a:rPr lang="en" sz="1450">
                <a:highlight>
                  <a:srgbClr val="FFFFFF"/>
                </a:highlight>
              </a:rPr>
              <a:t>Living With a Dard Family at Garkone</a:t>
            </a:r>
            <a:endParaRPr sz="1450">
              <a:highlight>
                <a:srgbClr val="FFFFFF"/>
              </a:highlight>
            </a:endParaRPr>
          </a:p>
          <a:p>
            <a:pPr indent="0" lvl="0" marL="0" rtl="0" algn="just">
              <a:lnSpc>
                <a:spcPct val="163636"/>
              </a:lnSpc>
              <a:spcBef>
                <a:spcPts val="0"/>
              </a:spcBef>
              <a:spcAft>
                <a:spcPts val="0"/>
              </a:spcAft>
              <a:buNone/>
            </a:pPr>
            <a:r>
              <a:rPr lang="en" sz="1200">
                <a:highlight>
                  <a:srgbClr val="FFFFFF"/>
                </a:highlight>
                <a:latin typeface="Roboto"/>
                <a:ea typeface="Roboto"/>
                <a:cs typeface="Roboto"/>
                <a:sym typeface="Roboto"/>
              </a:rPr>
              <a:t>My next destination was the beautiful village of Garkone. Thanks to instagram, I already knew about the </a:t>
            </a:r>
            <a:r>
              <a:rPr lang="en" sz="1200">
                <a:highlight>
                  <a:srgbClr val="FFFFFF"/>
                </a:highlight>
                <a:uFill>
                  <a:noFill/>
                </a:uFill>
                <a:latin typeface="Roboto"/>
                <a:ea typeface="Roboto"/>
                <a:cs typeface="Roboto"/>
                <a:sym typeface="Roboto"/>
                <a:hlinkClick r:id="rId3"/>
              </a:rPr>
              <a:t>Payupa family at Garkone</a:t>
            </a:r>
            <a:r>
              <a:rPr lang="en" sz="1200">
                <a:highlight>
                  <a:srgbClr val="FFFFFF"/>
                </a:highlight>
                <a:latin typeface="Roboto"/>
                <a:ea typeface="Roboto"/>
                <a:cs typeface="Roboto"/>
                <a:sym typeface="Roboto"/>
              </a:rPr>
              <a:t>. After visiting their ancestral house, we cooked food together and talked about the customs of the village. By evening, the people kept on visiting for some ‘</a:t>
            </a:r>
            <a:r>
              <a:rPr i="1" lang="en" sz="1200">
                <a:highlight>
                  <a:srgbClr val="FFFFFF"/>
                </a:highlight>
                <a:latin typeface="Roboto"/>
                <a:ea typeface="Roboto"/>
                <a:cs typeface="Roboto"/>
                <a:sym typeface="Roboto"/>
              </a:rPr>
              <a:t>Chai pe Charcha</a:t>
            </a:r>
            <a:r>
              <a:rPr lang="en" sz="1200">
                <a:highlight>
                  <a:srgbClr val="FFFFFF"/>
                </a:highlight>
                <a:latin typeface="Roboto"/>
                <a:ea typeface="Roboto"/>
                <a:cs typeface="Roboto"/>
                <a:sym typeface="Roboto"/>
              </a:rPr>
              <a:t>‘. Each visitor enthusiastically sang and explained me a historic song of this unique Aryan culture. We had a great fun having a photo shoot with that flowery Brokpa cap. Even Diskit sang a sweet song for me. It was a really a memorable day here with Diskit and her cute little daughters who are missing in the picture.</a:t>
            </a:r>
            <a:endParaRPr sz="1200">
              <a:highlight>
                <a:srgbClr val="FFFFFF"/>
              </a:highlight>
              <a:latin typeface="Roboto"/>
              <a:ea typeface="Roboto"/>
              <a:cs typeface="Roboto"/>
              <a:sym typeface="Roboto"/>
            </a:endParaRPr>
          </a:p>
          <a:p>
            <a:pPr indent="0" lvl="0" marL="0" rtl="0" algn="l">
              <a:lnSpc>
                <a:spcPct val="208333"/>
              </a:lnSpc>
              <a:spcBef>
                <a:spcPts val="1100"/>
              </a:spcBef>
              <a:spcAft>
                <a:spcPts val="0"/>
              </a:spcAft>
              <a:buNone/>
            </a:pPr>
            <a:r>
              <a:rPr lang="en" sz="1450">
                <a:highlight>
                  <a:srgbClr val="FFFFFF"/>
                </a:highlight>
              </a:rPr>
              <a:t>Darchik</a:t>
            </a:r>
            <a:endParaRPr sz="1450">
              <a:highlight>
                <a:srgbClr val="FFFFFF"/>
              </a:highlight>
            </a:endParaRPr>
          </a:p>
          <a:p>
            <a:pPr indent="0" lvl="0" marL="0" rtl="0" algn="just">
              <a:lnSpc>
                <a:spcPct val="163636"/>
              </a:lnSpc>
              <a:spcBef>
                <a:spcPts val="0"/>
              </a:spcBef>
              <a:spcAft>
                <a:spcPts val="0"/>
              </a:spcAft>
              <a:buNone/>
            </a:pPr>
            <a:r>
              <a:rPr lang="en" sz="1200">
                <a:highlight>
                  <a:srgbClr val="FFFFFF"/>
                </a:highlight>
                <a:latin typeface="Roboto"/>
                <a:ea typeface="Roboto"/>
                <a:cs typeface="Roboto"/>
                <a:sym typeface="Roboto"/>
              </a:rPr>
              <a:t>“Should I be submitting my permit to you, sir?”, I asked him with extra politeness. And this was how I met this great army officer whom I would call Singh Sir. He didn’t only help me with my aim but also showed a keen interest in what I was researching about. For around half and hour he keenly listened to all the stories of Brokpas and then asked me what would I take in return of the knowledge he had gathered from me. Such politeness and modesty from an army man were really least expected. (All the while I was just under the impression that I was being enquired suspiciously :P)</a:t>
            </a:r>
            <a:endParaRPr sz="1200">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highlight>
                  <a:srgbClr val="FFFFFF"/>
                </a:highlight>
                <a:latin typeface="Roboto"/>
                <a:ea typeface="Roboto"/>
                <a:cs typeface="Roboto"/>
                <a:sym typeface="Roboto"/>
              </a:rPr>
              <a:t>The stay, food, and meeting with the researchers and singers at Darchik was all arranged willingly by him. Later on, I came to know that he had also instructed a few people in the village that I should be provided proper lunch and dinner. I would never forget the dairy milk and biscuits he gifted me and asked me to keep up the energy as I would need it during my exploration.</a:t>
            </a:r>
            <a:endParaRPr sz="1200">
              <a:highlight>
                <a:srgbClr val="FFFFFF"/>
              </a:highlight>
              <a:latin typeface="Roboto"/>
              <a:ea typeface="Roboto"/>
              <a:cs typeface="Roboto"/>
              <a:sym typeface="Roboto"/>
            </a:endParaRPr>
          </a:p>
          <a:p>
            <a:pPr indent="0" lvl="0" marL="0" rtl="0" algn="just">
              <a:lnSpc>
                <a:spcPct val="163636"/>
              </a:lnSpc>
              <a:spcBef>
                <a:spcPts val="1100"/>
              </a:spcBef>
              <a:spcAft>
                <a:spcPts val="1100"/>
              </a:spcAft>
              <a:buNone/>
            </a:pPr>
            <a:r>
              <a:t/>
            </a:r>
            <a:endParaRPr sz="1200">
              <a:solidFill>
                <a:srgbClr val="666666"/>
              </a:solidFill>
              <a:highlight>
                <a:srgbClr val="FFFFFF"/>
              </a:highlight>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9"/>
          <p:cNvSpPr txBox="1"/>
          <p:nvPr/>
        </p:nvSpPr>
        <p:spPr>
          <a:xfrm>
            <a:off x="0" y="0"/>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t/>
            </a:r>
            <a:endParaRPr sz="1350">
              <a:highlight>
                <a:srgbClr val="FFFFFF"/>
              </a:highlight>
              <a:latin typeface="Times New Roman"/>
              <a:ea typeface="Times New Roman"/>
              <a:cs typeface="Times New Roman"/>
              <a:sym typeface="Times New Roman"/>
            </a:endParaRPr>
          </a:p>
        </p:txBody>
      </p:sp>
      <p:sp>
        <p:nvSpPr>
          <p:cNvPr id="152" name="Google Shape;152;p29"/>
          <p:cNvSpPr txBox="1"/>
          <p:nvPr/>
        </p:nvSpPr>
        <p:spPr>
          <a:xfrm>
            <a:off x="0" y="2424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3" name="Google Shape;153;p29"/>
          <p:cNvSpPr txBox="1"/>
          <p:nvPr/>
        </p:nvSpPr>
        <p:spPr>
          <a:xfrm>
            <a:off x="0" y="34401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4" name="Google Shape;154;p29"/>
          <p:cNvSpPr txBox="1"/>
          <p:nvPr/>
        </p:nvSpPr>
        <p:spPr>
          <a:xfrm>
            <a:off x="0" y="40404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55" name="Google Shape;155;p29"/>
          <p:cNvSpPr txBox="1"/>
          <p:nvPr/>
        </p:nvSpPr>
        <p:spPr>
          <a:xfrm>
            <a:off x="0" y="0"/>
            <a:ext cx="9144000" cy="51669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0"/>
              </a:spcAft>
              <a:buNone/>
            </a:pPr>
            <a:r>
              <a:rPr lang="en" sz="1200">
                <a:highlight>
                  <a:srgbClr val="FFFFFF"/>
                </a:highlight>
                <a:latin typeface="Roboto"/>
                <a:ea typeface="Roboto"/>
                <a:cs typeface="Roboto"/>
                <a:sym typeface="Roboto"/>
              </a:rPr>
              <a:t>The rest of the time at Darchik became an unforgettable part of my journey.</a:t>
            </a:r>
            <a:endParaRPr sz="1200">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t/>
            </a:r>
            <a:endParaRPr sz="1200">
              <a:highlight>
                <a:srgbClr val="FFFFFF"/>
              </a:highlight>
              <a:latin typeface="Roboto"/>
              <a:ea typeface="Roboto"/>
              <a:cs typeface="Roboto"/>
              <a:sym typeface="Roboto"/>
            </a:endParaRPr>
          </a:p>
          <a:p>
            <a:pPr indent="0" lvl="0" marL="0" rtl="0" algn="l">
              <a:lnSpc>
                <a:spcPct val="208333"/>
              </a:lnSpc>
              <a:spcBef>
                <a:spcPts val="1100"/>
              </a:spcBef>
              <a:spcAft>
                <a:spcPts val="0"/>
              </a:spcAft>
              <a:buNone/>
            </a:pPr>
            <a:r>
              <a:rPr lang="en" sz="1450">
                <a:highlight>
                  <a:srgbClr val="FFFFFF"/>
                </a:highlight>
              </a:rPr>
              <a:t>A Day at a School in Darchik</a:t>
            </a:r>
            <a:endParaRPr sz="1450">
              <a:highlight>
                <a:srgbClr val="FFFFFF"/>
              </a:highlight>
            </a:endParaRPr>
          </a:p>
          <a:p>
            <a:pPr indent="0" lvl="0" marL="0" rtl="0" algn="just">
              <a:lnSpc>
                <a:spcPct val="163636"/>
              </a:lnSpc>
              <a:spcBef>
                <a:spcPts val="0"/>
              </a:spcBef>
              <a:spcAft>
                <a:spcPts val="0"/>
              </a:spcAft>
              <a:buNone/>
            </a:pPr>
            <a:r>
              <a:rPr lang="en" sz="1200">
                <a:highlight>
                  <a:srgbClr val="FFFFFF"/>
                </a:highlight>
                <a:latin typeface="Roboto"/>
                <a:ea typeface="Roboto"/>
                <a:cs typeface="Roboto"/>
                <a:sym typeface="Roboto"/>
              </a:rPr>
              <a:t>“What would he even know about our culture, he is an outsider,” commented a local lady when Singh Sir asked me to meet Sadiq Ali. He is a teacher in the middle school at Darchik. After meeting him, I came to know that we were sailing in the same boat and were researching on the same topic of Brokpa songs and customs. The following day I stayed at their place, cooked some spicy fried rice and had a long discussion about the history narrated in the Brokpa songs.</a:t>
            </a:r>
            <a:endParaRPr sz="1200">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highlight>
                  <a:srgbClr val="FFFFFF"/>
                </a:highlight>
                <a:latin typeface="Roboto"/>
                <a:ea typeface="Roboto"/>
                <a:cs typeface="Roboto"/>
                <a:sym typeface="Roboto"/>
              </a:rPr>
              <a:t>It was a random decision to stay for an extra day at Darchik and visit the school to teach them some basic English conversation. (Can’t stop being a teacher, after all)</a:t>
            </a:r>
            <a:endParaRPr sz="1200">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highlight>
                  <a:srgbClr val="FFFFFF"/>
                </a:highlight>
                <a:latin typeface="Roboto"/>
                <a:ea typeface="Roboto"/>
                <a:cs typeface="Roboto"/>
                <a:sym typeface="Roboto"/>
              </a:rPr>
              <a:t>Mr. Ali has just joined the school a few months ago and has already brought revolutionary changes by installing sports equipment in the playground, colouring the walls and beautifying it with inspiring quotes.</a:t>
            </a:r>
            <a:endParaRPr sz="1200">
              <a:highlight>
                <a:srgbClr val="FFFFFF"/>
              </a:highlight>
              <a:latin typeface="Roboto"/>
              <a:ea typeface="Roboto"/>
              <a:cs typeface="Roboto"/>
              <a:sym typeface="Roboto"/>
            </a:endParaRPr>
          </a:p>
          <a:p>
            <a:pPr indent="0" lvl="0" marL="0" rtl="0" algn="just">
              <a:lnSpc>
                <a:spcPct val="163636"/>
              </a:lnSpc>
              <a:spcBef>
                <a:spcPts val="1100"/>
              </a:spcBef>
              <a:spcAft>
                <a:spcPts val="1100"/>
              </a:spcAft>
              <a:buNone/>
            </a:pPr>
            <a:r>
              <a:rPr lang="en" sz="1200">
                <a:highlight>
                  <a:srgbClr val="FFFFFF"/>
                </a:highlight>
                <a:latin typeface="Roboto"/>
                <a:ea typeface="Roboto"/>
                <a:cs typeface="Roboto"/>
                <a:sym typeface="Roboto"/>
              </a:rPr>
              <a:t>The next evening we went up till the last village before Pakistan towards Batalik region. The venture was followed by an adventure of climbing up a rocky hill in the village named Gargardo, just to meet a singer in search of some unheard stories of the Dards (Brokpas) and songs.</a:t>
            </a:r>
            <a:endParaRPr sz="1200">
              <a:highlight>
                <a:srgbClr val="FFFFFF"/>
              </a:highlight>
              <a:latin typeface="Roboto"/>
              <a:ea typeface="Roboto"/>
              <a:cs typeface="Roboto"/>
              <a:sym typeface="Robo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30"/>
          <p:cNvSpPr txBox="1"/>
          <p:nvPr/>
        </p:nvSpPr>
        <p:spPr>
          <a:xfrm>
            <a:off x="0" y="0"/>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t/>
            </a:r>
            <a:endParaRPr sz="1350">
              <a:highlight>
                <a:srgbClr val="FFFFFF"/>
              </a:highlight>
              <a:latin typeface="Times New Roman"/>
              <a:ea typeface="Times New Roman"/>
              <a:cs typeface="Times New Roman"/>
              <a:sym typeface="Times New Roman"/>
            </a:endParaRPr>
          </a:p>
        </p:txBody>
      </p:sp>
      <p:sp>
        <p:nvSpPr>
          <p:cNvPr id="161" name="Google Shape;161;p30"/>
          <p:cNvSpPr txBox="1"/>
          <p:nvPr/>
        </p:nvSpPr>
        <p:spPr>
          <a:xfrm>
            <a:off x="0" y="2424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2" name="Google Shape;162;p30"/>
          <p:cNvSpPr txBox="1"/>
          <p:nvPr/>
        </p:nvSpPr>
        <p:spPr>
          <a:xfrm>
            <a:off x="0" y="34401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3" name="Google Shape;163;p30"/>
          <p:cNvSpPr txBox="1"/>
          <p:nvPr/>
        </p:nvSpPr>
        <p:spPr>
          <a:xfrm>
            <a:off x="0" y="40404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64" name="Google Shape;164;p30"/>
          <p:cNvSpPr txBox="1"/>
          <p:nvPr/>
        </p:nvSpPr>
        <p:spPr>
          <a:xfrm>
            <a:off x="0" y="0"/>
            <a:ext cx="9144000" cy="3693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1100"/>
              </a:spcAft>
              <a:buNone/>
            </a:pPr>
            <a:r>
              <a:t/>
            </a:r>
            <a:endParaRPr sz="1200">
              <a:solidFill>
                <a:srgbClr val="666666"/>
              </a:solidFill>
              <a:highlight>
                <a:srgbClr val="FFFFFF"/>
              </a:highlight>
              <a:latin typeface="Roboto"/>
              <a:ea typeface="Roboto"/>
              <a:cs typeface="Roboto"/>
              <a:sym typeface="Roboto"/>
            </a:endParaRPr>
          </a:p>
        </p:txBody>
      </p:sp>
      <p:sp>
        <p:nvSpPr>
          <p:cNvPr id="165" name="Google Shape;165;p30"/>
          <p:cNvSpPr txBox="1"/>
          <p:nvPr/>
        </p:nvSpPr>
        <p:spPr>
          <a:xfrm>
            <a:off x="0" y="0"/>
            <a:ext cx="9144000" cy="447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a:highlight>
                  <a:srgbClr val="FFFFFF"/>
                </a:highlight>
                <a:latin typeface="Roboto"/>
                <a:ea typeface="Roboto"/>
                <a:cs typeface="Roboto"/>
                <a:sym typeface="Roboto"/>
              </a:rPr>
              <a:t>I never thought of visiting Kargil just for the Vijay Smarak.  But thanks to these people, I ended up staying there for around 2 days. We explored all the nooks and corners of this place having an interesting history. Only with their guidance, I could explore the unseen parts and unknown facts about Kargil.</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latin typeface="Roboto"/>
              <a:ea typeface="Roboto"/>
              <a:cs typeface="Roboto"/>
              <a:sym typeface="Roboto"/>
            </a:endParaRPr>
          </a:p>
          <a:p>
            <a:pPr indent="0" lvl="0" marL="0" rtl="0" algn="l">
              <a:spcBef>
                <a:spcPts val="0"/>
              </a:spcBef>
              <a:spcAft>
                <a:spcPts val="0"/>
              </a:spcAft>
              <a:buNone/>
            </a:pPr>
            <a:r>
              <a:rPr lang="en" sz="1200">
                <a:highlight>
                  <a:srgbClr val="FFFFFF"/>
                </a:highlight>
                <a:latin typeface="Roboto"/>
                <a:ea typeface="Roboto"/>
                <a:cs typeface="Roboto"/>
                <a:sym typeface="Roboto"/>
              </a:rPr>
              <a:t>Yangchen Dolkar is the first female Educator to start a school in Kargil. Her secular school is indeed an inspiration for the entire nation. She joined our gang for Kargil exploration and as it said, more the merrier.</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latin typeface="Roboto"/>
              <a:ea typeface="Roboto"/>
              <a:cs typeface="Roboto"/>
              <a:sym typeface="Roboto"/>
            </a:endParaRPr>
          </a:p>
          <a:p>
            <a:pPr indent="0" lvl="0" marL="0" rtl="0" algn="l">
              <a:spcBef>
                <a:spcPts val="0"/>
              </a:spcBef>
              <a:spcAft>
                <a:spcPts val="0"/>
              </a:spcAft>
              <a:buNone/>
            </a:pPr>
            <a:r>
              <a:rPr lang="en" sz="1200">
                <a:highlight>
                  <a:srgbClr val="FFFFFF"/>
                </a:highlight>
                <a:latin typeface="Roboto"/>
                <a:ea typeface="Roboto"/>
                <a:cs typeface="Roboto"/>
                <a:sym typeface="Roboto"/>
              </a:rPr>
              <a:t>Our gang then reached the Pakistan border at Kargil, what you can see in the background of this picture is the POK (Pakistan Occupied Kashmir). With my extra zoom camera, I could literally see the Pak soldiers’ movement in the desolate village which was once a part of Kargil.</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latin typeface="Roboto"/>
              <a:ea typeface="Roboto"/>
              <a:cs typeface="Roboto"/>
              <a:sym typeface="Roboto"/>
            </a:endParaRPr>
          </a:p>
          <a:p>
            <a:pPr indent="0" lvl="0" marL="0" rtl="0" algn="l">
              <a:spcBef>
                <a:spcPts val="0"/>
              </a:spcBef>
              <a:spcAft>
                <a:spcPts val="0"/>
              </a:spcAft>
              <a:buNone/>
            </a:pPr>
            <a:r>
              <a:rPr lang="en" sz="1200">
                <a:highlight>
                  <a:srgbClr val="FFFFFF"/>
                </a:highlight>
                <a:latin typeface="Roboto"/>
                <a:ea typeface="Roboto"/>
                <a:cs typeface="Roboto"/>
                <a:sym typeface="Roboto"/>
              </a:rPr>
              <a:t>Hunder Man was the lost part of Kargil which was retrieved by the Indian army in the year 1971. We could explore the ancient settlement which is still untouched by so-called development and modern facilities. The stone houses here are still kept intact and preserved as a precious heritage of the village. Sadiq Ali was an integral part of the team that helped in the restoration of this village which was neglected for years. It has been accessible for the Indian tourists only since past 2 years.</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latin typeface="Roboto"/>
              <a:ea typeface="Roboto"/>
              <a:cs typeface="Roboto"/>
              <a:sym typeface="Roboto"/>
            </a:endParaRPr>
          </a:p>
          <a:p>
            <a:pPr indent="0" lvl="0" marL="0" rtl="0" algn="l">
              <a:spcBef>
                <a:spcPts val="0"/>
              </a:spcBef>
              <a:spcAft>
                <a:spcPts val="0"/>
              </a:spcAft>
              <a:buNone/>
            </a:pPr>
            <a:r>
              <a:rPr lang="en" sz="1200">
                <a:highlight>
                  <a:srgbClr val="FFFFFF"/>
                </a:highlight>
                <a:latin typeface="Roboto"/>
                <a:ea typeface="Roboto"/>
                <a:cs typeface="Roboto"/>
                <a:sym typeface="Roboto"/>
              </a:rPr>
              <a:t>Suleman Khan, a localite from the village took us to the shelter where the whole village had to stay during the war of 1971. He narrated the spine chilling stories of being undertaken by the Indian Army. Listening to his experience of being in Pakistan and surviving the war left us all speechless. We then revived his good memories of having lunch and dinner with the whole village right at this place, while the armies of both the countries were busy attacking each other. While having juice and chips, we listened to his stories of bringing food from a common kitchen for all the people who had to hide inside the shell.</a:t>
            </a:r>
            <a:endParaRPr sz="1200">
              <a:highlight>
                <a:srgbClr val="FFFFFF"/>
              </a:highlight>
              <a:latin typeface="Roboto"/>
              <a:ea typeface="Roboto"/>
              <a:cs typeface="Roboto"/>
              <a:sym typeface="Roboto"/>
            </a:endParaRPr>
          </a:p>
          <a:p>
            <a:pPr indent="0" lvl="0" marL="0" rtl="0" algn="l">
              <a:spcBef>
                <a:spcPts val="0"/>
              </a:spcBef>
              <a:spcAft>
                <a:spcPts val="0"/>
              </a:spcAft>
              <a:buNone/>
            </a:pPr>
            <a:r>
              <a:t/>
            </a:r>
            <a:endParaRPr sz="1200">
              <a:highlight>
                <a:srgbClr val="FFFFFF"/>
              </a:highlight>
              <a:latin typeface="Roboto"/>
              <a:ea typeface="Roboto"/>
              <a:cs typeface="Roboto"/>
              <a:sym typeface="Roboto"/>
            </a:endParaRPr>
          </a:p>
          <a:p>
            <a:pPr indent="0" lvl="0" marL="0" rtl="0" algn="l">
              <a:lnSpc>
                <a:spcPct val="208333"/>
              </a:lnSpc>
              <a:spcBef>
                <a:spcPts val="0"/>
              </a:spcBef>
              <a:spcAft>
                <a:spcPts val="0"/>
              </a:spcAft>
              <a:buNone/>
            </a:pPr>
            <a:r>
              <a:rPr lang="en" sz="1450">
                <a:highlight>
                  <a:srgbClr val="FFFFFF"/>
                </a:highlight>
              </a:rPr>
              <a:t>With a Purgi Family at Kargil</a:t>
            </a:r>
            <a:endParaRPr sz="1200">
              <a:highlight>
                <a:srgbClr val="FFFFFF"/>
              </a:highligh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31"/>
          <p:cNvSpPr txBox="1"/>
          <p:nvPr/>
        </p:nvSpPr>
        <p:spPr>
          <a:xfrm>
            <a:off x="0" y="0"/>
            <a:ext cx="9144000" cy="392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400"/>
              </a:spcAft>
              <a:buNone/>
            </a:pPr>
            <a:r>
              <a:t/>
            </a:r>
            <a:endParaRPr sz="1350">
              <a:highlight>
                <a:srgbClr val="FFFFFF"/>
              </a:highlight>
              <a:latin typeface="Times New Roman"/>
              <a:ea typeface="Times New Roman"/>
              <a:cs typeface="Times New Roman"/>
              <a:sym typeface="Times New Roman"/>
            </a:endParaRPr>
          </a:p>
        </p:txBody>
      </p:sp>
      <p:sp>
        <p:nvSpPr>
          <p:cNvPr id="171" name="Google Shape;171;p31"/>
          <p:cNvSpPr txBox="1"/>
          <p:nvPr/>
        </p:nvSpPr>
        <p:spPr>
          <a:xfrm>
            <a:off x="0" y="24243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2" name="Google Shape;172;p31"/>
          <p:cNvSpPr txBox="1"/>
          <p:nvPr/>
        </p:nvSpPr>
        <p:spPr>
          <a:xfrm>
            <a:off x="0" y="34401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3" name="Google Shape;173;p31"/>
          <p:cNvSpPr txBox="1"/>
          <p:nvPr/>
        </p:nvSpPr>
        <p:spPr>
          <a:xfrm>
            <a:off x="0" y="4040400"/>
            <a:ext cx="9144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74" name="Google Shape;174;p31"/>
          <p:cNvSpPr txBox="1"/>
          <p:nvPr/>
        </p:nvSpPr>
        <p:spPr>
          <a:xfrm>
            <a:off x="0" y="0"/>
            <a:ext cx="9144000" cy="3693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1100"/>
              </a:spcAft>
              <a:buNone/>
            </a:pPr>
            <a:r>
              <a:t/>
            </a:r>
            <a:endParaRPr sz="1200">
              <a:solidFill>
                <a:srgbClr val="666666"/>
              </a:solidFill>
              <a:highlight>
                <a:srgbClr val="FFFFFF"/>
              </a:highlight>
              <a:latin typeface="Roboto"/>
              <a:ea typeface="Roboto"/>
              <a:cs typeface="Roboto"/>
              <a:sym typeface="Roboto"/>
            </a:endParaRPr>
          </a:p>
        </p:txBody>
      </p:sp>
      <p:sp>
        <p:nvSpPr>
          <p:cNvPr id="175" name="Google Shape;175;p31"/>
          <p:cNvSpPr txBox="1"/>
          <p:nvPr/>
        </p:nvSpPr>
        <p:spPr>
          <a:xfrm>
            <a:off x="0" y="0"/>
            <a:ext cx="9144000" cy="8127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0"/>
              </a:spcAft>
              <a:buNone/>
            </a:pPr>
            <a:r>
              <a:t/>
            </a:r>
            <a:endParaRPr sz="1200">
              <a:solidFill>
                <a:srgbClr val="666666"/>
              </a:solidFill>
              <a:highlight>
                <a:srgbClr val="FFFFFF"/>
              </a:highlight>
              <a:latin typeface="Roboto"/>
              <a:ea typeface="Roboto"/>
              <a:cs typeface="Roboto"/>
              <a:sym typeface="Roboto"/>
            </a:endParaRPr>
          </a:p>
          <a:p>
            <a:pPr indent="0" lvl="0" marL="0" rtl="0" algn="l">
              <a:spcBef>
                <a:spcPts val="1100"/>
              </a:spcBef>
              <a:spcAft>
                <a:spcPts val="0"/>
              </a:spcAft>
              <a:buNone/>
            </a:pPr>
            <a:r>
              <a:t/>
            </a:r>
            <a:endParaRPr sz="1200">
              <a:solidFill>
                <a:srgbClr val="666666"/>
              </a:solidFill>
              <a:highlight>
                <a:srgbClr val="FFFFFF"/>
              </a:highlight>
              <a:latin typeface="Roboto"/>
              <a:ea typeface="Roboto"/>
              <a:cs typeface="Roboto"/>
              <a:sym typeface="Roboto"/>
            </a:endParaRPr>
          </a:p>
        </p:txBody>
      </p:sp>
      <p:sp>
        <p:nvSpPr>
          <p:cNvPr id="176" name="Google Shape;176;p31"/>
          <p:cNvSpPr txBox="1"/>
          <p:nvPr/>
        </p:nvSpPr>
        <p:spPr>
          <a:xfrm>
            <a:off x="0" y="0"/>
            <a:ext cx="9144000" cy="49230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0"/>
              </a:spcAft>
              <a:buNone/>
            </a:pPr>
            <a:r>
              <a:rPr lang="en" sz="1200">
                <a:highlight>
                  <a:srgbClr val="FFFFFF"/>
                </a:highlight>
                <a:latin typeface="Roboto"/>
                <a:ea typeface="Roboto"/>
                <a:cs typeface="Roboto"/>
                <a:sym typeface="Roboto"/>
              </a:rPr>
              <a:t>Kashmiris are conservative and reserved, is what I had heard from the people. But, this wrong notion was soon dispelled as I met a few of the families in Kargil. They were as proud Indian as any soldier might be. Sadiq’s family welcomed Yangchen and me with great warmth. We were offered the traditional dishes like kholak and sattu especially made for us by Sadiq’s mother. Not even for a moment did I feel that I was sitting among any conservative family.  Sadiq’s elder brother, who is a part of the ministry of renewable energy, talked about how they are working towards the development of the nation. He indeed seemed to be a great visionary.</a:t>
            </a:r>
            <a:endParaRPr sz="1200">
              <a:highlight>
                <a:srgbClr val="FFFFFF"/>
              </a:highlight>
              <a:latin typeface="Roboto"/>
              <a:ea typeface="Roboto"/>
              <a:cs typeface="Roboto"/>
              <a:sym typeface="Roboto"/>
            </a:endParaRPr>
          </a:p>
          <a:p>
            <a:pPr indent="0" lvl="0" marL="0" rtl="0" algn="just">
              <a:lnSpc>
                <a:spcPct val="163636"/>
              </a:lnSpc>
              <a:spcBef>
                <a:spcPts val="1100"/>
              </a:spcBef>
              <a:spcAft>
                <a:spcPts val="0"/>
              </a:spcAft>
              <a:buNone/>
            </a:pPr>
            <a:r>
              <a:rPr lang="en" sz="1200">
                <a:highlight>
                  <a:srgbClr val="FFFFFF"/>
                </a:highlight>
                <a:latin typeface="Roboto"/>
                <a:ea typeface="Roboto"/>
                <a:cs typeface="Roboto"/>
                <a:sym typeface="Roboto"/>
              </a:rPr>
              <a:t>Kargil was another memorable picture in the reel of my journey. The next day Yangchen dropped me to Khangral and from there I hitch-hiked till Abapa House in Chiktan, a village with the most fascinating history and the architecture.</a:t>
            </a:r>
            <a:endParaRPr sz="1200">
              <a:highlight>
                <a:srgbClr val="FFFFFF"/>
              </a:highlight>
              <a:latin typeface="Roboto"/>
              <a:ea typeface="Roboto"/>
              <a:cs typeface="Roboto"/>
              <a:sym typeface="Roboto"/>
            </a:endParaRPr>
          </a:p>
          <a:p>
            <a:pPr indent="0" lvl="0" marL="0" rtl="0" algn="l">
              <a:lnSpc>
                <a:spcPct val="208333"/>
              </a:lnSpc>
              <a:spcBef>
                <a:spcPts val="1100"/>
              </a:spcBef>
              <a:spcAft>
                <a:spcPts val="0"/>
              </a:spcAft>
              <a:buNone/>
            </a:pPr>
            <a:r>
              <a:rPr lang="en" sz="1450">
                <a:highlight>
                  <a:srgbClr val="FFFFFF"/>
                </a:highlight>
              </a:rPr>
              <a:t>With Abapa Family at Chiktan</a:t>
            </a:r>
            <a:endParaRPr sz="1450">
              <a:highlight>
                <a:srgbClr val="FFFFFF"/>
              </a:highlight>
            </a:endParaRPr>
          </a:p>
          <a:p>
            <a:pPr indent="0" lvl="0" marL="0" rtl="0" algn="just">
              <a:lnSpc>
                <a:spcPct val="163636"/>
              </a:lnSpc>
              <a:spcBef>
                <a:spcPts val="0"/>
              </a:spcBef>
              <a:spcAft>
                <a:spcPts val="0"/>
              </a:spcAft>
              <a:buNone/>
            </a:pPr>
            <a:r>
              <a:rPr lang="en" sz="1200">
                <a:highlight>
                  <a:srgbClr val="FFFFFF"/>
                </a:highlight>
                <a:latin typeface="Roboto"/>
                <a:ea typeface="Roboto"/>
                <a:cs typeface="Roboto"/>
                <a:sym typeface="Roboto"/>
              </a:rPr>
              <a:t>The children of Abapa family are really the bundles of talents. While Tsanzin just completed his Grade X exam from Leh, he also knows how to grow organic food on his farm and cook some lip-smacking dishes. That day he cooked potato – capsicum while his mother made Ladakhi </a:t>
            </a:r>
            <a:r>
              <a:rPr i="1" lang="en" sz="1200">
                <a:highlight>
                  <a:srgbClr val="FFFFFF"/>
                </a:highlight>
                <a:latin typeface="Roboto"/>
                <a:ea typeface="Roboto"/>
                <a:cs typeface="Roboto"/>
                <a:sym typeface="Roboto"/>
              </a:rPr>
              <a:t>rotis</a:t>
            </a:r>
            <a:r>
              <a:rPr lang="en" sz="1200">
                <a:highlight>
                  <a:srgbClr val="FFFFFF"/>
                </a:highlight>
                <a:latin typeface="Roboto"/>
                <a:ea typeface="Roboto"/>
                <a:cs typeface="Roboto"/>
                <a:sym typeface="Roboto"/>
              </a:rPr>
              <a:t>. The other son has learned the art of building mud houses. He travels around teaching the same to other artists and has a plan to build a meditation center only using the mud bricks. The interesting thing about this family is that they are the only Buddhists in this Muslim town and still never feel to be an odd one out.</a:t>
            </a:r>
            <a:endParaRPr sz="1200">
              <a:highlight>
                <a:srgbClr val="FFFFFF"/>
              </a:highlight>
              <a:latin typeface="Roboto"/>
              <a:ea typeface="Roboto"/>
              <a:cs typeface="Roboto"/>
              <a:sym typeface="Roboto"/>
            </a:endParaRPr>
          </a:p>
          <a:p>
            <a:pPr indent="0" lvl="0" marL="0" rtl="0" algn="l">
              <a:lnSpc>
                <a:spcPct val="208333"/>
              </a:lnSpc>
              <a:spcBef>
                <a:spcPts val="1100"/>
              </a:spcBef>
              <a:spcAft>
                <a:spcPts val="0"/>
              </a:spcAft>
              <a:buNone/>
            </a:pPr>
            <a:r>
              <a:rPr lang="en" sz="1450">
                <a:highlight>
                  <a:srgbClr val="FFFFFF"/>
                </a:highlight>
              </a:rPr>
              <a:t>Heading to Kukshow on a Lone Road</a:t>
            </a:r>
            <a:endParaRPr sz="1200">
              <a:highlight>
                <a:srgbClr val="FFFFFF"/>
              </a:highlight>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2"/>
          <p:cNvSpPr txBox="1"/>
          <p:nvPr>
            <p:ph type="title"/>
          </p:nvPr>
        </p:nvSpPr>
        <p:spPr>
          <a:xfrm>
            <a:off x="319500" y="936600"/>
            <a:ext cx="28080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Task 2</a:t>
            </a:r>
            <a:endParaRPr/>
          </a:p>
        </p:txBody>
      </p:sp>
      <p:sp>
        <p:nvSpPr>
          <p:cNvPr id="182" name="Google Shape;182;p32"/>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1800"/>
              <a:t>On the next slides you will read the article about searching for music in rural Rwanda. </a:t>
            </a:r>
            <a:r>
              <a:rPr lang="en" sz="1800"/>
              <a:t>Highlight the language features on the slideshow and identify which language features they are from this </a:t>
            </a:r>
            <a:r>
              <a:rPr lang="en" sz="1800" u="sng">
                <a:solidFill>
                  <a:schemeClr val="hlink"/>
                </a:solidFill>
                <a:hlinkClick r:id="rId3"/>
              </a:rPr>
              <a:t>link</a:t>
            </a:r>
            <a:r>
              <a:rPr lang="en" sz="1800"/>
              <a:t>.</a:t>
            </a:r>
            <a:endParaRPr sz="1800"/>
          </a:p>
        </p:txBody>
      </p:sp>
      <p:pic>
        <p:nvPicPr>
          <p:cNvPr id="183" name="Google Shape;183;p32" title="Se7en aka: Seven | This is the location where the final scen… | Flickr"/>
          <p:cNvPicPr preferRelativeResize="0"/>
          <p:nvPr/>
        </p:nvPicPr>
        <p:blipFill>
          <a:blip r:embed="rId4">
            <a:alphaModFix/>
          </a:blip>
          <a:stretch>
            <a:fillRect/>
          </a:stretch>
        </p:blipFill>
        <p:spPr>
          <a:xfrm>
            <a:off x="4166125" y="1421625"/>
            <a:ext cx="3781125" cy="2339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3"/>
          <p:cNvSpPr txBox="1"/>
          <p:nvPr/>
        </p:nvSpPr>
        <p:spPr>
          <a:xfrm>
            <a:off x="5683788" y="4642600"/>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89" name="Google Shape;189;p33"/>
          <p:cNvSpPr txBox="1"/>
          <p:nvPr/>
        </p:nvSpPr>
        <p:spPr>
          <a:xfrm>
            <a:off x="274575" y="4642600"/>
            <a:ext cx="34272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90" name="Google Shape;190;p33"/>
          <p:cNvSpPr txBox="1"/>
          <p:nvPr/>
        </p:nvSpPr>
        <p:spPr>
          <a:xfrm>
            <a:off x="3072000" y="22248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a:solidFill>
                  <a:schemeClr val="dk1"/>
                </a:solidFill>
              </a:rPr>
              <a:t>   </a:t>
            </a:r>
            <a:endParaRPr/>
          </a:p>
        </p:txBody>
      </p:sp>
      <p:sp>
        <p:nvSpPr>
          <p:cNvPr id="191" name="Google Shape;191;p33"/>
          <p:cNvSpPr txBox="1"/>
          <p:nvPr/>
        </p:nvSpPr>
        <p:spPr>
          <a:xfrm>
            <a:off x="937350" y="46425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92" name="Google Shape;192;p33"/>
          <p:cNvSpPr txBox="1"/>
          <p:nvPr/>
        </p:nvSpPr>
        <p:spPr>
          <a:xfrm>
            <a:off x="5304750" y="4642588"/>
            <a:ext cx="30000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a:p>
        </p:txBody>
      </p:sp>
      <p:sp>
        <p:nvSpPr>
          <p:cNvPr id="193" name="Google Shape;193;p33"/>
          <p:cNvSpPr txBox="1"/>
          <p:nvPr/>
        </p:nvSpPr>
        <p:spPr>
          <a:xfrm>
            <a:off x="0" y="0"/>
            <a:ext cx="9144000" cy="369300"/>
          </a:xfrm>
          <a:prstGeom prst="rect">
            <a:avLst/>
          </a:prstGeom>
          <a:noFill/>
          <a:ln>
            <a:noFill/>
          </a:ln>
        </p:spPr>
        <p:txBody>
          <a:bodyPr anchorCtr="0" anchor="t" bIns="91425" lIns="91425" spcFirstLastPara="1" rIns="91425" wrap="square" tIns="91425">
            <a:spAutoFit/>
          </a:bodyPr>
          <a:lstStyle/>
          <a:p>
            <a:pPr indent="0" lvl="0" marL="0" rtl="0" algn="just">
              <a:lnSpc>
                <a:spcPct val="163636"/>
              </a:lnSpc>
              <a:spcBef>
                <a:spcPts val="0"/>
              </a:spcBef>
              <a:spcAft>
                <a:spcPts val="1100"/>
              </a:spcAft>
              <a:buNone/>
            </a:pPr>
            <a:r>
              <a:t/>
            </a:r>
            <a:endParaRPr sz="1200">
              <a:solidFill>
                <a:srgbClr val="666666"/>
              </a:solidFill>
              <a:highlight>
                <a:srgbClr val="FFFFFF"/>
              </a:highlight>
              <a:latin typeface="Roboto"/>
              <a:ea typeface="Roboto"/>
              <a:cs typeface="Roboto"/>
              <a:sym typeface="Roboto"/>
            </a:endParaRPr>
          </a:p>
        </p:txBody>
      </p:sp>
      <p:graphicFrame>
        <p:nvGraphicFramePr>
          <p:cNvPr id="194" name="Google Shape;194;p33"/>
          <p:cNvGraphicFramePr/>
          <p:nvPr/>
        </p:nvGraphicFramePr>
        <p:xfrm>
          <a:off x="952500" y="476250"/>
          <a:ext cx="3000000" cy="3000000"/>
        </p:xfrm>
        <a:graphic>
          <a:graphicData uri="http://schemas.openxmlformats.org/drawingml/2006/table">
            <a:tbl>
              <a:tblPr>
                <a:noFill/>
                <a:tableStyleId>{1EF00AB0-01C7-428F-9572-D69426590D88}</a:tableStyleId>
              </a:tblPr>
              <a:tblGrid>
                <a:gridCol w="7239000"/>
              </a:tblGrid>
              <a:tr h="381000">
                <a:tc>
                  <a:txBody>
                    <a:bodyPr/>
                    <a:lstStyle/>
                    <a:p>
                      <a:pPr indent="-304800" lvl="0" marL="457200" rtl="0" algn="l">
                        <a:spcBef>
                          <a:spcPts val="0"/>
                        </a:spcBef>
                        <a:spcAft>
                          <a:spcPts val="0"/>
                        </a:spcAft>
                        <a:buSzPts val="1200"/>
                        <a:buFont typeface="Calibri"/>
                        <a:buAutoNum type="arabicPeriod"/>
                      </a:pPr>
                      <a:r>
                        <a:rPr lang="en" sz="1200">
                          <a:latin typeface="Calibri"/>
                          <a:ea typeface="Calibri"/>
                          <a:cs typeface="Calibri"/>
                          <a:sym typeface="Calibri"/>
                        </a:rPr>
                        <a:t>Searching for Music in Rural Rwanda</a:t>
                      </a:r>
                      <a:endParaRPr sz="1200">
                        <a:latin typeface="Calibri"/>
                        <a:ea typeface="Calibri"/>
                        <a:cs typeface="Calibri"/>
                        <a:sym typeface="Calibri"/>
                      </a:endParaRPr>
                    </a:p>
                  </a:txBody>
                  <a:tcPr marT="91425" marB="91425" marR="91425" marL="91425"/>
                </a:tc>
              </a:tr>
              <a:tr h="381000">
                <a:tc>
                  <a:txBody>
                    <a:bodyPr/>
                    <a:lstStyle/>
                    <a:p>
                      <a:pPr indent="0" lvl="0" marL="0" rtl="0" algn="l">
                        <a:lnSpc>
                          <a:spcPct val="112500"/>
                        </a:lnSpc>
                        <a:spcBef>
                          <a:spcPts val="0"/>
                        </a:spcBef>
                        <a:spcAft>
                          <a:spcPts val="1100"/>
                        </a:spcAft>
                        <a:buClr>
                          <a:schemeClr val="dk2"/>
                        </a:buClr>
                        <a:buSzPts val="1100"/>
                        <a:buFont typeface="Arial"/>
                        <a:buNone/>
                      </a:pPr>
                      <a:r>
                        <a:rPr lang="en" sz="1200">
                          <a:solidFill>
                            <a:schemeClr val="dk2"/>
                          </a:solidFill>
                          <a:latin typeface="Calibri"/>
                          <a:ea typeface="Calibri"/>
                          <a:cs typeface="Calibri"/>
                          <a:sym typeface="Calibri"/>
                        </a:rPr>
                        <a:t>2. </a:t>
                      </a:r>
                      <a:r>
                        <a:rPr lang="en" sz="1200">
                          <a:solidFill>
                            <a:schemeClr val="dk2"/>
                          </a:solidFill>
                          <a:latin typeface="Calibri"/>
                          <a:ea typeface="Calibri"/>
                          <a:cs typeface="Calibri"/>
                          <a:sym typeface="Calibri"/>
                        </a:rPr>
                        <a:t>Rwanda is known as the “land of 1,000 hills”</a:t>
                      </a:r>
                      <a:endParaRPr/>
                    </a:p>
                  </a:txBody>
                  <a:tcPr marT="91425" marB="91425" marR="91425" marL="91425"/>
                </a:tc>
              </a:tr>
              <a:tr h="381000">
                <a:tc>
                  <a:txBody>
                    <a:bodyPr/>
                    <a:lstStyle/>
                    <a:p>
                      <a:pPr indent="0" lvl="0" marL="0" rtl="0" algn="l">
                        <a:spcBef>
                          <a:spcPts val="0"/>
                        </a:spcBef>
                        <a:spcAft>
                          <a:spcPts val="0"/>
                        </a:spcAft>
                        <a:buNone/>
                      </a:pPr>
                      <a:r>
                        <a:rPr lang="en" sz="1200">
                          <a:latin typeface="Calibri"/>
                          <a:ea typeface="Calibri"/>
                          <a:cs typeface="Calibri"/>
                          <a:sym typeface="Calibri"/>
                        </a:rPr>
                        <a:t>3. </a:t>
                      </a:r>
                      <a:r>
                        <a:rPr lang="en" sz="1200">
                          <a:solidFill>
                            <a:schemeClr val="dk2"/>
                          </a:solidFill>
                          <a:latin typeface="Calibri"/>
                          <a:ea typeface="Calibri"/>
                          <a:cs typeface="Calibri"/>
                          <a:sym typeface="Calibri"/>
                        </a:rPr>
                        <a:t>H</a:t>
                      </a:r>
                      <a:r>
                        <a:rPr lang="en" sz="1200">
                          <a:solidFill>
                            <a:schemeClr val="dk2"/>
                          </a:solidFill>
                          <a:latin typeface="Calibri"/>
                          <a:ea typeface="Calibri"/>
                          <a:cs typeface="Calibri"/>
                          <a:sym typeface="Calibri"/>
                        </a:rPr>
                        <a:t>ighways in the country have been paved specifically to smooth passage for the preferred weekend getaways</a:t>
                      </a:r>
                      <a:endParaRPr sz="12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 sz="1200">
                          <a:latin typeface="Calibri"/>
                          <a:ea typeface="Calibri"/>
                          <a:cs typeface="Calibri"/>
                          <a:sym typeface="Calibri"/>
                        </a:rPr>
                        <a:t>4. </a:t>
                      </a:r>
                      <a:r>
                        <a:rPr lang="en" sz="1200">
                          <a:solidFill>
                            <a:schemeClr val="dk2"/>
                          </a:solidFill>
                          <a:latin typeface="Calibri"/>
                          <a:ea typeface="Calibri"/>
                          <a:cs typeface="Calibri"/>
                          <a:sym typeface="Calibri"/>
                        </a:rPr>
                        <a:t>In a land where men lead each other hand-in-hand</a:t>
                      </a:r>
                      <a:endParaRPr sz="12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 sz="1200"/>
                        <a:t>5. </a:t>
                      </a:r>
                      <a:r>
                        <a:rPr lang="en" sz="1200">
                          <a:solidFill>
                            <a:schemeClr val="dk2"/>
                          </a:solidFill>
                          <a:latin typeface="Calibri"/>
                          <a:ea typeface="Calibri"/>
                          <a:cs typeface="Calibri"/>
                          <a:sym typeface="Calibri"/>
                        </a:rPr>
                        <a:t>It is an area so very isolated, it seemed almost as if the slaughter might never have ended</a:t>
                      </a:r>
                      <a:endParaRPr/>
                    </a:p>
                  </a:txBody>
                  <a:tcPr marT="91425" marB="91425" marR="91425" marL="91425"/>
                </a:tc>
              </a:tr>
              <a:tr h="381000">
                <a:tc>
                  <a:txBody>
                    <a:bodyPr/>
                    <a:lstStyle/>
                    <a:p>
                      <a:pPr indent="0" lvl="0" marL="0" rtl="0" algn="l">
                        <a:spcBef>
                          <a:spcPts val="0"/>
                        </a:spcBef>
                        <a:spcAft>
                          <a:spcPts val="0"/>
                        </a:spcAft>
                        <a:buNone/>
                      </a:pPr>
                      <a:r>
                        <a:rPr lang="en" sz="1200"/>
                        <a:t>6. </a:t>
                      </a:r>
                      <a:r>
                        <a:rPr lang="en" sz="1200">
                          <a:solidFill>
                            <a:schemeClr val="dk2"/>
                          </a:solidFill>
                          <a:latin typeface="Calibri"/>
                          <a:ea typeface="Calibri"/>
                          <a:cs typeface="Calibri"/>
                          <a:sym typeface="Calibri"/>
                        </a:rPr>
                        <a:t>We travelled </a:t>
                      </a:r>
                      <a:r>
                        <a:rPr lang="en" sz="1200">
                          <a:solidFill>
                            <a:schemeClr val="dk2"/>
                          </a:solidFill>
                          <a:latin typeface="Calibri"/>
                          <a:ea typeface="Calibri"/>
                          <a:cs typeface="Calibri"/>
                          <a:sym typeface="Calibri"/>
                        </a:rPr>
                        <a:t>this dirt trail with two Tutsis in an area where there were recent reports of “hunting Rwandans”</a:t>
                      </a:r>
                      <a:endParaRPr sz="1200"/>
                    </a:p>
                  </a:txBody>
                  <a:tcPr marT="91425" marB="91425" marR="91425" marL="91425"/>
                </a:tc>
              </a:tr>
              <a:tr h="381000">
                <a:tc>
                  <a:txBody>
                    <a:bodyPr/>
                    <a:lstStyle/>
                    <a:p>
                      <a:pPr indent="0" lvl="0" marL="0" rtl="0" algn="l">
                        <a:spcBef>
                          <a:spcPts val="0"/>
                        </a:spcBef>
                        <a:spcAft>
                          <a:spcPts val="0"/>
                        </a:spcAft>
                        <a:buNone/>
                      </a:pPr>
                      <a:r>
                        <a:rPr lang="en" sz="1200"/>
                        <a:t>7. </a:t>
                      </a:r>
                      <a:r>
                        <a:rPr lang="en" sz="1200">
                          <a:solidFill>
                            <a:schemeClr val="dk2"/>
                          </a:solidFill>
                          <a:latin typeface="Calibri"/>
                          <a:ea typeface="Calibri"/>
                          <a:cs typeface="Calibri"/>
                          <a:sym typeface="Calibri"/>
                        </a:rPr>
                        <a:t>A sense of discomfort became tangible, as if an invisible line had been crossed</a:t>
                      </a:r>
                      <a:endParaRPr sz="1200"/>
                    </a:p>
                  </a:txBody>
                  <a:tcPr marT="91425" marB="91425" marR="91425" marL="91425"/>
                </a:tc>
              </a:tr>
              <a:tr h="381000">
                <a:tc>
                  <a:txBody>
                    <a:bodyPr/>
                    <a:lstStyle/>
                    <a:p>
                      <a:pPr indent="0" lvl="0" marL="0" rtl="0" algn="l">
                        <a:spcBef>
                          <a:spcPts val="0"/>
                        </a:spcBef>
                        <a:spcAft>
                          <a:spcPts val="0"/>
                        </a:spcAft>
                        <a:buNone/>
                      </a:pPr>
                      <a:r>
                        <a:rPr lang="en" sz="1200">
                          <a:latin typeface="Calibri"/>
                          <a:ea typeface="Calibri"/>
                          <a:cs typeface="Calibri"/>
                          <a:sym typeface="Calibri"/>
                        </a:rPr>
                        <a:t>8. </a:t>
                      </a:r>
                      <a:r>
                        <a:rPr lang="en" sz="1200">
                          <a:solidFill>
                            <a:schemeClr val="dk2"/>
                          </a:solidFill>
                          <a:latin typeface="Calibri"/>
                          <a:ea typeface="Calibri"/>
                          <a:cs typeface="Calibri"/>
                          <a:sym typeface="Calibri"/>
                        </a:rPr>
                        <a:t>The dude on the tricked-out bike with “One World, One Love” mudflaps sent us toward our destination</a:t>
                      </a:r>
                      <a:endParaRPr sz="12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 sz="1200"/>
                        <a:t>9. </a:t>
                      </a:r>
                      <a:r>
                        <a:rPr lang="en" sz="1200">
                          <a:solidFill>
                            <a:schemeClr val="dk2"/>
                          </a:solidFill>
                          <a:latin typeface="Calibri"/>
                          <a:ea typeface="Calibri"/>
                          <a:cs typeface="Calibri"/>
                          <a:sym typeface="Calibri"/>
                        </a:rPr>
                        <a:t>The rural population remains as it has always been, eons </a:t>
                      </a:r>
                      <a:r>
                        <a:rPr i="1" lang="en" sz="1200">
                          <a:solidFill>
                            <a:schemeClr val="dk2"/>
                          </a:solidFill>
                          <a:latin typeface="Calibri"/>
                          <a:ea typeface="Calibri"/>
                          <a:cs typeface="Calibri"/>
                          <a:sym typeface="Calibri"/>
                        </a:rPr>
                        <a:t>ahead</a:t>
                      </a:r>
                      <a:r>
                        <a:rPr lang="en" sz="1200">
                          <a:solidFill>
                            <a:schemeClr val="dk2"/>
                          </a:solidFill>
                          <a:latin typeface="Calibri"/>
                          <a:ea typeface="Calibri"/>
                          <a:cs typeface="Calibri"/>
                          <a:sym typeface="Calibri"/>
                        </a:rPr>
                        <a:t> of western “progressives” in many ways.</a:t>
                      </a:r>
                      <a:endParaRPr sz="1200"/>
                    </a:p>
                  </a:txBody>
                  <a:tcPr marT="91425" marB="91425" marR="91425" marL="91425"/>
                </a:tc>
              </a:tr>
              <a:tr h="381000">
                <a:tc>
                  <a:txBody>
                    <a:bodyPr/>
                    <a:lstStyle/>
                    <a:p>
                      <a:pPr indent="0" lvl="0" marL="0" rtl="0" algn="l">
                        <a:spcBef>
                          <a:spcPts val="0"/>
                        </a:spcBef>
                        <a:spcAft>
                          <a:spcPts val="0"/>
                        </a:spcAft>
                        <a:buNone/>
                      </a:pPr>
                      <a:r>
                        <a:rPr lang="en" sz="1200"/>
                        <a:t>10. </a:t>
                      </a:r>
                      <a:r>
                        <a:rPr lang="en" sz="1200">
                          <a:solidFill>
                            <a:schemeClr val="dk2"/>
                          </a:solidFill>
                          <a:latin typeface="Calibri"/>
                          <a:ea typeface="Calibri"/>
                          <a:cs typeface="Calibri"/>
                          <a:sym typeface="Calibri"/>
                        </a:rPr>
                        <a:t>“The people who were left behind because of the facts of Rwandan history”</a:t>
                      </a:r>
                      <a:endParaRPr sz="1200"/>
                    </a:p>
                  </a:txBody>
                  <a:tcPr marT="91425" marB="91425" marR="91425" marL="91425"/>
                </a:tc>
              </a:tr>
              <a:tr h="381000">
                <a:tc>
                  <a:txBody>
                    <a:bodyPr/>
                    <a:lstStyle/>
                    <a:p>
                      <a:pPr indent="0" lvl="0" marL="0" rtl="0" algn="l">
                        <a:spcBef>
                          <a:spcPts val="0"/>
                        </a:spcBef>
                        <a:spcAft>
                          <a:spcPts val="0"/>
                        </a:spcAft>
                        <a:buNone/>
                      </a:pPr>
                      <a:r>
                        <a:rPr lang="en" sz="1200"/>
                        <a:t>11. </a:t>
                      </a:r>
                      <a:r>
                        <a:rPr lang="en" sz="1200">
                          <a:solidFill>
                            <a:schemeClr val="dk2"/>
                          </a:solidFill>
                          <a:latin typeface="Calibri"/>
                          <a:ea typeface="Calibri"/>
                          <a:cs typeface="Calibri"/>
                          <a:sym typeface="Calibri"/>
                        </a:rPr>
                        <a:t>The one song questioning, “Why Did We Stop Growing Tall?” seemed to speak quite poignantly for itself.</a:t>
                      </a:r>
                      <a:endParaRPr sz="1200"/>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