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y="5143500" cx="9144000"/>
  <p:notesSz cx="6858000" cy="9144000"/>
  <p:embeddedFontLst>
    <p:embeddedFont>
      <p:font typeface="Raleway"/>
      <p:regular r:id="rId18"/>
      <p:bold r:id="rId19"/>
      <p:italic r:id="rId20"/>
      <p:boldItalic r:id="rId21"/>
    </p:embeddedFont>
    <p:embeddedFont>
      <p:font typeface="Lato"/>
      <p:regular r:id="rId22"/>
      <p:bold r:id="rId23"/>
      <p:italic r:id="rId24"/>
      <p:boldItalic r:id="rId25"/>
    </p:embeddedFont>
    <p:embeddedFont>
      <p:font typeface="Comfortaa"/>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italic.fntdata"/><Relationship Id="rId22" Type="http://schemas.openxmlformats.org/officeDocument/2006/relationships/font" Target="fonts/Lato-regular.fntdata"/><Relationship Id="rId21" Type="http://schemas.openxmlformats.org/officeDocument/2006/relationships/font" Target="fonts/Raleway-boldItalic.fntdata"/><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Comfortaa-regular.fntdata"/><Relationship Id="rId25" Type="http://schemas.openxmlformats.org/officeDocument/2006/relationships/font" Target="fonts/Lato-boldItalic.fntdata"/><Relationship Id="rId27" Type="http://schemas.openxmlformats.org/officeDocument/2006/relationships/font" Target="fonts/Comfortaa-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font" Target="fonts/Raleway-bold.fntdata"/><Relationship Id="rId18" Type="http://schemas.openxmlformats.org/officeDocument/2006/relationships/font" Target="fonts/Raleway-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8367e9e0c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8367e9e0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f817688f85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f817688f85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8367e9e0c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8367e9e0c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f817688f85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f817688f85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f817688f85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f817688f85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f817688f85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f817688f85_0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2f817688f85_0_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817688f8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f817688f8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f817688f85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f817688f85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f817688f85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f817688f85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f817688f85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f817688f85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NsoglI4ouco" TargetMode="Externa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8.png"/><Relationship Id="rId11" Type="http://schemas.openxmlformats.org/officeDocument/2006/relationships/image" Target="../media/image7.png"/><Relationship Id="rId10" Type="http://schemas.openxmlformats.org/officeDocument/2006/relationships/image" Target="../media/image17.png"/><Relationship Id="rId12" Type="http://schemas.openxmlformats.org/officeDocument/2006/relationships/image" Target="../media/image10.png"/><Relationship Id="rId9" Type="http://schemas.openxmlformats.org/officeDocument/2006/relationships/image" Target="../media/image20.png"/><Relationship Id="rId5" Type="http://schemas.openxmlformats.org/officeDocument/2006/relationships/image" Target="../media/image14.png"/><Relationship Id="rId6" Type="http://schemas.openxmlformats.org/officeDocument/2006/relationships/image" Target="../media/image9.png"/><Relationship Id="rId7" Type="http://schemas.openxmlformats.org/officeDocument/2006/relationships/image" Target="../media/image15.png"/><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bioheritage.nz/kauri-rescue-continues-their-work/"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kaurirescue.org.nz/" TargetMode="External"/><Relationship Id="rId4" Type="http://schemas.openxmlformats.org/officeDocument/2006/relationships/hyperlink" Target="https://bioheritage.nz/research/tiaki-mo-kauri-citizens-combating-kauri-dieback/" TargetMode="External"/><Relationship Id="rId5" Type="http://schemas.openxmlformats.org/officeDocument/2006/relationships/hyperlink" Target="https://bioheritage.nz/about-us/nga-rakau-taketak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teara.govt.nz/en/native-plants-and-animals-overview/page-1" TargetMode="External"/><Relationship Id="rId4" Type="http://schemas.openxmlformats.org/officeDocument/2006/relationships/hyperlink" Target="https://teara.govt.nz/en/marine-invaders" TargetMode="External"/><Relationship Id="rId5" Type="http://schemas.openxmlformats.org/officeDocument/2006/relationships/hyperlink" Target="https://www.doc.govt.nz/about-us/our-role/managing-conservation/categories-of-conservation-land/" TargetMode="External"/><Relationship Id="rId6"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3773875" y="0"/>
            <a:ext cx="53700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Traditional māori conservation methods</a:t>
            </a:r>
            <a:r>
              <a:rPr lang="en" sz="3000">
                <a:solidFill>
                  <a:schemeClr val="dk1"/>
                </a:solidFill>
                <a:latin typeface="Trebuchet MS"/>
                <a:ea typeface="Trebuchet MS"/>
                <a:cs typeface="Trebuchet MS"/>
                <a:sym typeface="Trebuchet MS"/>
              </a:rPr>
              <a:t>.</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rPr lang="en" sz="3000">
                <a:solidFill>
                  <a:schemeClr val="dk1"/>
                </a:solidFill>
                <a:latin typeface="Comfortaa"/>
                <a:ea typeface="Comfortaa"/>
                <a:cs typeface="Comfortaa"/>
                <a:sym typeface="Comfortaa"/>
              </a:rPr>
              <a:t>   Lesson 15</a:t>
            </a:r>
            <a:endParaRPr/>
          </a:p>
        </p:txBody>
      </p:sp>
      <p:pic>
        <p:nvPicPr>
          <p:cNvPr id="149" name="Google Shape;149;p30"/>
          <p:cNvPicPr preferRelativeResize="0"/>
          <p:nvPr/>
        </p:nvPicPr>
        <p:blipFill>
          <a:blip r:embed="rId3">
            <a:alphaModFix/>
          </a:blip>
          <a:stretch>
            <a:fillRect/>
          </a:stretch>
        </p:blipFill>
        <p:spPr>
          <a:xfrm>
            <a:off x="88675" y="1931275"/>
            <a:ext cx="2877226" cy="3113700"/>
          </a:xfrm>
          <a:prstGeom prst="rect">
            <a:avLst/>
          </a:prstGeom>
          <a:noFill/>
          <a:ln>
            <a:noFill/>
          </a:ln>
        </p:spPr>
      </p:pic>
      <p:pic>
        <p:nvPicPr>
          <p:cNvPr id="150" name="Google Shape;150;p30"/>
          <p:cNvPicPr preferRelativeResize="0"/>
          <p:nvPr/>
        </p:nvPicPr>
        <p:blipFill>
          <a:blip r:embed="rId4">
            <a:alphaModFix/>
          </a:blip>
          <a:stretch>
            <a:fillRect/>
          </a:stretch>
        </p:blipFill>
        <p:spPr>
          <a:xfrm>
            <a:off x="3074275" y="1931275"/>
            <a:ext cx="2956024" cy="3113699"/>
          </a:xfrm>
          <a:prstGeom prst="rect">
            <a:avLst/>
          </a:prstGeom>
          <a:noFill/>
          <a:ln>
            <a:noFill/>
          </a:ln>
        </p:spPr>
      </p:pic>
      <p:pic>
        <p:nvPicPr>
          <p:cNvPr id="151" name="Google Shape;151;p30"/>
          <p:cNvPicPr preferRelativeResize="0"/>
          <p:nvPr/>
        </p:nvPicPr>
        <p:blipFill>
          <a:blip r:embed="rId5">
            <a:alphaModFix/>
          </a:blip>
          <a:stretch>
            <a:fillRect/>
          </a:stretch>
        </p:blipFill>
        <p:spPr>
          <a:xfrm>
            <a:off x="6114375" y="1931275"/>
            <a:ext cx="2956025" cy="3113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Native And Invasive Species In Conservation Areas</a:t>
            </a:r>
            <a:endParaRPr/>
          </a:p>
        </p:txBody>
      </p:sp>
      <p:sp>
        <p:nvSpPr>
          <p:cNvPr id="238" name="Google Shape;238;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50">
                <a:solidFill>
                  <a:schemeClr val="dk1"/>
                </a:solidFill>
                <a:highlight>
                  <a:schemeClr val="lt1"/>
                </a:highlight>
                <a:latin typeface="Georgia"/>
                <a:ea typeface="Georgia"/>
                <a:cs typeface="Georgia"/>
                <a:sym typeface="Georgia"/>
              </a:rPr>
              <a:t>In New Zealand, whole groups of animal species common in other land masses are absent, or very poorly represented. The most notable group is land mammals: apart from two surviving bat species, there are none. Almost everywhere else on earth, mammals are prominent or dominant. There is no evidence that reptilian groups such as iguanids (a type of lizard) and snakes ever established in New Zealand. Groups such as ants, and many other families of animals without backbones, are also poorly represented.</a:t>
            </a:r>
            <a:endParaRPr sz="1450">
              <a:solidFill>
                <a:schemeClr val="dk1"/>
              </a:solidFill>
              <a:highlight>
                <a:schemeClr val="lt1"/>
              </a:highlight>
              <a:latin typeface="Georgia"/>
              <a:ea typeface="Georgia"/>
              <a:cs typeface="Georgia"/>
              <a:sym typeface="Georgia"/>
            </a:endParaRPr>
          </a:p>
          <a:p>
            <a:pPr indent="0" lvl="0" marL="0" rtl="0" algn="l">
              <a:spcBef>
                <a:spcPts val="1200"/>
              </a:spcBef>
              <a:spcAft>
                <a:spcPts val="0"/>
              </a:spcAft>
              <a:buNone/>
            </a:pPr>
            <a:r>
              <a:rPr lang="en" sz="1450">
                <a:solidFill>
                  <a:schemeClr val="dk1"/>
                </a:solidFill>
                <a:highlight>
                  <a:schemeClr val="lt1"/>
                </a:highlight>
                <a:latin typeface="Georgia"/>
                <a:ea typeface="Georgia"/>
                <a:cs typeface="Georgia"/>
                <a:sym typeface="Georgia"/>
              </a:rPr>
              <a:t>Sea creatures brought to New Zealand may be aggressive and squeeze out native animals and plants. They can also change the environment so it is not so good for native species.</a:t>
            </a:r>
            <a:endParaRPr sz="1450">
              <a:solidFill>
                <a:schemeClr val="dk1"/>
              </a:solidFill>
              <a:highlight>
                <a:schemeClr val="lt1"/>
              </a:highlight>
              <a:latin typeface="Georgia"/>
              <a:ea typeface="Georgia"/>
              <a:cs typeface="Georgia"/>
              <a:sym typeface="Georgia"/>
            </a:endParaRPr>
          </a:p>
          <a:p>
            <a:pPr indent="0" lvl="0" marL="0" rtl="0" algn="l">
              <a:spcBef>
                <a:spcPts val="1200"/>
              </a:spcBef>
              <a:spcAft>
                <a:spcPts val="1200"/>
              </a:spcAft>
              <a:buNone/>
            </a:pPr>
            <a:r>
              <a:rPr lang="en" sz="1450">
                <a:solidFill>
                  <a:schemeClr val="dk1"/>
                </a:solidFill>
                <a:highlight>
                  <a:schemeClr val="lt1"/>
                </a:highlight>
                <a:latin typeface="Georgia"/>
                <a:ea typeface="Georgia"/>
                <a:cs typeface="Georgia"/>
                <a:sym typeface="Georgia"/>
              </a:rPr>
              <a:t>Conservation is: “the preservation and protection of natural and historic resources for the purpose of maintaining their intrinsic values, providing for their appreciation and recreational enjoyment by the public, and safeguarding the options of future generations.”</a:t>
            </a:r>
            <a:endParaRPr sz="1450">
              <a:solidFill>
                <a:schemeClr val="dk1"/>
              </a:solidFill>
              <a:highlight>
                <a:schemeClr val="lt1"/>
              </a:highlight>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Pakake Values</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traditional Māori uses and values of pakake.</a:t>
            </a:r>
            <a:endParaRPr/>
          </a:p>
        </p:txBody>
      </p:sp>
      <p:pic>
        <p:nvPicPr>
          <p:cNvPr id="158" name="Google Shape;158;p31"/>
          <p:cNvPicPr preferRelativeResize="0"/>
          <p:nvPr/>
        </p:nvPicPr>
        <p:blipFill>
          <a:blip r:embed="rId4">
            <a:alphaModFix/>
          </a:blip>
          <a:stretch>
            <a:fillRect/>
          </a:stretch>
        </p:blipFill>
        <p:spPr>
          <a:xfrm>
            <a:off x="3676875" y="1490725"/>
            <a:ext cx="4572000" cy="2310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The Kauri Dieback Programme does everything possible to protect Kauri trees</a:t>
            </a:r>
            <a:r>
              <a:rPr lang="en"/>
              <a:t>.</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There are lots of native species in New Zealand which need to be saved from invasive species</a:t>
            </a:r>
            <a:r>
              <a:rPr lang="en"/>
              <a:t>. </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What To Conserve</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 Māori believed in different gods for different aspects.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They knew it was what will always need to be conserved.</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 (MILD)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For 3 of the aspects to conserve on the right, explain </a:t>
            </a:r>
            <a:r>
              <a:rPr lang="en" sz="1800">
                <a:solidFill>
                  <a:schemeClr val="dk1"/>
                </a:solidFill>
                <a:highlight>
                  <a:srgbClr val="FFFFFF"/>
                </a:highlight>
                <a:latin typeface="Lato"/>
                <a:ea typeface="Lato"/>
                <a:cs typeface="Lato"/>
                <a:sym typeface="Lato"/>
              </a:rPr>
              <a:t>why they are the most important aspects to be conserved</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sp>
        <p:nvSpPr>
          <p:cNvPr id="184" name="Google Shape;184;p35"/>
          <p:cNvSpPr txBox="1"/>
          <p:nvPr/>
        </p:nvSpPr>
        <p:spPr>
          <a:xfrm>
            <a:off x="7483050" y="3910825"/>
            <a:ext cx="16257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endParaRPr sz="1800">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305950" y="679875"/>
            <a:ext cx="319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Forests</a:t>
            </a:r>
            <a:endParaRPr sz="1200"/>
          </a:p>
        </p:txBody>
      </p:sp>
      <p:sp>
        <p:nvSpPr>
          <p:cNvPr id="187" name="Google Shape;187;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8" name="Google Shape;188;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5827150" y="2624850"/>
            <a:ext cx="207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a:t>
            </a:r>
            <a:r>
              <a:rPr lang="en" sz="1800">
                <a:solidFill>
                  <a:srgbClr val="595959"/>
                </a:solidFill>
              </a:rPr>
              <a:t> </a:t>
            </a:r>
            <a:endParaRPr sz="1800">
              <a:solidFill>
                <a:srgbClr val="595959"/>
              </a:solidFill>
            </a:endParaRPr>
          </a:p>
        </p:txBody>
      </p:sp>
      <p:sp>
        <p:nvSpPr>
          <p:cNvPr id="190" name="Google Shape;190;p35"/>
          <p:cNvSpPr txBox="1"/>
          <p:nvPr/>
        </p:nvSpPr>
        <p:spPr>
          <a:xfrm>
            <a:off x="7084200" y="617438"/>
            <a:ext cx="21399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Cultivated plants</a:t>
            </a:r>
            <a:r>
              <a:rPr lang="en" sz="1800">
                <a:solidFill>
                  <a:srgbClr val="595959"/>
                </a:solidFill>
              </a:rPr>
              <a:t>                   </a:t>
            </a:r>
            <a:endParaRPr sz="1800">
              <a:solidFill>
                <a:srgbClr val="595959"/>
              </a:solidFill>
            </a:endParaRPr>
          </a:p>
        </p:txBody>
      </p:sp>
      <p:sp>
        <p:nvSpPr>
          <p:cNvPr id="191" name="Google Shape;191;p35"/>
          <p:cNvSpPr txBox="1"/>
          <p:nvPr/>
        </p:nvSpPr>
        <p:spPr>
          <a:xfrm>
            <a:off x="4991150" y="2722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Sky</a:t>
            </a:r>
            <a:r>
              <a:rPr lang="en"/>
              <a:t>                 </a:t>
            </a:r>
            <a:endParaRPr/>
          </a:p>
        </p:txBody>
      </p:sp>
      <p:sp>
        <p:nvSpPr>
          <p:cNvPr id="192" name="Google Shape;192;p35"/>
          <p:cNvSpPr txBox="1"/>
          <p:nvPr/>
        </p:nvSpPr>
        <p:spPr>
          <a:xfrm>
            <a:off x="7483050" y="2722788"/>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Weather</a:t>
            </a:r>
            <a:endParaRPr/>
          </a:p>
        </p:txBody>
      </p:sp>
      <p:sp>
        <p:nvSpPr>
          <p:cNvPr id="193" name="Google Shape;193;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4" name="Google Shape;194;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5" name="Google Shape;195;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6" name="Google Shape;196;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7" name="Google Shape;197;p35"/>
          <p:cNvSpPr txBox="1"/>
          <p:nvPr/>
        </p:nvSpPr>
        <p:spPr>
          <a:xfrm>
            <a:off x="56854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Death</a:t>
            </a:r>
            <a:r>
              <a:rPr lang="en"/>
              <a:t>      </a:t>
            </a:r>
            <a:r>
              <a:rPr lang="en" sz="1200"/>
              <a:t>   </a:t>
            </a:r>
            <a:endParaRPr sz="1200"/>
          </a:p>
        </p:txBody>
      </p:sp>
      <p:sp>
        <p:nvSpPr>
          <p:cNvPr id="198" name="Google Shape;198;p35"/>
          <p:cNvSpPr txBox="1"/>
          <p:nvPr/>
        </p:nvSpPr>
        <p:spPr>
          <a:xfrm>
            <a:off x="7584325" y="46880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a:t>
            </a:r>
            <a:r>
              <a:rPr lang="en"/>
              <a:t>Peace</a:t>
            </a:r>
            <a:r>
              <a:rPr lang="en" sz="1200"/>
              <a:t>   </a:t>
            </a:r>
            <a:endParaRPr sz="1200"/>
          </a:p>
        </p:txBody>
      </p:sp>
      <p:sp>
        <p:nvSpPr>
          <p:cNvPr id="199" name="Google Shape;199;p35"/>
          <p:cNvSpPr txBox="1"/>
          <p:nvPr/>
        </p:nvSpPr>
        <p:spPr>
          <a:xfrm>
            <a:off x="57544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               War</a:t>
            </a:r>
            <a:r>
              <a:rPr lang="en">
                <a:solidFill>
                  <a:schemeClr val="dk1"/>
                </a:solidFill>
              </a:rPr>
              <a:t>          </a:t>
            </a:r>
            <a:endParaRPr sz="1200"/>
          </a:p>
        </p:txBody>
      </p:sp>
      <p:sp>
        <p:nvSpPr>
          <p:cNvPr id="200" name="Google Shape;200;p35"/>
          <p:cNvSpPr txBox="1"/>
          <p:nvPr/>
        </p:nvSpPr>
        <p:spPr>
          <a:xfrm>
            <a:off x="5621225" y="1593250"/>
            <a:ext cx="207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               </a:t>
            </a:r>
            <a:r>
              <a:rPr lang="en">
                <a:solidFill>
                  <a:schemeClr val="dk1"/>
                </a:solidFill>
              </a:rPr>
              <a:t>Volcanoes</a:t>
            </a:r>
            <a:r>
              <a:rPr lang="en" sz="1200">
                <a:solidFill>
                  <a:schemeClr val="dk1"/>
                </a:solidFill>
              </a:rPr>
              <a:t>              </a:t>
            </a:r>
            <a:r>
              <a:rPr lang="en" sz="1200">
                <a:solidFill>
                  <a:schemeClr val="dk1"/>
                </a:solidFill>
              </a:rPr>
              <a:t> </a:t>
            </a:r>
            <a:endParaRPr sz="1200">
              <a:solidFill>
                <a:schemeClr val="dk1"/>
              </a:solidFill>
            </a:endParaRPr>
          </a:p>
        </p:txBody>
      </p:sp>
      <p:sp>
        <p:nvSpPr>
          <p:cNvPr id="201" name="Google Shape;201;p35"/>
          <p:cNvSpPr txBox="1"/>
          <p:nvPr/>
        </p:nvSpPr>
        <p:spPr>
          <a:xfrm>
            <a:off x="7390075" y="3784000"/>
            <a:ext cx="309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Sea</a:t>
            </a:r>
            <a:endParaRPr/>
          </a:p>
        </p:txBody>
      </p:sp>
      <p:sp>
        <p:nvSpPr>
          <p:cNvPr id="202" name="Google Shape;202;p35"/>
          <p:cNvSpPr txBox="1"/>
          <p:nvPr/>
        </p:nvSpPr>
        <p:spPr>
          <a:xfrm>
            <a:off x="7483050" y="1604050"/>
            <a:ext cx="1625700" cy="2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Earth</a:t>
            </a:r>
            <a:r>
              <a:rPr lang="en">
                <a:solidFill>
                  <a:schemeClr val="dk1"/>
                </a:solidFill>
              </a:rPr>
              <a:t>      </a:t>
            </a:r>
            <a:r>
              <a:rPr lang="en" sz="1200">
                <a:solidFill>
                  <a:schemeClr val="dk1"/>
                </a:solidFill>
              </a:rPr>
              <a:t> </a:t>
            </a:r>
            <a:endParaRPr sz="1200">
              <a:solidFill>
                <a:schemeClr val="dk1"/>
              </a:solidFill>
            </a:endParaRPr>
          </a:p>
        </p:txBody>
      </p:sp>
      <p:pic>
        <p:nvPicPr>
          <p:cNvPr id="203" name="Google Shape;203;p35"/>
          <p:cNvPicPr preferRelativeResize="0"/>
          <p:nvPr/>
        </p:nvPicPr>
        <p:blipFill>
          <a:blip r:embed="rId3">
            <a:alphaModFix/>
          </a:blip>
          <a:stretch>
            <a:fillRect/>
          </a:stretch>
        </p:blipFill>
        <p:spPr>
          <a:xfrm>
            <a:off x="6140600" y="69125"/>
            <a:ext cx="1249475" cy="689624"/>
          </a:xfrm>
          <a:prstGeom prst="rect">
            <a:avLst/>
          </a:prstGeom>
          <a:noFill/>
          <a:ln>
            <a:noFill/>
          </a:ln>
        </p:spPr>
      </p:pic>
      <p:pic>
        <p:nvPicPr>
          <p:cNvPr id="204" name="Google Shape;204;p35"/>
          <p:cNvPicPr preferRelativeResize="0"/>
          <p:nvPr/>
        </p:nvPicPr>
        <p:blipFill>
          <a:blip r:embed="rId4">
            <a:alphaModFix/>
          </a:blip>
          <a:stretch>
            <a:fillRect/>
          </a:stretch>
        </p:blipFill>
        <p:spPr>
          <a:xfrm>
            <a:off x="7631325" y="69125"/>
            <a:ext cx="1362625" cy="689625"/>
          </a:xfrm>
          <a:prstGeom prst="rect">
            <a:avLst/>
          </a:prstGeom>
          <a:noFill/>
          <a:ln>
            <a:noFill/>
          </a:ln>
        </p:spPr>
      </p:pic>
      <p:pic>
        <p:nvPicPr>
          <p:cNvPr id="205" name="Google Shape;205;p35"/>
          <p:cNvPicPr preferRelativeResize="0"/>
          <p:nvPr/>
        </p:nvPicPr>
        <p:blipFill>
          <a:blip r:embed="rId5">
            <a:alphaModFix/>
          </a:blip>
          <a:stretch>
            <a:fillRect/>
          </a:stretch>
        </p:blipFill>
        <p:spPr>
          <a:xfrm>
            <a:off x="6140600" y="1026725"/>
            <a:ext cx="1249475" cy="641552"/>
          </a:xfrm>
          <a:prstGeom prst="rect">
            <a:avLst/>
          </a:prstGeom>
          <a:noFill/>
          <a:ln>
            <a:noFill/>
          </a:ln>
        </p:spPr>
      </p:pic>
      <p:pic>
        <p:nvPicPr>
          <p:cNvPr id="206" name="Google Shape;206;p35"/>
          <p:cNvPicPr preferRelativeResize="0"/>
          <p:nvPr/>
        </p:nvPicPr>
        <p:blipFill>
          <a:blip r:embed="rId6">
            <a:alphaModFix/>
          </a:blip>
          <a:stretch>
            <a:fillRect/>
          </a:stretch>
        </p:blipFill>
        <p:spPr>
          <a:xfrm>
            <a:off x="7631325" y="1026725"/>
            <a:ext cx="1362624" cy="641550"/>
          </a:xfrm>
          <a:prstGeom prst="rect">
            <a:avLst/>
          </a:prstGeom>
          <a:noFill/>
          <a:ln>
            <a:noFill/>
          </a:ln>
        </p:spPr>
      </p:pic>
      <p:pic>
        <p:nvPicPr>
          <p:cNvPr id="207" name="Google Shape;207;p35"/>
          <p:cNvPicPr preferRelativeResize="0"/>
          <p:nvPr/>
        </p:nvPicPr>
        <p:blipFill>
          <a:blip r:embed="rId7">
            <a:alphaModFix/>
          </a:blip>
          <a:stretch>
            <a:fillRect/>
          </a:stretch>
        </p:blipFill>
        <p:spPr>
          <a:xfrm>
            <a:off x="6140600" y="1934975"/>
            <a:ext cx="1249474" cy="787825"/>
          </a:xfrm>
          <a:prstGeom prst="rect">
            <a:avLst/>
          </a:prstGeom>
          <a:noFill/>
          <a:ln>
            <a:noFill/>
          </a:ln>
        </p:spPr>
      </p:pic>
      <p:pic>
        <p:nvPicPr>
          <p:cNvPr id="208" name="Google Shape;208;p35"/>
          <p:cNvPicPr preferRelativeResize="0"/>
          <p:nvPr/>
        </p:nvPicPr>
        <p:blipFill>
          <a:blip r:embed="rId8">
            <a:alphaModFix/>
          </a:blip>
          <a:stretch>
            <a:fillRect/>
          </a:stretch>
        </p:blipFill>
        <p:spPr>
          <a:xfrm>
            <a:off x="7631325" y="1934975"/>
            <a:ext cx="1362624" cy="787825"/>
          </a:xfrm>
          <a:prstGeom prst="rect">
            <a:avLst/>
          </a:prstGeom>
          <a:noFill/>
          <a:ln>
            <a:noFill/>
          </a:ln>
        </p:spPr>
      </p:pic>
      <p:pic>
        <p:nvPicPr>
          <p:cNvPr id="209" name="Google Shape;209;p35"/>
          <p:cNvPicPr preferRelativeResize="0"/>
          <p:nvPr/>
        </p:nvPicPr>
        <p:blipFill>
          <a:blip r:embed="rId9">
            <a:alphaModFix/>
          </a:blip>
          <a:stretch>
            <a:fillRect/>
          </a:stretch>
        </p:blipFill>
        <p:spPr>
          <a:xfrm>
            <a:off x="6140600" y="3052525"/>
            <a:ext cx="1249476" cy="787826"/>
          </a:xfrm>
          <a:prstGeom prst="rect">
            <a:avLst/>
          </a:prstGeom>
          <a:noFill/>
          <a:ln>
            <a:noFill/>
          </a:ln>
        </p:spPr>
      </p:pic>
      <p:pic>
        <p:nvPicPr>
          <p:cNvPr id="210" name="Google Shape;210;p35"/>
          <p:cNvPicPr preferRelativeResize="0"/>
          <p:nvPr/>
        </p:nvPicPr>
        <p:blipFill>
          <a:blip r:embed="rId10">
            <a:alphaModFix/>
          </a:blip>
          <a:stretch>
            <a:fillRect/>
          </a:stretch>
        </p:blipFill>
        <p:spPr>
          <a:xfrm>
            <a:off x="7631325" y="3052525"/>
            <a:ext cx="1362624" cy="787825"/>
          </a:xfrm>
          <a:prstGeom prst="rect">
            <a:avLst/>
          </a:prstGeom>
          <a:noFill/>
          <a:ln>
            <a:noFill/>
          </a:ln>
        </p:spPr>
      </p:pic>
      <p:pic>
        <p:nvPicPr>
          <p:cNvPr id="211" name="Google Shape;211;p35"/>
          <p:cNvPicPr preferRelativeResize="0"/>
          <p:nvPr/>
        </p:nvPicPr>
        <p:blipFill>
          <a:blip r:embed="rId11">
            <a:alphaModFix/>
          </a:blip>
          <a:stretch>
            <a:fillRect/>
          </a:stretch>
        </p:blipFill>
        <p:spPr>
          <a:xfrm>
            <a:off x="6140600" y="4126800"/>
            <a:ext cx="1249475" cy="641550"/>
          </a:xfrm>
          <a:prstGeom prst="rect">
            <a:avLst/>
          </a:prstGeom>
          <a:noFill/>
          <a:ln>
            <a:noFill/>
          </a:ln>
        </p:spPr>
      </p:pic>
      <p:pic>
        <p:nvPicPr>
          <p:cNvPr id="212" name="Google Shape;212;p35"/>
          <p:cNvPicPr preferRelativeResize="0"/>
          <p:nvPr/>
        </p:nvPicPr>
        <p:blipFill>
          <a:blip r:embed="rId12">
            <a:alphaModFix/>
          </a:blip>
          <a:stretch>
            <a:fillRect/>
          </a:stretch>
        </p:blipFill>
        <p:spPr>
          <a:xfrm>
            <a:off x="7631325" y="4126800"/>
            <a:ext cx="1362625" cy="641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 (MEDIUM)</a:t>
            </a:r>
            <a:endParaRPr/>
          </a:p>
        </p:txBody>
      </p:sp>
      <p:sp>
        <p:nvSpPr>
          <p:cNvPr id="218" name="Google Shape;218;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 sz="1400">
                <a:solidFill>
                  <a:schemeClr val="dk1"/>
                </a:solidFill>
                <a:highlight>
                  <a:schemeClr val="lt1"/>
                </a:highlight>
                <a:latin typeface="Comfortaa"/>
                <a:ea typeface="Comfortaa"/>
                <a:cs typeface="Comfortaa"/>
                <a:sym typeface="Comfortaa"/>
              </a:rPr>
              <a:t>The Māori believed Kauri trees to be crucial for Tupuārangi as they represent everything growing above soil. The </a:t>
            </a:r>
            <a:r>
              <a:rPr b="1" lang="en" sz="1400">
                <a:solidFill>
                  <a:schemeClr val="dk1"/>
                </a:solidFill>
                <a:highlight>
                  <a:schemeClr val="lt1"/>
                </a:highlight>
                <a:latin typeface="Comfortaa"/>
                <a:ea typeface="Comfortaa"/>
                <a:cs typeface="Comfortaa"/>
                <a:sym typeface="Comfortaa"/>
              </a:rPr>
              <a:t>Kauri Dieback Programme</a:t>
            </a:r>
            <a:r>
              <a:rPr lang="en" sz="1400">
                <a:solidFill>
                  <a:schemeClr val="dk1"/>
                </a:solidFill>
                <a:highlight>
                  <a:schemeClr val="lt1"/>
                </a:highlight>
                <a:latin typeface="Comfortaa"/>
                <a:ea typeface="Comfortaa"/>
                <a:cs typeface="Comfortaa"/>
                <a:sym typeface="Comfortaa"/>
              </a:rPr>
              <a:t> focuses on actions to prevent the spread of disease. It includes track closures, hygiene stations and public awareness campaigns.</a:t>
            </a:r>
            <a:endParaRPr sz="1400">
              <a:solidFill>
                <a:schemeClr val="dk1"/>
              </a:solidFill>
              <a:highlight>
                <a:schemeClr val="lt1"/>
              </a:highlight>
              <a:latin typeface="Comfortaa"/>
              <a:ea typeface="Comfortaa"/>
              <a:cs typeface="Comfortaa"/>
              <a:sym typeface="Comfortaa"/>
            </a:endParaRPr>
          </a:p>
          <a:p>
            <a:pPr indent="0" lvl="0" marL="0" marR="0" rtl="0" algn="l">
              <a:lnSpc>
                <a:spcPct val="100000"/>
              </a:lnSpc>
              <a:spcBef>
                <a:spcPts val="1200"/>
              </a:spcBef>
              <a:spcAft>
                <a:spcPts val="1900"/>
              </a:spcAft>
              <a:buNone/>
            </a:pPr>
            <a:r>
              <a:rPr lang="en" sz="1400">
                <a:solidFill>
                  <a:srgbClr val="333333"/>
                </a:solidFill>
                <a:highlight>
                  <a:schemeClr val="lt1"/>
                </a:highlight>
                <a:latin typeface="Comfortaa"/>
                <a:ea typeface="Comfortaa"/>
                <a:cs typeface="Comfortaa"/>
                <a:sym typeface="Comfortaa"/>
              </a:rPr>
              <a:t>Look at 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a:t>
            </a:r>
            <a:r>
              <a:rPr lang="en" sz="1400">
                <a:solidFill>
                  <a:schemeClr val="dk1"/>
                </a:solidFill>
                <a:highlight>
                  <a:srgbClr val="FFFFFF"/>
                </a:highlight>
                <a:latin typeface="Comfortaa"/>
                <a:ea typeface="Comfortaa"/>
                <a:cs typeface="Comfortaa"/>
                <a:sym typeface="Comfortaa"/>
              </a:rPr>
              <a:t>about Kauri rescue. Then summarise the information from the link in your Global Studies books about what people are doing to rescue the Kauri trees.</a:t>
            </a:r>
            <a:endParaRPr sz="1400">
              <a:latin typeface="Comfortaa"/>
              <a:ea typeface="Comfortaa"/>
              <a:cs typeface="Comfortaa"/>
              <a:sym typeface="Comfortaa"/>
            </a:endParaRPr>
          </a:p>
        </p:txBody>
      </p:sp>
      <p:pic>
        <p:nvPicPr>
          <p:cNvPr id="219" name="Google Shape;219;p36"/>
          <p:cNvPicPr preferRelativeResize="0"/>
          <p:nvPr/>
        </p:nvPicPr>
        <p:blipFill>
          <a:blip r:embed="rId4">
            <a:alphaModFix/>
          </a:blip>
          <a:stretch>
            <a:fillRect/>
          </a:stretch>
        </p:blipFill>
        <p:spPr>
          <a:xfrm>
            <a:off x="2568275" y="2172375"/>
            <a:ext cx="3888250" cy="2803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Kauri Rescue continues their work</a:t>
            </a:r>
            <a:endParaRPr/>
          </a:p>
        </p:txBody>
      </p:sp>
      <p:sp>
        <p:nvSpPr>
          <p:cNvPr id="225" name="Google Shape;225;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300">
                <a:solidFill>
                  <a:schemeClr val="dk1"/>
                </a:solidFill>
                <a:highlight>
                  <a:srgbClr val="FFFFFF"/>
                </a:highlight>
              </a:rPr>
              <a:t>Kauri Rescue has recently embarked on a mission to try phosphite treatment trails with large trees. BioHeritage is proud to have been involved with Kauri Rescue from the beginning and have enjoyed contributing to their work along the way. Here’s a highlight of our involvement as we wish them the best on the road ahead.</a:t>
            </a:r>
            <a:endParaRPr sz="1300">
              <a:solidFill>
                <a:schemeClr val="dk1"/>
              </a:solidFill>
            </a:endParaRPr>
          </a:p>
          <a:p>
            <a:pPr indent="0" lvl="0" marL="0" rtl="0" algn="l">
              <a:spcBef>
                <a:spcPts val="1200"/>
              </a:spcBef>
              <a:spcAft>
                <a:spcPts val="0"/>
              </a:spcAft>
              <a:buNone/>
            </a:pPr>
            <a:r>
              <a:rPr lang="en" sz="1300">
                <a:solidFill>
                  <a:schemeClr val="dk1"/>
                </a:solidFill>
                <a:highlight>
                  <a:srgbClr val="FFFFFF"/>
                </a:highlight>
                <a:uFill>
                  <a:noFill/>
                </a:uFill>
                <a:hlinkClick r:id="rId3">
                  <a:extLst>
                    <a:ext uri="{A12FA001-AC4F-418D-AE19-62706E023703}">
                      <ahyp:hlinkClr val="tx"/>
                    </a:ext>
                  </a:extLst>
                </a:hlinkClick>
              </a:rPr>
              <a:t>Kauri Rescue</a:t>
            </a:r>
            <a:r>
              <a:rPr lang="en" sz="1300">
                <a:solidFill>
                  <a:schemeClr val="dk1"/>
                </a:solidFill>
                <a:highlight>
                  <a:srgbClr val="FFFFFF"/>
                </a:highlight>
              </a:rPr>
              <a:t> is a community activation that formed around a successful funding bid in 2016 during Tranche 1 of the BioHeritage National Science Challenge. </a:t>
            </a:r>
            <a:r>
              <a:rPr lang="en" sz="1300">
                <a:solidFill>
                  <a:schemeClr val="dk1"/>
                </a:solidFill>
                <a:highlight>
                  <a:srgbClr val="FFFFFF"/>
                </a:highlight>
                <a:uFill>
                  <a:noFill/>
                </a:uFill>
                <a:hlinkClick r:id="rId4">
                  <a:extLst>
                    <a:ext uri="{A12FA001-AC4F-418D-AE19-62706E023703}">
                      <ahyp:hlinkClr val="tx"/>
                    </a:ext>
                  </a:extLst>
                </a:hlinkClick>
              </a:rPr>
              <a:t>Tiaki mō Kauri: Community Control of Kauri Dieback</a:t>
            </a:r>
            <a:r>
              <a:rPr lang="en" sz="1300">
                <a:solidFill>
                  <a:schemeClr val="dk1"/>
                </a:solidFill>
                <a:highlight>
                  <a:srgbClr val="FFFFFF"/>
                </a:highlight>
              </a:rPr>
              <a:t>, which became Kauri Rescue, was started to treat diseased kauri on private land. Kauri Rescue was able to continue beyond the end of the Tranche 1 funding via support from Auckland Council and Tiakina Kauri.</a:t>
            </a:r>
            <a:endParaRPr>
              <a:solidFill>
                <a:schemeClr val="dk1"/>
              </a:solidFill>
            </a:endParaRPr>
          </a:p>
          <a:p>
            <a:pPr indent="0" lvl="0" marL="0" rtl="0" algn="l">
              <a:spcBef>
                <a:spcPts val="1200"/>
              </a:spcBef>
              <a:spcAft>
                <a:spcPts val="1200"/>
              </a:spcAft>
              <a:buNone/>
            </a:pPr>
            <a:r>
              <a:rPr lang="en" sz="1300">
                <a:solidFill>
                  <a:schemeClr val="dk1"/>
                </a:solidFill>
                <a:highlight>
                  <a:srgbClr val="FFFFFF"/>
                </a:highlight>
                <a:uFill>
                  <a:noFill/>
                </a:uFill>
                <a:hlinkClick r:id="rId5">
                  <a:extLst>
                    <a:ext uri="{A12FA001-AC4F-418D-AE19-62706E023703}">
                      <ahyp:hlinkClr val="tx"/>
                    </a:ext>
                  </a:extLst>
                </a:hlinkClick>
              </a:rPr>
              <a:t>Ngā Rākau Taketake</a:t>
            </a:r>
            <a:r>
              <a:rPr lang="en" sz="1300">
                <a:solidFill>
                  <a:schemeClr val="dk1"/>
                </a:solidFill>
                <a:highlight>
                  <a:srgbClr val="FFFFFF"/>
                </a:highlight>
              </a:rPr>
              <a:t> funded Kauri Rescue to collect meaningful data on the effectiveness of using different concentrations and doses of phosphite to reduce symptoms of kauri dieback. The project monitored a cohort of 500-1,000 trees over a three-year period. Monitoring was conducted by trained researchers and by citizen scientists – landowners who were empowered by the Kauri Rescue team to treat trees and monitor kauri dieback on their own land.</a:t>
            </a:r>
            <a:endParaRPr sz="1300">
              <a:solidFill>
                <a:schemeClr val="dk1"/>
              </a:solidFill>
              <a:highlight>
                <a:srgbClr val="FFFFFF"/>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8"/>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 (SPICY)</a:t>
            </a:r>
            <a:endParaRPr/>
          </a:p>
        </p:txBody>
      </p:sp>
      <p:sp>
        <p:nvSpPr>
          <p:cNvPr id="231" name="Google Shape;231;p38"/>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 sz="1800">
                <a:solidFill>
                  <a:schemeClr val="dk1"/>
                </a:solidFill>
                <a:highlight>
                  <a:srgbClr val="FFFFFF"/>
                </a:highlight>
              </a:rPr>
              <a:t>Tupuānuku</a:t>
            </a:r>
            <a:r>
              <a:rPr lang="en" sz="1800">
                <a:solidFill>
                  <a:schemeClr val="dk1"/>
                </a:solidFill>
                <a:highlight>
                  <a:schemeClr val="lt1"/>
                </a:highlight>
              </a:rPr>
              <a:t> symbolises the growing and nurturing of food that can be harvested from the earth and all edible plants. Therefore native species in New Zealand are crucial for that.</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these links of </a:t>
            </a:r>
            <a:r>
              <a:rPr lang="en" sz="1800" u="sng">
                <a:solidFill>
                  <a:schemeClr val="hlink"/>
                </a:solidFill>
                <a:highlight>
                  <a:schemeClr val="lt1"/>
                </a:highlight>
                <a:hlinkClick r:id="rId3"/>
              </a:rPr>
              <a:t>native species</a:t>
            </a:r>
            <a:r>
              <a:rPr lang="en" sz="1800">
                <a:solidFill>
                  <a:schemeClr val="dk1"/>
                </a:solidFill>
                <a:highlight>
                  <a:schemeClr val="lt1"/>
                </a:highlight>
              </a:rPr>
              <a:t> and </a:t>
            </a:r>
            <a:r>
              <a:rPr lang="en" sz="1800" u="sng">
                <a:solidFill>
                  <a:schemeClr val="hlink"/>
                </a:solidFill>
                <a:highlight>
                  <a:schemeClr val="lt1"/>
                </a:highlight>
                <a:hlinkClick r:id="rId4"/>
              </a:rPr>
              <a:t>invasive species</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“Native And Invasive Species.” </a:t>
            </a:r>
            <a:endParaRPr sz="1800">
              <a:solidFill>
                <a:schemeClr val="dk1"/>
              </a:solidFill>
              <a:highlight>
                <a:schemeClr val="lt1"/>
              </a:highlight>
            </a:endParaRPr>
          </a:p>
          <a:p>
            <a:pPr indent="0" lvl="0" marL="0" rtl="0" algn="l">
              <a:spcBef>
                <a:spcPts val="1200"/>
              </a:spcBef>
              <a:spcAft>
                <a:spcPts val="1200"/>
              </a:spcAft>
              <a:buClr>
                <a:schemeClr val="dk1"/>
              </a:buClr>
              <a:buSzPts val="1100"/>
              <a:buFont typeface="Arial"/>
              <a:buNone/>
            </a:pPr>
            <a:r>
              <a:rPr lang="en" sz="1800">
                <a:solidFill>
                  <a:schemeClr val="dk1"/>
                </a:solidFill>
                <a:highlight>
                  <a:schemeClr val="lt1"/>
                </a:highlight>
              </a:rPr>
              <a:t>In small groups choose </a:t>
            </a:r>
            <a:r>
              <a:rPr lang="en" sz="1800">
                <a:solidFill>
                  <a:schemeClr val="dk1"/>
                </a:solidFill>
              </a:rPr>
              <a:t>a different type of conservation land from this </a:t>
            </a:r>
            <a:r>
              <a:rPr lang="en" sz="1800" u="sng">
                <a:solidFill>
                  <a:schemeClr val="hlink"/>
                </a:solidFill>
                <a:hlinkClick r:id="rId5"/>
              </a:rPr>
              <a:t>link</a:t>
            </a:r>
            <a:r>
              <a:rPr lang="en" sz="1800">
                <a:solidFill>
                  <a:schemeClr val="dk1"/>
                </a:solidFill>
              </a:rPr>
              <a:t> which are like rahui (</a:t>
            </a:r>
            <a:r>
              <a:rPr lang="en" sz="1800">
                <a:solidFill>
                  <a:schemeClr val="dk1"/>
                </a:solidFill>
                <a:highlight>
                  <a:srgbClr val="FFFFFF"/>
                </a:highlight>
              </a:rPr>
              <a:t>restriction that sets aside an area and bans the harvesting of resources).</a:t>
            </a:r>
            <a:r>
              <a:rPr lang="en" sz="1800">
                <a:solidFill>
                  <a:schemeClr val="dk1"/>
                </a:solidFill>
              </a:rPr>
              <a:t> </a:t>
            </a:r>
            <a:r>
              <a:rPr lang="en" sz="1800">
                <a:solidFill>
                  <a:schemeClr val="dk1"/>
                </a:solidFill>
                <a:highlight>
                  <a:schemeClr val="lt1"/>
                </a:highlight>
              </a:rPr>
              <a:t>Write in your Global Studies books 10 native species which live in those areas that must be protected from specific invasive species.</a:t>
            </a:r>
            <a:endParaRPr sz="1800">
              <a:solidFill>
                <a:schemeClr val="dk1"/>
              </a:solidFill>
              <a:highlight>
                <a:schemeClr val="lt1"/>
              </a:highlight>
            </a:endParaRPr>
          </a:p>
        </p:txBody>
      </p:sp>
      <p:pic>
        <p:nvPicPr>
          <p:cNvPr id="232" name="Google Shape;232;p38" title="The Garden of Eden | The gardens around Eden were absolutely… | Flickr"/>
          <p:cNvPicPr preferRelativeResize="0"/>
          <p:nvPr/>
        </p:nvPicPr>
        <p:blipFill>
          <a:blip r:embed="rId6">
            <a:alphaModFix/>
          </a:blip>
          <a:stretch>
            <a:fillRect/>
          </a:stretch>
        </p:blipFill>
        <p:spPr>
          <a:xfrm>
            <a:off x="6792175" y="220775"/>
            <a:ext cx="2063325" cy="1822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