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Cabin"/>
      <p:regular r:id="rId21"/>
      <p:bold r:id="rId22"/>
      <p:italic r:id="rId23"/>
      <p:boldItalic r:id="rId24"/>
    </p:embeddedFont>
    <p:embeddedFont>
      <p:font typeface="Old Standard TT"/>
      <p:regular r:id="rId25"/>
      <p:bold r:id="rId26"/>
      <p: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Cabin-bold.fntdata"/><Relationship Id="rId21" Type="http://schemas.openxmlformats.org/officeDocument/2006/relationships/font" Target="fonts/Cabin-regular.fntdata"/><Relationship Id="rId24" Type="http://schemas.openxmlformats.org/officeDocument/2006/relationships/font" Target="fonts/Cabin-boldItalic.fntdata"/><Relationship Id="rId23" Type="http://schemas.openxmlformats.org/officeDocument/2006/relationships/font" Target="fonts/Cabin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ldStandardTT-bold.fntdata"/><Relationship Id="rId25" Type="http://schemas.openxmlformats.org/officeDocument/2006/relationships/font" Target="fonts/OldStandardTT-regular.fntdata"/><Relationship Id="rId27" Type="http://schemas.openxmlformats.org/officeDocument/2006/relationships/font" Target="fonts/OldStandardT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regular.fntdata"/><Relationship Id="rId16" Type="http://schemas.openxmlformats.org/officeDocument/2006/relationships/slide" Target="slides/slide10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a0a73ad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7a0a73ad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a0a73ad7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7a0a73ad7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7a0a73ad7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7a0a73ad7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06199cf25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f06199cf2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06199cf25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f06199cf25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06199cf25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f06199cf25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f06199cf25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f06199cf25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06199cf25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f06199cf25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06199cf25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f06199cf25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a0a73ad7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7a0a73ad7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263200" y="0"/>
            <a:ext cx="8735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68">
                <a:solidFill>
                  <a:srgbClr val="F9F9F2"/>
                </a:solidFill>
              </a:rPr>
              <a:t>Karakia Timatanga - Beginning Prayer</a:t>
            </a:r>
            <a:endParaRPr b="1" sz="4268">
              <a:solidFill>
                <a:srgbClr val="F9F9F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769"/>
              <a:buFont typeface="Arial"/>
              <a:buNone/>
            </a:pPr>
            <a:r>
              <a:rPr b="1" lang="en" sz="4268">
                <a:solidFill>
                  <a:srgbClr val="F9F9F2"/>
                </a:solidFill>
              </a:rPr>
              <a:t>Me karakia tātou</a:t>
            </a:r>
            <a:endParaRPr b="1" sz="4268">
              <a:solidFill>
                <a:srgbClr val="F9F9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900">
              <a:solidFill>
                <a:srgbClr val="FFFBF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Whakataka te hau ki te uru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Whakataka te hau ki te tonga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Kia mākinakina ki uta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Kia mātaratara ki tai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 hī ake ane te atakura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 Tio, he huka, he hau hū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Tihei mauri ora!</a:t>
            </a:r>
            <a:endParaRPr sz="42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/>
          <p:nvPr/>
        </p:nvSpPr>
        <p:spPr>
          <a:xfrm>
            <a:off x="62675" y="150"/>
            <a:ext cx="9081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68">
                <a:solidFill>
                  <a:schemeClr val="lt1"/>
                </a:solidFill>
              </a:rPr>
              <a:t>Karakia whakamutunga - Ending Prayer</a:t>
            </a:r>
            <a:endParaRPr b="1" sz="426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68">
                <a:solidFill>
                  <a:schemeClr val="lt1"/>
                </a:solidFill>
              </a:rPr>
              <a:t>Me karakia tātou</a:t>
            </a:r>
            <a:endParaRPr b="1" sz="426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whakairia te tapu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wātea ai te ara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t/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tūruki whakataha ai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tūruki whakataha ai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t/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Hāumi e, Hui e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50">
                <a:solidFill>
                  <a:schemeClr val="dk1"/>
                </a:solidFill>
              </a:rPr>
              <a:t>Tāiki e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6"/>
          <p:cNvPicPr preferRelativeResize="0"/>
          <p:nvPr/>
        </p:nvPicPr>
        <p:blipFill rotWithShape="1">
          <a:blip r:embed="rId3">
            <a:alphaModFix/>
          </a:blip>
          <a:srcRect b="10627" l="0" r="0" t="11112"/>
          <a:stretch/>
        </p:blipFill>
        <p:spPr>
          <a:xfrm>
            <a:off x="1742575" y="100275"/>
            <a:ext cx="5257800" cy="22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6"/>
          <p:cNvSpPr txBox="1"/>
          <p:nvPr/>
        </p:nvSpPr>
        <p:spPr>
          <a:xfrm>
            <a:off x="129150" y="2381275"/>
            <a:ext cx="89070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DB200"/>
                </a:solidFill>
              </a:rPr>
              <a:t>This week we are EXPLORING </a:t>
            </a:r>
            <a:r>
              <a:rPr b="1" lang="en" sz="1800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Tupu-ā-nuku and Tupu-ā-rangi by </a:t>
            </a:r>
            <a:r>
              <a:rPr b="1" i="1" lang="en" sz="1800" u="sng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observing</a:t>
            </a:r>
            <a:r>
              <a:rPr b="1" lang="en" sz="1800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how they </a:t>
            </a:r>
            <a:r>
              <a:rPr b="1" i="1" lang="en" sz="1800" u="sng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connect</a:t>
            </a:r>
            <a:r>
              <a:rPr b="1" lang="en" sz="1800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Māori to te taiao</a:t>
            </a:r>
            <a:endParaRPr b="1" sz="1800">
              <a:solidFill>
                <a:srgbClr val="6DB2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By the end of today’s lesson you should be able to:</a:t>
            </a:r>
            <a:endParaRPr b="1" sz="1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495057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Describe (explain) the tikanga when harvesting rongoā rākau (plants)</a:t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495057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State (describe) at </a:t>
            </a:r>
            <a:r>
              <a:rPr lang="en" sz="180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least</a:t>
            </a:r>
            <a:r>
              <a:rPr lang="en" sz="180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1 (or at least 2-3) connections between rongoā Māori and te taiao and Tupu-ā-nuku and Tupu-ā-rangi</a:t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475" y="100275"/>
            <a:ext cx="1838825" cy="18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9575" y="175475"/>
            <a:ext cx="1838825" cy="18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/>
          <p:nvPr/>
        </p:nvSpPr>
        <p:spPr>
          <a:xfrm>
            <a:off x="1688813" y="74900"/>
            <a:ext cx="5416823" cy="10486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75FF64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AA84F"/>
                </a:solidFill>
                <a:latin typeface="Pacifico"/>
              </a:rPr>
              <a:t>Tikanga</a:t>
            </a:r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401" y="1"/>
            <a:ext cx="1863600" cy="218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360775" cy="13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7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dk1"/>
              </a:solidFill>
              <a:highlight>
                <a:srgbClr val="00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There is tikanga around harvesting (cutting / taking) 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plants from the native bush and in your garden.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Why do you think there is tikanga involved? </a:t>
            </a:r>
            <a:endParaRPr b="1" sz="20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When harvesting (cutting / taking) plants you should say a karakia (prayer) to outline your intention and honour some of the Māori atua (Gods). 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Which atua (Gods) do you think we should honour?</a:t>
            </a:r>
            <a:endParaRPr b="1" sz="20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Karakia is a time to let go of stress / problems you are holding on to and a time to focus on and tune into the plants</a:t>
            </a:r>
            <a:r>
              <a:rPr lang="en" sz="2000">
                <a:solidFill>
                  <a:srgbClr val="71530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>
              <a:solidFill>
                <a:srgbClr val="71530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/>
          <p:nvPr/>
        </p:nvSpPr>
        <p:spPr>
          <a:xfrm>
            <a:off x="2400401" y="74900"/>
            <a:ext cx="4877899" cy="8239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75FF64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AA84F"/>
                </a:solidFill>
                <a:latin typeface="Pacifico"/>
              </a:rPr>
              <a:t>Tikanga</a:t>
            </a:r>
          </a:p>
        </p:txBody>
      </p:sp>
      <p:pic>
        <p:nvPicPr>
          <p:cNvPr id="121" name="Google Shape;121;p28"/>
          <p:cNvPicPr preferRelativeResize="0"/>
          <p:nvPr/>
        </p:nvPicPr>
        <p:blipFill rotWithShape="1">
          <a:blip r:embed="rId3">
            <a:alphaModFix/>
          </a:blip>
          <a:srcRect b="0" l="0" r="13815" t="0"/>
          <a:stretch/>
        </p:blipFill>
        <p:spPr>
          <a:xfrm>
            <a:off x="7808149" y="1828925"/>
            <a:ext cx="1280375" cy="14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05066" y="-205075"/>
            <a:ext cx="1230451" cy="164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8300" y="-1"/>
            <a:ext cx="1005700" cy="12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8"/>
          <p:cNvSpPr txBox="1"/>
          <p:nvPr/>
        </p:nvSpPr>
        <p:spPr>
          <a:xfrm>
            <a:off x="74925" y="2372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Thank the rākau (plant) for its medicinal properties.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 is said that the plants give more of their healing wairua if asked.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What is wairua? (How does it link to mauri?)</a:t>
            </a:r>
            <a:endParaRPr b="1" sz="20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How can we be sustainable when harvesting the rākau (plants)?</a:t>
            </a:r>
            <a:endParaRPr b="1" sz="20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Bless the material that you have harvested and give thanks to the rākau (plants) that gave it.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Return all unused plant material back to Papatūānuku (Mother Earth)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Why do you think we return ensued material to Papatūānuku?</a:t>
            </a:r>
            <a:endParaRPr b="1" sz="20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61" y="0"/>
            <a:ext cx="838668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chemeClr val="dk1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TIKANGA TEACHER NOTES TO HELP WITH TIKANGA SLIDES AND QUESTIONS</a:t>
            </a:r>
            <a:endParaRPr b="1" sz="1350">
              <a:solidFill>
                <a:schemeClr val="dk1"/>
              </a:solidFill>
              <a:highlight>
                <a:srgbClr val="00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There is a tikanga around harvesting plants from the native bush. This isn’t just so we look </a:t>
            </a:r>
            <a:r>
              <a:rPr lang="en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after</a:t>
            </a:r>
            <a:r>
              <a:rPr lang="en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the environment but also part of the healing process. So even if plants are grown in your own garden, you should still follow tikanga.</a:t>
            </a:r>
            <a:endParaRPr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 is important to grow your knowledge of the rākau (plants) so you can use them properly and not just like an ‘over the </a:t>
            </a:r>
            <a:r>
              <a:rPr lang="en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counter’ solution. It is important to learn from a Tohunga (expert).</a:t>
            </a:r>
            <a:endParaRPr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rgbClr val="D7DB8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Say a karakia (prayer) to outline your intention and honour Tāne Mahuta (atua of the Forest) and maybe Rongo-ma-Tāne (atua of cultivated plants) and to the rākau that are considered to be our Tīpuna / Tupuna (ancestors) </a:t>
            </a:r>
            <a:endParaRPr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71530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715301"/>
                </a:solidFill>
                <a:latin typeface="Verdana"/>
                <a:ea typeface="Verdana"/>
                <a:cs typeface="Verdana"/>
                <a:sym typeface="Verdana"/>
              </a:rPr>
              <a:t>Karakia is a time to let go of stress / problems you are holding on to and a time to focus on and tune into the plants.</a:t>
            </a:r>
            <a:endParaRPr sz="2200">
              <a:solidFill>
                <a:srgbClr val="71530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50">
                <a:solidFill>
                  <a:schemeClr val="dk1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TIKANGA TEACHER NOTES TO HELP WITH TIKANGA SLIDES AND QUESTIONS</a:t>
            </a:r>
            <a:endParaRPr b="1" sz="1350">
              <a:solidFill>
                <a:schemeClr val="dk1"/>
              </a:solidFill>
              <a:highlight>
                <a:srgbClr val="00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dk1"/>
              </a:solidFill>
              <a:highlight>
                <a:srgbClr val="00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Thank the rākau for its medicinal properties - it is said that the plants give more of their healing wairua (spiritual energy) when they asked. 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Ideally harvest (take from) several different plants not just from one. This helps to make sure there is an ongoing sustainable resource.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Bless the material that you have harvested and give thanks to the rākau (plants) that gave it.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Return all unused plant material back to Papatūānuku (Mother Earth) to make sure the cycle of life continues.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REASONS FOR NOT CUTTING IN RAIN AND DARK</a:t>
            </a:r>
            <a:endParaRPr b="1"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Harakeke fills with water in the rain and it is tough and hard to cut and can injure yourself by blade breaking or risk of cutting yourself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At night time - again can’t see properly risk of injuring yourself and possibly cutting wrong parts of the plant (may cut child or parent parts)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0" y="237200"/>
            <a:ext cx="9051000" cy="824100"/>
          </a:xfrm>
          <a:prstGeom prst="rect">
            <a:avLst/>
          </a:prstGeom>
          <a:solidFill>
            <a:srgbClr val="75FF6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TASK: </a:t>
            </a:r>
            <a:r>
              <a:rPr lang="en" sz="2000">
                <a:solidFill>
                  <a:schemeClr val="dk1"/>
                </a:solidFill>
              </a:rPr>
              <a:t>brainstorm in pairs / small groups about connections between rongoā rākau and te taiao and Tupu-ā-nuku and Tupu-ā-rangi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45" name="Google Shape;145;p32"/>
          <p:cNvSpPr txBox="1"/>
          <p:nvPr/>
        </p:nvSpPr>
        <p:spPr>
          <a:xfrm>
            <a:off x="143525" y="1210950"/>
            <a:ext cx="8414400" cy="3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highlight>
                  <a:srgbClr val="00FFFF"/>
                </a:highlight>
              </a:rPr>
              <a:t>Teacher notes to help discussions</a:t>
            </a:r>
            <a:endParaRPr b="1" sz="1800">
              <a:solidFill>
                <a:schemeClr val="dk2"/>
              </a:solidFill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T</a:t>
            </a:r>
            <a:r>
              <a:rPr b="1" lang="en" sz="1600">
                <a:solidFill>
                  <a:schemeClr val="dk1"/>
                </a:solidFill>
              </a:rPr>
              <a:t>here is a strong connection between people and the whenua (land).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People and the land are connected through healing.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Must care for te </a:t>
            </a:r>
            <a:r>
              <a:rPr b="1" lang="en" sz="1600">
                <a:solidFill>
                  <a:schemeClr val="dk1"/>
                </a:solidFill>
              </a:rPr>
              <a:t>taiao - be kaitiaki so we can look after our rongoā (plants) and be sustainable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The connection between whenua (land), maramataka (moon cycle) and our ngā whetu (stars) and everything that comes underneath is what makes us who we are.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We are part of the land (we came from Papatūānuku) - it is our connection to her (and our tūpuna / tīpuna) and Papatūānuku’s connection to us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Tupu-ā-nuku and Tupu-ā-rangi - connected to food from the ground and from the sky - so a strong connected to rongoā and the atua who guard over those domains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195" y="0"/>
            <a:ext cx="66348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3"/>
          <p:cNvSpPr txBox="1"/>
          <p:nvPr/>
        </p:nvSpPr>
        <p:spPr>
          <a:xfrm>
            <a:off x="75000" y="836450"/>
            <a:ext cx="2434200" cy="3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</a:rPr>
              <a:t>You can choose a different emoji (if there is one you think suits how you feel! </a:t>
            </a:r>
            <a:endParaRPr b="1"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</a:rPr>
              <a:t>Just explain why you chose it</a:t>
            </a:r>
            <a:endParaRPr b="1"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