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90"/>
  </p:normalViewPr>
  <p:slideViewPr>
    <p:cSldViewPr snapToGrid="0">
      <p:cViewPr varScale="1">
        <p:scale>
          <a:sx n="114" d="100"/>
          <a:sy n="114" d="100"/>
        </p:scale>
        <p:origin x="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F5BF-2D40-0F24-FBD2-4C64D92C0B9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3940F6C-C534-F6D0-3FAA-D1DF341954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5169E78-C9CC-ADDC-3104-5DBC7A32F76D}"/>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5" name="Footer Placeholder 4">
            <a:extLst>
              <a:ext uri="{FF2B5EF4-FFF2-40B4-BE49-F238E27FC236}">
                <a16:creationId xmlns:a16="http://schemas.microsoft.com/office/drawing/2014/main" id="{A6914D9D-1153-5E53-00BA-E46B71BCB3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D27C03-E204-77AD-8BA9-C86F5F51FA36}"/>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2895888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212D8-F616-D43F-1EE5-1ED6A2C1560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1B80D7A-1942-D895-0FDF-1132FEE357B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3D0C8F3-3679-1940-B198-E8E6E6FBE10A}"/>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5" name="Footer Placeholder 4">
            <a:extLst>
              <a:ext uri="{FF2B5EF4-FFF2-40B4-BE49-F238E27FC236}">
                <a16:creationId xmlns:a16="http://schemas.microsoft.com/office/drawing/2014/main" id="{510FE32A-7356-D740-9A8E-7BFEFA014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A8D690-3C70-0784-ABF1-C9821A1075DF}"/>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303156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8503B1-18C7-2D96-B0EC-4B19A8786148}"/>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B0B8913-42A6-D448-9BA9-C0BA4362A5C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8C89988-3321-84C6-E8B1-B195E70E9B71}"/>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5" name="Footer Placeholder 4">
            <a:extLst>
              <a:ext uri="{FF2B5EF4-FFF2-40B4-BE49-F238E27FC236}">
                <a16:creationId xmlns:a16="http://schemas.microsoft.com/office/drawing/2014/main" id="{A2061CA7-FA21-3314-3306-09A16AD627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04BA5E-5504-5FBC-5DAD-0CAB2591287F}"/>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3703809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FF613-E5AA-333A-B58B-3FA30137BD8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689AAB8-E38D-C6AE-5DA9-54905B7AFE5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0B06F18-F87A-2A37-F752-C558F9FDBE0D}"/>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5" name="Footer Placeholder 4">
            <a:extLst>
              <a:ext uri="{FF2B5EF4-FFF2-40B4-BE49-F238E27FC236}">
                <a16:creationId xmlns:a16="http://schemas.microsoft.com/office/drawing/2014/main" id="{80BC74D6-01A4-1ECA-0E76-39182F1FE7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E9F24F-11C9-E098-253D-63BCDADE93FC}"/>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408993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F9B7-40BA-7237-E691-DB278CF2768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09C2717-623C-9012-27D9-E572E714B2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CF0D49C-164C-C4F7-BAD4-3F556E9B7889}"/>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5" name="Footer Placeholder 4">
            <a:extLst>
              <a:ext uri="{FF2B5EF4-FFF2-40B4-BE49-F238E27FC236}">
                <a16:creationId xmlns:a16="http://schemas.microsoft.com/office/drawing/2014/main" id="{48B60A04-D2D0-57DB-74A0-30815400C7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57CA8E-1AA2-2DD3-7C6D-FC0C55870AB9}"/>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47496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D64BA-59C6-AC70-2605-BD4F12A5F4C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06CD961-292E-EA26-33A0-8025ED7B90C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320A10B-D143-9A89-D2F1-10357749F17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903E6B19-93AC-CBC5-EFB7-FA4717EC5EAE}"/>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6" name="Footer Placeholder 5">
            <a:extLst>
              <a:ext uri="{FF2B5EF4-FFF2-40B4-BE49-F238E27FC236}">
                <a16:creationId xmlns:a16="http://schemas.microsoft.com/office/drawing/2014/main" id="{54EF0C89-B665-0660-11FE-1BAEFA53C0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756F6B-543E-E7CE-8F23-1CE9C9467A09}"/>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145615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65220-4323-39CA-CE08-91735B1AC02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D0F51B0-D017-0C2E-F4A2-AE5273F5DC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B74999B-4484-C361-1AEE-88C6F196889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0C8FC74-48F8-C887-6442-5C46F9BE4D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27C2131-B829-AFF7-7932-37D196D64B9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8EC0326-F819-1179-A484-5A8E22FC23EF}"/>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8" name="Footer Placeholder 7">
            <a:extLst>
              <a:ext uri="{FF2B5EF4-FFF2-40B4-BE49-F238E27FC236}">
                <a16:creationId xmlns:a16="http://schemas.microsoft.com/office/drawing/2014/main" id="{3CAB5864-A091-0A46-73EB-24C145CD73F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3368B8B-F022-235D-A38E-ACDCD023D9A1}"/>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2979497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A7BC9-F855-9419-253D-35A654AFDDB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4909044-27F8-8D6E-4774-2C9BFD7D40D9}"/>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4" name="Footer Placeholder 3">
            <a:extLst>
              <a:ext uri="{FF2B5EF4-FFF2-40B4-BE49-F238E27FC236}">
                <a16:creationId xmlns:a16="http://schemas.microsoft.com/office/drawing/2014/main" id="{B4D3EF16-6290-A2E0-5A28-1881B6CD63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4E2BCA-00B7-19D0-B23B-FFFE07C9FFC2}"/>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426244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419A66-00C2-986A-1307-E955375B8E3E}"/>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3" name="Footer Placeholder 2">
            <a:extLst>
              <a:ext uri="{FF2B5EF4-FFF2-40B4-BE49-F238E27FC236}">
                <a16:creationId xmlns:a16="http://schemas.microsoft.com/office/drawing/2014/main" id="{76A463DA-0223-4368-40CF-913489F16F5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D25F86-EF2E-5583-3608-1625255C2A52}"/>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22609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D8A87-CD3E-941B-FB3C-7E369B4F135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F023C32-0537-BB72-BBCF-AC59838645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0CCEF1D-03F5-E91C-73D5-9791DD780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2323DF-B6B5-E818-89E8-96EA2A166D05}"/>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6" name="Footer Placeholder 5">
            <a:extLst>
              <a:ext uri="{FF2B5EF4-FFF2-40B4-BE49-F238E27FC236}">
                <a16:creationId xmlns:a16="http://schemas.microsoft.com/office/drawing/2014/main" id="{6B7956F8-DC1F-84C0-2A39-D2C77DBCBC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020FE1-B3D1-C680-358F-3E75825256B9}"/>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346018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C71CA-EB91-1352-A579-4A84A352B93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8A8DE07-3D7F-5142-48DA-32622FA2AA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C80D80-33B1-AF57-FFF3-A977178BD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0F0066-6A96-3586-0DA5-B68FF6F20697}"/>
              </a:ext>
            </a:extLst>
          </p:cNvPr>
          <p:cNvSpPr>
            <a:spLocks noGrp="1"/>
          </p:cNvSpPr>
          <p:nvPr>
            <p:ph type="dt" sz="half" idx="10"/>
          </p:nvPr>
        </p:nvSpPr>
        <p:spPr/>
        <p:txBody>
          <a:bodyPr/>
          <a:lstStyle/>
          <a:p>
            <a:fld id="{541E11A8-6857-0442-991B-0F6FEBC81A7B}" type="datetimeFigureOut">
              <a:rPr lang="en-GB" smtClean="0"/>
              <a:t>08/09/2022</a:t>
            </a:fld>
            <a:endParaRPr lang="en-GB"/>
          </a:p>
        </p:txBody>
      </p:sp>
      <p:sp>
        <p:nvSpPr>
          <p:cNvPr id="6" name="Footer Placeholder 5">
            <a:extLst>
              <a:ext uri="{FF2B5EF4-FFF2-40B4-BE49-F238E27FC236}">
                <a16:creationId xmlns:a16="http://schemas.microsoft.com/office/drawing/2014/main" id="{08E25A92-6B2E-2D69-0770-FB238EEEEA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1AD59F-7B8B-F59C-29A5-D045A02F71C9}"/>
              </a:ext>
            </a:extLst>
          </p:cNvPr>
          <p:cNvSpPr>
            <a:spLocks noGrp="1"/>
          </p:cNvSpPr>
          <p:nvPr>
            <p:ph type="sldNum" sz="quarter" idx="12"/>
          </p:nvPr>
        </p:nvSpPr>
        <p:spPr/>
        <p:txBody>
          <a:bodyPr/>
          <a:lstStyle/>
          <a:p>
            <a:fld id="{ED0CA982-3AA5-B44F-A7AB-F0DE6AFF8F77}" type="slidenum">
              <a:rPr lang="en-GB" smtClean="0"/>
              <a:t>‹#›</a:t>
            </a:fld>
            <a:endParaRPr lang="en-GB"/>
          </a:p>
        </p:txBody>
      </p:sp>
    </p:spTree>
    <p:extLst>
      <p:ext uri="{BB962C8B-B14F-4D97-AF65-F5344CB8AC3E}">
        <p14:creationId xmlns:p14="http://schemas.microsoft.com/office/powerpoint/2010/main" val="255200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0B3603-F273-2C14-312B-3E621C1B34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13E449-7ED0-E546-B265-BE62717670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A575745-0087-6128-D352-BF5E7F845E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E11A8-6857-0442-991B-0F6FEBC81A7B}" type="datetimeFigureOut">
              <a:rPr lang="en-GB" smtClean="0"/>
              <a:t>08/09/2022</a:t>
            </a:fld>
            <a:endParaRPr lang="en-GB"/>
          </a:p>
        </p:txBody>
      </p:sp>
      <p:sp>
        <p:nvSpPr>
          <p:cNvPr id="5" name="Footer Placeholder 4">
            <a:extLst>
              <a:ext uri="{FF2B5EF4-FFF2-40B4-BE49-F238E27FC236}">
                <a16:creationId xmlns:a16="http://schemas.microsoft.com/office/drawing/2014/main" id="{ADE2EE9D-6C80-E195-B634-66E5AFB14F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7D3D93-8337-62C0-D755-45C15B926D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CA982-3AA5-B44F-A7AB-F0DE6AFF8F77}" type="slidenum">
              <a:rPr lang="en-GB" smtClean="0"/>
              <a:t>‹#›</a:t>
            </a:fld>
            <a:endParaRPr lang="en-GB"/>
          </a:p>
        </p:txBody>
      </p:sp>
    </p:spTree>
    <p:extLst>
      <p:ext uri="{BB962C8B-B14F-4D97-AF65-F5344CB8AC3E}">
        <p14:creationId xmlns:p14="http://schemas.microsoft.com/office/powerpoint/2010/main" val="3318203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birmingham2022.com/sports/crick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80D9E-6DE4-3203-61A6-C9F724366E6F}"/>
              </a:ext>
            </a:extLst>
          </p:cNvPr>
          <p:cNvSpPr>
            <a:spLocks noGrp="1"/>
          </p:cNvSpPr>
          <p:nvPr>
            <p:ph type="ctrTitle"/>
          </p:nvPr>
        </p:nvSpPr>
        <p:spPr>
          <a:xfrm>
            <a:off x="7464614" y="1783959"/>
            <a:ext cx="4087306" cy="2889114"/>
          </a:xfrm>
        </p:spPr>
        <p:txBody>
          <a:bodyPr anchor="b">
            <a:normAutofit/>
          </a:bodyPr>
          <a:lstStyle/>
          <a:p>
            <a:pPr algn="l"/>
            <a:r>
              <a:rPr lang="en-GB" sz="5000"/>
              <a:t>Female Representation </a:t>
            </a:r>
          </a:p>
        </p:txBody>
      </p:sp>
      <p:sp>
        <p:nvSpPr>
          <p:cNvPr id="3" name="Subtitle 2">
            <a:extLst>
              <a:ext uri="{FF2B5EF4-FFF2-40B4-BE49-F238E27FC236}">
                <a16:creationId xmlns:a16="http://schemas.microsoft.com/office/drawing/2014/main" id="{5274B5F3-E110-4BCB-1FCB-8C84DBBB263D}"/>
              </a:ext>
            </a:extLst>
          </p:cNvPr>
          <p:cNvSpPr>
            <a:spLocks noGrp="1"/>
          </p:cNvSpPr>
          <p:nvPr>
            <p:ph type="subTitle" idx="1"/>
          </p:nvPr>
        </p:nvSpPr>
        <p:spPr>
          <a:xfrm>
            <a:off x="7464612" y="4750893"/>
            <a:ext cx="4087305" cy="1147863"/>
          </a:xfrm>
        </p:spPr>
        <p:txBody>
          <a:bodyPr anchor="t">
            <a:normAutofit/>
          </a:bodyPr>
          <a:lstStyle/>
          <a:p>
            <a:pPr algn="l"/>
            <a:r>
              <a:rPr lang="en-GB" sz="2000"/>
              <a:t>At the Commonwealth Games Birmingham 2022</a:t>
            </a:r>
          </a:p>
        </p:txBody>
      </p:sp>
      <p:sp>
        <p:nvSpPr>
          <p:cNvPr id="1031" name="Freeform: Shape 103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Comm Games Day 1: The Lunch Wrap | Newsroom">
            <a:extLst>
              <a:ext uri="{FF2B5EF4-FFF2-40B4-BE49-F238E27FC236}">
                <a16:creationId xmlns:a16="http://schemas.microsoft.com/office/drawing/2014/main" id="{3F9FCDF3-2C68-1497-7C64-8DEEB68072F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325" r="20264" b="-1"/>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82863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585800-3168-DEAE-4282-7D9F0C1DC2BA}"/>
              </a:ext>
            </a:extLst>
          </p:cNvPr>
          <p:cNvSpPr>
            <a:spLocks noGrp="1"/>
          </p:cNvSpPr>
          <p:nvPr>
            <p:ph type="title"/>
          </p:nvPr>
        </p:nvSpPr>
        <p:spPr>
          <a:xfrm>
            <a:off x="5297762" y="640080"/>
            <a:ext cx="6251110" cy="3566160"/>
          </a:xfrm>
        </p:spPr>
        <p:txBody>
          <a:bodyPr vert="horz" lIns="91440" tIns="45720" rIns="91440" bIns="45720" rtlCol="0" anchor="b">
            <a:normAutofit/>
          </a:bodyPr>
          <a:lstStyle/>
          <a:p>
            <a:r>
              <a:rPr lang="en-US" sz="3200" dirty="0"/>
              <a:t>Birmingham 2022 is the first major multi-sport event in history to award more medals to women than men, while the debut of women’s </a:t>
            </a:r>
            <a:r>
              <a:rPr lang="en-US" sz="3200" dirty="0">
                <a:hlinkClick r:id="rId2"/>
              </a:rPr>
              <a:t>T20 cricket </a:t>
            </a:r>
            <a:r>
              <a:rPr lang="en-US" sz="3200" dirty="0"/>
              <a:t>has proved one of the success stories of the competition so far. </a:t>
            </a:r>
            <a:br>
              <a:rPr lang="en-US" sz="3200" dirty="0"/>
            </a:br>
            <a:endParaRPr lang="en-US" sz="3200" dirty="0"/>
          </a:p>
        </p:txBody>
      </p:sp>
      <p:pic>
        <p:nvPicPr>
          <p:cNvPr id="4" name="Picture 3" descr="A hand holding a gold coin&#10;&#10;Description automatically generated with medium confidence">
            <a:extLst>
              <a:ext uri="{FF2B5EF4-FFF2-40B4-BE49-F238E27FC236}">
                <a16:creationId xmlns:a16="http://schemas.microsoft.com/office/drawing/2014/main" id="{88F895D8-EA52-D486-DA49-B3F10E497D45}"/>
              </a:ext>
            </a:extLst>
          </p:cNvPr>
          <p:cNvPicPr>
            <a:picLocks noChangeAspect="1"/>
          </p:cNvPicPr>
          <p:nvPr/>
        </p:nvPicPr>
        <p:blipFill rotWithShape="1">
          <a:blip r:embed="rId3"/>
          <a:srcRect l="28622" r="33178"/>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0"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277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5DE372-1B1C-CB90-F83A-1477A76D76F3}"/>
              </a:ext>
            </a:extLst>
          </p:cNvPr>
          <p:cNvSpPr>
            <a:spLocks noGrp="1"/>
          </p:cNvSpPr>
          <p:nvPr>
            <p:ph type="title"/>
          </p:nvPr>
        </p:nvSpPr>
        <p:spPr>
          <a:xfrm>
            <a:off x="640080" y="325369"/>
            <a:ext cx="4368602" cy="1956841"/>
          </a:xfrm>
        </p:spPr>
        <p:txBody>
          <a:bodyPr anchor="b">
            <a:normAutofit/>
          </a:bodyPr>
          <a:lstStyle/>
          <a:p>
            <a:r>
              <a:rPr lang="en-GB" sz="4200" dirty="0"/>
              <a:t>Malala Yousafzai – Human Rights Activist</a:t>
            </a:r>
          </a:p>
        </p:txBody>
      </p:sp>
      <p:sp>
        <p:nvSpPr>
          <p:cNvPr id="2057"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D38F3B2-773F-77A2-50BD-C85FE841C572}"/>
              </a:ext>
            </a:extLst>
          </p:cNvPr>
          <p:cNvSpPr>
            <a:spLocks noGrp="1"/>
          </p:cNvSpPr>
          <p:nvPr>
            <p:ph idx="1"/>
          </p:nvPr>
        </p:nvSpPr>
        <p:spPr>
          <a:xfrm>
            <a:off x="640080" y="2872899"/>
            <a:ext cx="4243589" cy="3604868"/>
          </a:xfrm>
        </p:spPr>
        <p:txBody>
          <a:bodyPr>
            <a:normAutofit fontScale="92500" lnSpcReduction="20000"/>
          </a:bodyPr>
          <a:lstStyle/>
          <a:p>
            <a:r>
              <a:rPr lang="en-NZ"/>
              <a:t>Gave a powerful speech welcoming guests and spectators to Birmingham – the city she calls her home, after fleeing the Taliban.</a:t>
            </a:r>
          </a:p>
          <a:p>
            <a:r>
              <a:rPr lang="en-NZ"/>
              <a:t>She said the young athletes competing at the Games are a reminder that “every child deserves the chance to reach her full potential and pursue her wildest dreams”.</a:t>
            </a:r>
          </a:p>
          <a:p>
            <a:endParaRPr lang="en-GB"/>
          </a:p>
        </p:txBody>
      </p:sp>
      <p:pic>
        <p:nvPicPr>
          <p:cNvPr id="2050" name="Picture 2" descr="Pakistani activist Malala Yousafzai addresses the crowd during the opening ceremony of the Birmingham 2022 Commonwealth Games at the Alexander Stadium, Birmingham. Picture date: Thursday July 28, 2022. PA Photo. See PA story COMMONWEALTH Ceremony. Photo credit should read: Davies Davies/PA Wire. RESTRICTIONS: Use subject to restrictions. Editorial use only, no commercial use without prior consent from rights holder.">
            <a:extLst>
              <a:ext uri="{FF2B5EF4-FFF2-40B4-BE49-F238E27FC236}">
                <a16:creationId xmlns:a16="http://schemas.microsoft.com/office/drawing/2014/main" id="{B9936C8B-2FD1-432F-A543-5119891533F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73" r="27525"/>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711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FAAA63D2-A095-54E1-6078-974B13CA5E79}"/>
              </a:ext>
            </a:extLst>
          </p:cNvPr>
          <p:cNvSpPr>
            <a:spLocks noGrp="1"/>
          </p:cNvSpPr>
          <p:nvPr>
            <p:ph type="title"/>
          </p:nvPr>
        </p:nvSpPr>
        <p:spPr>
          <a:xfrm>
            <a:off x="648037" y="1298448"/>
            <a:ext cx="5895178" cy="4099642"/>
          </a:xfrm>
        </p:spPr>
        <p:txBody>
          <a:bodyPr vert="horz" lIns="91440" tIns="45720" rIns="91440" bIns="45720" rtlCol="0" anchor="b">
            <a:normAutofit/>
          </a:bodyPr>
          <a:lstStyle/>
          <a:p>
            <a:r>
              <a:rPr lang="en-US" sz="5600" kern="1200" dirty="0">
                <a:solidFill>
                  <a:srgbClr val="FFFFFF"/>
                </a:solidFill>
                <a:latin typeface="+mj-lt"/>
                <a:ea typeface="+mj-ea"/>
                <a:cs typeface="+mj-cs"/>
              </a:rPr>
              <a:t>More to be done to bring true equality to the Commonwealth Games!</a:t>
            </a:r>
          </a:p>
        </p:txBody>
      </p:sp>
      <p:sp>
        <p:nvSpPr>
          <p:cNvPr id="3" name="Text Placeholder 2">
            <a:extLst>
              <a:ext uri="{FF2B5EF4-FFF2-40B4-BE49-F238E27FC236}">
                <a16:creationId xmlns:a16="http://schemas.microsoft.com/office/drawing/2014/main" id="{811A7DEC-4D89-6596-84A0-060D48D845D4}"/>
              </a:ext>
            </a:extLst>
          </p:cNvPr>
          <p:cNvSpPr>
            <a:spLocks noGrp="1"/>
          </p:cNvSpPr>
          <p:nvPr>
            <p:ph type="body" idx="1"/>
          </p:nvPr>
        </p:nvSpPr>
        <p:spPr>
          <a:xfrm>
            <a:off x="7825072" y="753905"/>
            <a:ext cx="3505200" cy="5104338"/>
          </a:xfrm>
        </p:spPr>
        <p:txBody>
          <a:bodyPr vert="horz" lIns="91440" tIns="45720" rIns="91440" bIns="45720" rtlCol="0" anchor="b">
            <a:normAutofit/>
          </a:bodyPr>
          <a:lstStyle/>
          <a:p>
            <a:pPr marL="285750" indent="-285750">
              <a:buFont typeface="Arial" panose="020B0604020202020204" pitchFamily="34" charset="0"/>
              <a:buChar char="•"/>
            </a:pPr>
            <a:r>
              <a:rPr lang="en-US" sz="1800" kern="1200" dirty="0">
                <a:solidFill>
                  <a:schemeClr val="tx1"/>
                </a:solidFill>
                <a:latin typeface="+mn-lt"/>
                <a:ea typeface="+mn-ea"/>
                <a:cs typeface="+mn-cs"/>
              </a:rPr>
              <a:t>Only 7% of Chairs and Presidents in Olympic and Paralympic sport are women.</a:t>
            </a:r>
          </a:p>
          <a:p>
            <a:pPr marL="285750" indent="-285750">
              <a:buFont typeface="Arial" panose="020B0604020202020204" pitchFamily="34" charset="0"/>
              <a:buChar char="•"/>
            </a:pPr>
            <a:r>
              <a:rPr lang="en-US" sz="1800" kern="1200" dirty="0">
                <a:solidFill>
                  <a:schemeClr val="tx1"/>
                </a:solidFill>
                <a:latin typeface="+mn-lt"/>
                <a:ea typeface="+mn-ea"/>
                <a:cs typeface="+mn-cs"/>
              </a:rPr>
              <a:t>According to Forbes, only one of the top 50 highest paid athletes in 2020 was a woman.</a:t>
            </a:r>
          </a:p>
          <a:p>
            <a:pPr marL="285750" indent="-285750">
              <a:buFont typeface="Arial" panose="020B0604020202020204" pitchFamily="34" charset="0"/>
              <a:buChar char="•"/>
            </a:pPr>
            <a:r>
              <a:rPr lang="en-US" sz="1800" kern="1200" dirty="0">
                <a:solidFill>
                  <a:schemeClr val="tx1"/>
                </a:solidFill>
                <a:latin typeface="+mn-lt"/>
                <a:ea typeface="+mn-ea"/>
                <a:cs typeface="+mn-cs"/>
              </a:rPr>
              <a:t>In 2018 the Lancet Global Health found that more than a quarter of adults globally are insufficiently physically active and across most countries, women are less active than men,  which means that millions of women globally are missing out on the physical health, mental health and social rewards of taking part in sport and activity.</a:t>
            </a:r>
          </a:p>
          <a:p>
            <a:pPr marL="285750" indent="-285750">
              <a:buFont typeface="Arial" panose="020B0604020202020204" pitchFamily="34" charset="0"/>
              <a:buChar char="•"/>
            </a:pPr>
            <a:endParaRPr lang="en-US" sz="1800" kern="1200" dirty="0">
              <a:solidFill>
                <a:schemeClr val="tx1"/>
              </a:solidFill>
              <a:latin typeface="+mn-lt"/>
              <a:ea typeface="+mn-ea"/>
              <a:cs typeface="+mn-cs"/>
            </a:endParaRPr>
          </a:p>
        </p:txBody>
      </p:sp>
      <p:sp>
        <p:nvSpPr>
          <p:cNvPr id="12" name="sketch line 1">
            <a:extLst>
              <a:ext uri="{FF2B5EF4-FFF2-40B4-BE49-F238E27FC236}">
                <a16:creationId xmlns:a16="http://schemas.microsoft.com/office/drawing/2014/main" id="{32C5B66D-E390-4A14-AB60-69626CBF2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626353"/>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ketch line">
            <a:extLst>
              <a:ext uri="{FF2B5EF4-FFF2-40B4-BE49-F238E27FC236}">
                <a16:creationId xmlns:a16="http://schemas.microsoft.com/office/drawing/2014/main" id="{646273DA-F933-4D17-A5FE-B1EF87FD7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0856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213</Words>
  <Application>Microsoft Macintosh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Female Representation </vt:lpstr>
      <vt:lpstr>Birmingham 2022 is the first major multi-sport event in history to award more medals to women than men, while the debut of women’s T20 cricket has proved one of the success stories of the competition so far.  </vt:lpstr>
      <vt:lpstr>Malala Yousafzai – Human Rights Activist</vt:lpstr>
      <vt:lpstr>More to be done to bring true equality to the Commonwealth Games!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Representation </dc:title>
  <dc:creator>Shams Al-Chalabi</dc:creator>
  <cp:lastModifiedBy>Shams Al-Chalabi</cp:lastModifiedBy>
  <cp:revision>3</cp:revision>
  <dcterms:created xsi:type="dcterms:W3CDTF">2022-09-08T03:23:05Z</dcterms:created>
  <dcterms:modified xsi:type="dcterms:W3CDTF">2022-09-08T03:59:17Z</dcterms:modified>
</cp:coreProperties>
</file>