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Lst>
  <p:sldSz cy="5143500" cx="9144000"/>
  <p:notesSz cx="6858000" cy="9144000"/>
  <p:embeddedFontLst>
    <p:embeddedFont>
      <p:font typeface="Lato"/>
      <p:regular r:id="rId14"/>
      <p:bold r:id="rId15"/>
      <p:italic r:id="rId16"/>
      <p:boldItalic r:id="rId17"/>
    </p:embeddedFont>
    <p:embeddedFont>
      <p:font typeface="Comfortaa"/>
      <p:regular r:id="rId18"/>
      <p:bold r:id="rId1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Lato-bold.fntdata"/><Relationship Id="rId14" Type="http://schemas.openxmlformats.org/officeDocument/2006/relationships/font" Target="fonts/Lato-regular.fntdata"/><Relationship Id="rId17" Type="http://schemas.openxmlformats.org/officeDocument/2006/relationships/font" Target="fonts/Lato-boldItalic.fntdata"/><Relationship Id="rId16" Type="http://schemas.openxmlformats.org/officeDocument/2006/relationships/font" Target="fonts/Lato-italic.fntdata"/><Relationship Id="rId5" Type="http://schemas.openxmlformats.org/officeDocument/2006/relationships/notesMaster" Target="notesMasters/notesMaster1.xml"/><Relationship Id="rId19" Type="http://schemas.openxmlformats.org/officeDocument/2006/relationships/font" Target="fonts/Comfortaa-bold.fntdata"/><Relationship Id="rId6" Type="http://schemas.openxmlformats.org/officeDocument/2006/relationships/slide" Target="slides/slide1.xml"/><Relationship Id="rId18" Type="http://schemas.openxmlformats.org/officeDocument/2006/relationships/font" Target="fonts/Comfortaa-regular.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0f247a6f0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0f247a6f0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30f247a6f04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30f247a6f04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310e68b2b80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310e68b2b8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310e68b2b80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310e68b2b80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30f247a6f04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30f247a6f04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Aluminium, silver, platinum, dentists, physiotherapists, chiropractors, tutors, scientists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310e68b2b80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310e68b2b80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310e68b2b80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310e68b2b80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310e68b2b80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310e68b2b80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hyperlink" Target="https://www.youtube.com/watch?v=5vTdPNY7P2w" TargetMode="Externa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hyperlink" Target="https://flip.com/82a2801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15.png"/><Relationship Id="rId11" Type="http://schemas.openxmlformats.org/officeDocument/2006/relationships/image" Target="../media/image6.png"/><Relationship Id="rId10" Type="http://schemas.openxmlformats.org/officeDocument/2006/relationships/image" Target="../media/image7.png"/><Relationship Id="rId12" Type="http://schemas.openxmlformats.org/officeDocument/2006/relationships/image" Target="../media/image8.png"/><Relationship Id="rId9" Type="http://schemas.openxmlformats.org/officeDocument/2006/relationships/image" Target="../media/image9.png"/><Relationship Id="rId5" Type="http://schemas.openxmlformats.org/officeDocument/2006/relationships/image" Target="../media/image3.png"/><Relationship Id="rId6" Type="http://schemas.openxmlformats.org/officeDocument/2006/relationships/image" Target="../media/image5.jpg"/><Relationship Id="rId7" Type="http://schemas.openxmlformats.org/officeDocument/2006/relationships/image" Target="../media/image2.png"/><Relationship Id="rId8"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hyperlink" Target="https://education.nationalgeographic.org/resource/effects-economic-globalization/" TargetMode="Externa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hyperlink" Target="https://docs.google.com/presentation/d/1lLW97jgqwoRR8IvVejBrlwoeo2_MrcpY/edit#slide=id.p1" TargetMode="Externa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0" y="0"/>
            <a:ext cx="8436900" cy="5143500"/>
          </a:xfrm>
          <a:prstGeom prst="rect">
            <a:avLst/>
          </a:prstGeom>
        </p:spPr>
        <p:txBody>
          <a:bodyPr anchorCtr="0" anchor="t" bIns="91425" lIns="91425" spcFirstLastPara="1" rIns="91425" wrap="square" tIns="91425">
            <a:normAutofit/>
          </a:bodyPr>
          <a:lstStyle/>
          <a:p>
            <a:pPr indent="0" lvl="0" marL="0" rtl="0" algn="ctr">
              <a:lnSpc>
                <a:spcPct val="90000"/>
              </a:lnSpc>
              <a:spcBef>
                <a:spcPts val="1000"/>
              </a:spcBef>
              <a:spcAft>
                <a:spcPts val="0"/>
              </a:spcAft>
              <a:buClr>
                <a:schemeClr val="dk1"/>
              </a:buClr>
              <a:buSzPts val="3600"/>
              <a:buFont typeface="Arial"/>
              <a:buNone/>
            </a:pPr>
            <a:r>
              <a:rPr lang="en" sz="3600">
                <a:solidFill>
                  <a:srgbClr val="1C1C1C"/>
                </a:solidFill>
              </a:rPr>
              <a:t>In this lesson . . . </a:t>
            </a:r>
            <a:endParaRPr sz="3600">
              <a:solidFill>
                <a:srgbClr val="1C1C1C"/>
              </a:solidFill>
            </a:endParaRPr>
          </a:p>
          <a:p>
            <a:pPr indent="0" lvl="0" marL="0" rtl="0" algn="ctr">
              <a:lnSpc>
                <a:spcPct val="90000"/>
              </a:lnSpc>
              <a:spcBef>
                <a:spcPts val="1000"/>
              </a:spcBef>
              <a:spcAft>
                <a:spcPts val="0"/>
              </a:spcAft>
              <a:buClr>
                <a:schemeClr val="dk1"/>
              </a:buClr>
              <a:buSzPts val="1800"/>
              <a:buFont typeface="Arial"/>
              <a:buNone/>
            </a:pPr>
            <a:r>
              <a:rPr lang="en" sz="2400">
                <a:solidFill>
                  <a:srgbClr val="1C1C1C"/>
                </a:solidFill>
              </a:rPr>
              <a:t>‘Economic systems’ is a way societies organise and share</a:t>
            </a:r>
            <a:endParaRPr sz="2400">
              <a:solidFill>
                <a:srgbClr val="1C1C1C"/>
              </a:solidFill>
            </a:endParaRPr>
          </a:p>
          <a:p>
            <a:pPr indent="0" lvl="0" marL="0" rtl="0" algn="ctr">
              <a:lnSpc>
                <a:spcPct val="90000"/>
              </a:lnSpc>
              <a:spcBef>
                <a:spcPts val="1000"/>
              </a:spcBef>
              <a:spcAft>
                <a:spcPts val="0"/>
              </a:spcAft>
              <a:buClr>
                <a:schemeClr val="dk1"/>
              </a:buClr>
              <a:buSzPts val="1800"/>
              <a:buFont typeface="Arial"/>
              <a:buNone/>
            </a:pPr>
            <a:r>
              <a:rPr b="1" lang="en" sz="3000">
                <a:solidFill>
                  <a:srgbClr val="1C1C1C"/>
                </a:solidFill>
              </a:rPr>
              <a:t>‘resources, services and goods’ </a:t>
            </a:r>
            <a:endParaRPr b="1" sz="3000">
              <a:solidFill>
                <a:srgbClr val="1C1C1C"/>
              </a:solidFill>
            </a:endParaRPr>
          </a:p>
          <a:p>
            <a:pPr indent="0" lvl="0" marL="0" rtl="0" algn="ctr">
              <a:lnSpc>
                <a:spcPct val="90000"/>
              </a:lnSpc>
              <a:spcBef>
                <a:spcPts val="1000"/>
              </a:spcBef>
              <a:spcAft>
                <a:spcPts val="0"/>
              </a:spcAft>
              <a:buClr>
                <a:schemeClr val="dk1"/>
              </a:buClr>
              <a:buSzPts val="1800"/>
              <a:buFont typeface="Arial"/>
              <a:buNone/>
            </a:pPr>
            <a:r>
              <a:t/>
            </a:r>
            <a:endParaRPr sz="2400">
              <a:solidFill>
                <a:srgbClr val="1C1C1C"/>
              </a:solidFill>
            </a:endParaRPr>
          </a:p>
          <a:p>
            <a:pPr indent="0" lvl="0" marL="0" rtl="0" algn="ctr">
              <a:lnSpc>
                <a:spcPct val="90000"/>
              </a:lnSpc>
              <a:spcBef>
                <a:spcPts val="1000"/>
              </a:spcBef>
              <a:spcAft>
                <a:spcPts val="0"/>
              </a:spcAft>
              <a:buClr>
                <a:schemeClr val="dk1"/>
              </a:buClr>
              <a:buSzPts val="1800"/>
              <a:buFont typeface="Arial"/>
              <a:buNone/>
            </a:pPr>
            <a:r>
              <a:t/>
            </a:r>
            <a:endParaRPr sz="2400">
              <a:solidFill>
                <a:srgbClr val="1C1C1C"/>
              </a:solidFill>
            </a:endParaRPr>
          </a:p>
          <a:p>
            <a:pPr indent="0" lvl="0" marL="0" rtl="0" algn="ctr">
              <a:lnSpc>
                <a:spcPct val="90000"/>
              </a:lnSpc>
              <a:spcBef>
                <a:spcPts val="1000"/>
              </a:spcBef>
              <a:spcAft>
                <a:spcPts val="0"/>
              </a:spcAft>
              <a:buClr>
                <a:schemeClr val="dk1"/>
              </a:buClr>
              <a:buSzPts val="1800"/>
              <a:buFont typeface="Arial"/>
              <a:buNone/>
            </a:pPr>
            <a:r>
              <a:t/>
            </a:r>
            <a:endParaRPr sz="2400">
              <a:solidFill>
                <a:srgbClr val="1C1C1C"/>
              </a:solidFill>
            </a:endParaRPr>
          </a:p>
          <a:p>
            <a:pPr indent="0" lvl="0" marL="0" rtl="0" algn="ctr">
              <a:lnSpc>
                <a:spcPct val="90000"/>
              </a:lnSpc>
              <a:spcBef>
                <a:spcPts val="1000"/>
              </a:spcBef>
              <a:spcAft>
                <a:spcPts val="0"/>
              </a:spcAft>
              <a:buClr>
                <a:schemeClr val="dk1"/>
              </a:buClr>
              <a:buSzPts val="1800"/>
              <a:buFont typeface="Arial"/>
              <a:buNone/>
            </a:pPr>
            <a:r>
              <a:rPr lang="en" sz="2400">
                <a:solidFill>
                  <a:srgbClr val="1C1C1C"/>
                </a:solidFill>
              </a:rPr>
              <a:t>across a</a:t>
            </a:r>
            <a:endParaRPr sz="2400">
              <a:solidFill>
                <a:srgbClr val="1C1C1C"/>
              </a:solidFill>
            </a:endParaRPr>
          </a:p>
          <a:p>
            <a:pPr indent="0" lvl="0" marL="0" rtl="0" algn="ctr">
              <a:lnSpc>
                <a:spcPct val="90000"/>
              </a:lnSpc>
              <a:spcBef>
                <a:spcPts val="1000"/>
              </a:spcBef>
              <a:spcAft>
                <a:spcPts val="0"/>
              </a:spcAft>
              <a:buClr>
                <a:schemeClr val="dk1"/>
              </a:buClr>
              <a:buSzPts val="1800"/>
              <a:buFont typeface="Arial"/>
              <a:buNone/>
            </a:pPr>
            <a:r>
              <a:rPr b="1" lang="en" sz="3000">
                <a:solidFill>
                  <a:srgbClr val="1C1C1C"/>
                </a:solidFill>
              </a:rPr>
              <a:t>region or country</a:t>
            </a:r>
            <a:r>
              <a:rPr b="1" lang="en" sz="3000">
                <a:solidFill>
                  <a:srgbClr val="1C1C1C"/>
                </a:solidFill>
              </a:rPr>
              <a:t>.</a:t>
            </a:r>
            <a:endParaRPr b="1" sz="3000">
              <a:solidFill>
                <a:srgbClr val="1C1C1C"/>
              </a:solidFill>
            </a:endParaRPr>
          </a:p>
          <a:p>
            <a:pPr indent="0" lvl="0" marL="0" rtl="0" algn="ctr">
              <a:spcBef>
                <a:spcPts val="0"/>
              </a:spcBef>
              <a:spcAft>
                <a:spcPts val="0"/>
              </a:spcAft>
              <a:buNone/>
            </a:pPr>
            <a:r>
              <a:t/>
            </a:r>
            <a:endParaRPr/>
          </a:p>
        </p:txBody>
      </p:sp>
      <p:pic>
        <p:nvPicPr>
          <p:cNvPr descr="Natural resources icons | Free SVG" id="55" name="Google Shape;55;p13"/>
          <p:cNvPicPr preferRelativeResize="0"/>
          <p:nvPr/>
        </p:nvPicPr>
        <p:blipFill>
          <a:blip r:embed="rId3">
            <a:alphaModFix/>
          </a:blip>
          <a:stretch>
            <a:fillRect/>
          </a:stretch>
        </p:blipFill>
        <p:spPr>
          <a:xfrm>
            <a:off x="165075" y="3653000"/>
            <a:ext cx="2602301" cy="1368325"/>
          </a:xfrm>
          <a:prstGeom prst="rect">
            <a:avLst/>
          </a:prstGeom>
          <a:noFill/>
          <a:ln>
            <a:noFill/>
          </a:ln>
        </p:spPr>
      </p:pic>
      <p:pic>
        <p:nvPicPr>
          <p:cNvPr id="56" name="Google Shape;56;p13"/>
          <p:cNvPicPr preferRelativeResize="0"/>
          <p:nvPr/>
        </p:nvPicPr>
        <p:blipFill>
          <a:blip r:embed="rId4">
            <a:alphaModFix/>
          </a:blip>
          <a:stretch>
            <a:fillRect/>
          </a:stretch>
        </p:blipFill>
        <p:spPr>
          <a:xfrm>
            <a:off x="3229000" y="1673775"/>
            <a:ext cx="2602299" cy="1368325"/>
          </a:xfrm>
          <a:prstGeom prst="rect">
            <a:avLst/>
          </a:prstGeom>
          <a:noFill/>
          <a:ln>
            <a:noFill/>
          </a:ln>
        </p:spPr>
      </p:pic>
      <p:pic>
        <p:nvPicPr>
          <p:cNvPr descr="File:Boxed goods in Hmart.png - Wikimedia Commons" id="57" name="Google Shape;57;p13"/>
          <p:cNvPicPr preferRelativeResize="0"/>
          <p:nvPr/>
        </p:nvPicPr>
        <p:blipFill>
          <a:blip r:embed="rId5">
            <a:alphaModFix/>
          </a:blip>
          <a:stretch>
            <a:fillRect/>
          </a:stretch>
        </p:blipFill>
        <p:spPr>
          <a:xfrm>
            <a:off x="6368875" y="3653000"/>
            <a:ext cx="2602301" cy="13683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Four Types</a:t>
            </a:r>
            <a:endParaRPr/>
          </a:p>
        </p:txBody>
      </p:sp>
      <p:sp>
        <p:nvSpPr>
          <p:cNvPr id="63" name="Google Shape;63;p14"/>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3000"/>
              <a:t>Watch the following </a:t>
            </a:r>
            <a:r>
              <a:rPr lang="en" sz="3000" u="sng">
                <a:solidFill>
                  <a:schemeClr val="hlink"/>
                </a:solidFill>
                <a:hlinkClick r:id="rId3"/>
              </a:rPr>
              <a:t>video</a:t>
            </a:r>
            <a:r>
              <a:rPr lang="en" sz="3000"/>
              <a:t> about the four types of economies.</a:t>
            </a:r>
            <a:endParaRPr sz="3000"/>
          </a:p>
        </p:txBody>
      </p:sp>
      <p:pic>
        <p:nvPicPr>
          <p:cNvPr id="64" name="Google Shape;64;p14"/>
          <p:cNvPicPr preferRelativeResize="0"/>
          <p:nvPr/>
        </p:nvPicPr>
        <p:blipFill>
          <a:blip r:embed="rId4">
            <a:alphaModFix/>
          </a:blip>
          <a:stretch>
            <a:fillRect/>
          </a:stretch>
        </p:blipFill>
        <p:spPr>
          <a:xfrm>
            <a:off x="4141675" y="1490525"/>
            <a:ext cx="3677425" cy="22968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Complete TASK 1.</a:t>
            </a:r>
            <a:endParaRPr/>
          </a:p>
          <a:p>
            <a:pPr indent="0" lvl="0" marL="0" rtl="0" algn="ctr">
              <a:spcBef>
                <a:spcPts val="0"/>
              </a:spcBef>
              <a:spcAft>
                <a:spcPts val="0"/>
              </a:spcAft>
              <a:buNone/>
            </a:pPr>
            <a:r>
              <a:rPr lang="en"/>
              <a:t>When you finish, </a:t>
            </a:r>
            <a:endParaRPr/>
          </a:p>
          <a:p>
            <a:pPr indent="0" lvl="0" marL="0" rtl="0" algn="ctr">
              <a:spcBef>
                <a:spcPts val="0"/>
              </a:spcBef>
              <a:spcAft>
                <a:spcPts val="0"/>
              </a:spcAft>
              <a:buNone/>
            </a:pPr>
            <a:r>
              <a:rPr lang="en"/>
              <a:t>go on to TASKS 2 and 3.</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6"/>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Flipgrid Video For Tasks</a:t>
            </a:r>
            <a:endParaRPr/>
          </a:p>
        </p:txBody>
      </p:sp>
      <p:sp>
        <p:nvSpPr>
          <p:cNvPr id="75" name="Google Shape;75;p16"/>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rPr lang="en"/>
              <a:t>Create a video using </a:t>
            </a:r>
            <a:r>
              <a:rPr lang="en" u="sng">
                <a:solidFill>
                  <a:schemeClr val="hlink"/>
                </a:solidFill>
                <a:hlinkClick r:id="rId3"/>
              </a:rPr>
              <a:t>Flipgrid</a:t>
            </a:r>
            <a:r>
              <a:rPr lang="en"/>
              <a:t> to record the tasks that you did to help the others.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7"/>
          <p:cNvSpPr txBox="1"/>
          <p:nvPr/>
        </p:nvSpPr>
        <p:spPr>
          <a:xfrm>
            <a:off x="0" y="0"/>
            <a:ext cx="6000000" cy="517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dk1"/>
                </a:solidFill>
                <a:latin typeface="Lato"/>
                <a:ea typeface="Lato"/>
                <a:cs typeface="Lato"/>
                <a:sym typeface="Lato"/>
              </a:rPr>
              <a:t>Workers And Resources</a:t>
            </a:r>
            <a:endParaRPr b="1"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Countries need workers and resources for their economy</a:t>
            </a: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TASK 1</a:t>
            </a:r>
            <a:endParaRPr sz="18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800">
                <a:solidFill>
                  <a:schemeClr val="dk1"/>
                </a:solidFill>
                <a:latin typeface="Lato"/>
                <a:ea typeface="Lato"/>
                <a:cs typeface="Lato"/>
                <a:sym typeface="Lato"/>
              </a:rPr>
              <a:t>Explain why the following are very important:</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1 Farmers, miners, engineers</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2 Teachers, doctors</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3 Wood, iron, gold, coal</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If these workers and resources are not around locally, what else could you have instead of them?</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p:txBody>
      </p:sp>
      <p:sp>
        <p:nvSpPr>
          <p:cNvPr id="81" name="Google Shape;81;p17"/>
          <p:cNvSpPr txBox="1"/>
          <p:nvPr/>
        </p:nvSpPr>
        <p:spPr>
          <a:xfrm>
            <a:off x="7402325" y="630525"/>
            <a:ext cx="14490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          Farmers</a:t>
            </a:r>
            <a:r>
              <a:rPr lang="en">
                <a:solidFill>
                  <a:schemeClr val="dk1"/>
                </a:solidFill>
              </a:rPr>
              <a:t>                </a:t>
            </a:r>
            <a:r>
              <a:rPr lang="en" sz="1800">
                <a:solidFill>
                  <a:srgbClr val="595959"/>
                </a:solidFill>
              </a:rPr>
              <a:t>       </a:t>
            </a:r>
            <a:endParaRPr>
              <a:solidFill>
                <a:srgbClr val="595959"/>
              </a:solidFill>
            </a:endParaRPr>
          </a:p>
        </p:txBody>
      </p:sp>
      <p:sp>
        <p:nvSpPr>
          <p:cNvPr id="82" name="Google Shape;82;p17"/>
          <p:cNvSpPr txBox="1"/>
          <p:nvPr/>
        </p:nvSpPr>
        <p:spPr>
          <a:xfrm>
            <a:off x="3000000" y="679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83" name="Google Shape;83;p17"/>
          <p:cNvSpPr txBox="1"/>
          <p:nvPr/>
        </p:nvSpPr>
        <p:spPr>
          <a:xfrm>
            <a:off x="4425050" y="679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Miners                                  </a:t>
            </a:r>
            <a:endParaRPr/>
          </a:p>
        </p:txBody>
      </p:sp>
      <p:sp>
        <p:nvSpPr>
          <p:cNvPr id="84" name="Google Shape;84;p17"/>
          <p:cNvSpPr txBox="1"/>
          <p:nvPr/>
        </p:nvSpPr>
        <p:spPr>
          <a:xfrm>
            <a:off x="3339924" y="1737875"/>
            <a:ext cx="8775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p:txBody>
      </p:sp>
      <p:sp>
        <p:nvSpPr>
          <p:cNvPr id="85" name="Google Shape;85;p17"/>
          <p:cNvSpPr txBox="1"/>
          <p:nvPr/>
        </p:nvSpPr>
        <p:spPr>
          <a:xfrm>
            <a:off x="4863500" y="1737875"/>
            <a:ext cx="6465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p:txBody>
      </p:sp>
      <p:sp>
        <p:nvSpPr>
          <p:cNvPr id="86" name="Google Shape;86;p17"/>
          <p:cNvSpPr txBox="1"/>
          <p:nvPr/>
        </p:nvSpPr>
        <p:spPr>
          <a:xfrm>
            <a:off x="5774150" y="1785088"/>
            <a:ext cx="19176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               Wood</a:t>
            </a:r>
            <a:r>
              <a:rPr lang="en">
                <a:solidFill>
                  <a:schemeClr val="dk1"/>
                </a:solidFill>
              </a:rPr>
              <a:t>         </a:t>
            </a:r>
            <a:r>
              <a:rPr lang="en">
                <a:solidFill>
                  <a:srgbClr val="595959"/>
                </a:solidFill>
              </a:rPr>
              <a:t>              </a:t>
            </a:r>
            <a:endParaRPr>
              <a:solidFill>
                <a:schemeClr val="dk1"/>
              </a:solidFill>
            </a:endParaRPr>
          </a:p>
        </p:txBody>
      </p:sp>
      <p:sp>
        <p:nvSpPr>
          <p:cNvPr id="87" name="Google Shape;87;p17"/>
          <p:cNvSpPr txBox="1"/>
          <p:nvPr/>
        </p:nvSpPr>
        <p:spPr>
          <a:xfrm>
            <a:off x="7084625" y="1737875"/>
            <a:ext cx="19998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95959"/>
                </a:solidFill>
              </a:rPr>
              <a:t>               </a:t>
            </a:r>
            <a:r>
              <a:rPr lang="en">
                <a:solidFill>
                  <a:schemeClr val="dk1"/>
                </a:solidFill>
              </a:rPr>
              <a:t>Iron</a:t>
            </a:r>
            <a:r>
              <a:rPr lang="en" sz="1800">
                <a:solidFill>
                  <a:srgbClr val="595959"/>
                </a:solidFill>
              </a:rPr>
              <a:t>                                     </a:t>
            </a:r>
            <a:endParaRPr>
              <a:solidFill>
                <a:srgbClr val="595959"/>
              </a:solidFill>
            </a:endParaRPr>
          </a:p>
        </p:txBody>
      </p:sp>
      <p:sp>
        <p:nvSpPr>
          <p:cNvPr id="88" name="Google Shape;88;p17"/>
          <p:cNvSpPr txBox="1"/>
          <p:nvPr/>
        </p:nvSpPr>
        <p:spPr>
          <a:xfrm>
            <a:off x="3360675" y="26872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89" name="Google Shape;89;p17"/>
          <p:cNvSpPr txBox="1"/>
          <p:nvPr/>
        </p:nvSpPr>
        <p:spPr>
          <a:xfrm>
            <a:off x="4691300" y="2687200"/>
            <a:ext cx="316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0" name="Google Shape;90;p17"/>
          <p:cNvSpPr txBox="1"/>
          <p:nvPr/>
        </p:nvSpPr>
        <p:spPr>
          <a:xfrm>
            <a:off x="6038400" y="2795875"/>
            <a:ext cx="316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Doctors         </a:t>
            </a:r>
            <a:endParaRPr/>
          </a:p>
        </p:txBody>
      </p:sp>
      <p:sp>
        <p:nvSpPr>
          <p:cNvPr id="91" name="Google Shape;91;p17"/>
          <p:cNvSpPr txBox="1"/>
          <p:nvPr/>
        </p:nvSpPr>
        <p:spPr>
          <a:xfrm>
            <a:off x="7506725" y="2795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Engineers        </a:t>
            </a:r>
            <a:endParaRPr/>
          </a:p>
        </p:txBody>
      </p:sp>
      <p:sp>
        <p:nvSpPr>
          <p:cNvPr id="92" name="Google Shape;92;p17"/>
          <p:cNvSpPr txBox="1"/>
          <p:nvPr/>
        </p:nvSpPr>
        <p:spPr>
          <a:xfrm>
            <a:off x="2999988" y="3778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3" name="Google Shape;93;p17"/>
          <p:cNvSpPr txBox="1"/>
          <p:nvPr/>
        </p:nvSpPr>
        <p:spPr>
          <a:xfrm>
            <a:off x="4774100" y="3778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4" name="Google Shape;94;p17"/>
          <p:cNvSpPr txBox="1"/>
          <p:nvPr/>
        </p:nvSpPr>
        <p:spPr>
          <a:xfrm>
            <a:off x="5907200" y="37924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Gold                     </a:t>
            </a:r>
            <a:endParaRPr/>
          </a:p>
        </p:txBody>
      </p:sp>
      <p:sp>
        <p:nvSpPr>
          <p:cNvPr id="95" name="Google Shape;95;p17"/>
          <p:cNvSpPr txBox="1"/>
          <p:nvPr/>
        </p:nvSpPr>
        <p:spPr>
          <a:xfrm>
            <a:off x="7363925" y="3714450"/>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             Coal</a:t>
            </a:r>
            <a:r>
              <a:rPr lang="en">
                <a:solidFill>
                  <a:schemeClr val="dk1"/>
                </a:solidFill>
              </a:rPr>
              <a:t>           </a:t>
            </a:r>
            <a:r>
              <a:rPr lang="en" sz="1800">
                <a:solidFill>
                  <a:schemeClr val="dk2"/>
                </a:solidFill>
              </a:rPr>
              <a:t>         </a:t>
            </a:r>
            <a:endParaRPr/>
          </a:p>
        </p:txBody>
      </p:sp>
      <p:sp>
        <p:nvSpPr>
          <p:cNvPr id="96" name="Google Shape;96;p17"/>
          <p:cNvSpPr txBox="1"/>
          <p:nvPr/>
        </p:nvSpPr>
        <p:spPr>
          <a:xfrm>
            <a:off x="3291700"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7" name="Google Shape;97;p17"/>
          <p:cNvSpPr txBox="1"/>
          <p:nvPr/>
        </p:nvSpPr>
        <p:spPr>
          <a:xfrm>
            <a:off x="4774100"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8" name="Google Shape;98;p17"/>
          <p:cNvSpPr txBox="1"/>
          <p:nvPr/>
        </p:nvSpPr>
        <p:spPr>
          <a:xfrm>
            <a:off x="5833250" y="4694525"/>
            <a:ext cx="307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Water                     </a:t>
            </a:r>
            <a:endParaRPr/>
          </a:p>
        </p:txBody>
      </p:sp>
      <p:sp>
        <p:nvSpPr>
          <p:cNvPr id="99" name="Google Shape;99;p17"/>
          <p:cNvSpPr txBox="1"/>
          <p:nvPr/>
        </p:nvSpPr>
        <p:spPr>
          <a:xfrm>
            <a:off x="7506725"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Teachers                   </a:t>
            </a:r>
            <a:endParaRPr/>
          </a:p>
        </p:txBody>
      </p:sp>
      <p:pic>
        <p:nvPicPr>
          <p:cNvPr id="100" name="Google Shape;100;p17"/>
          <p:cNvPicPr preferRelativeResize="0"/>
          <p:nvPr/>
        </p:nvPicPr>
        <p:blipFill rotWithShape="1">
          <a:blip r:embed="rId3">
            <a:alphaModFix/>
          </a:blip>
          <a:srcRect b="0" l="0" r="0" t="0"/>
          <a:stretch/>
        </p:blipFill>
        <p:spPr>
          <a:xfrm>
            <a:off x="7691750" y="49325"/>
            <a:ext cx="1215450" cy="684175"/>
          </a:xfrm>
          <a:prstGeom prst="rect">
            <a:avLst/>
          </a:prstGeom>
          <a:noFill/>
          <a:ln>
            <a:noFill/>
          </a:ln>
        </p:spPr>
      </p:pic>
      <p:pic>
        <p:nvPicPr>
          <p:cNvPr id="101" name="Google Shape;101;p17"/>
          <p:cNvPicPr preferRelativeResize="0"/>
          <p:nvPr/>
        </p:nvPicPr>
        <p:blipFill>
          <a:blip r:embed="rId4">
            <a:alphaModFix/>
          </a:blip>
          <a:stretch>
            <a:fillRect/>
          </a:stretch>
        </p:blipFill>
        <p:spPr>
          <a:xfrm>
            <a:off x="7707177" y="1080075"/>
            <a:ext cx="1215452" cy="684175"/>
          </a:xfrm>
          <a:prstGeom prst="rect">
            <a:avLst/>
          </a:prstGeom>
          <a:noFill/>
          <a:ln>
            <a:noFill/>
          </a:ln>
        </p:spPr>
      </p:pic>
      <p:pic>
        <p:nvPicPr>
          <p:cNvPr descr="http://images.clipartpanda.com/doctor-tools-clipart-doctor8.png" id="102" name="Google Shape;102;p17"/>
          <p:cNvPicPr preferRelativeResize="0"/>
          <p:nvPr/>
        </p:nvPicPr>
        <p:blipFill rotWithShape="1">
          <a:blip r:embed="rId5">
            <a:alphaModFix/>
          </a:blip>
          <a:srcRect b="0" l="0" r="0" t="0"/>
          <a:stretch/>
        </p:blipFill>
        <p:spPr>
          <a:xfrm>
            <a:off x="6206400" y="2167425"/>
            <a:ext cx="1300324" cy="684174"/>
          </a:xfrm>
          <a:prstGeom prst="rect">
            <a:avLst/>
          </a:prstGeom>
          <a:noFill/>
          <a:ln>
            <a:noFill/>
          </a:ln>
        </p:spPr>
      </p:pic>
      <p:pic>
        <p:nvPicPr>
          <p:cNvPr id="103" name="Google Shape;103;p17" title="From Intern to Engineer, the Space Place is Where It's At - Meet ..."/>
          <p:cNvPicPr preferRelativeResize="0"/>
          <p:nvPr/>
        </p:nvPicPr>
        <p:blipFill>
          <a:blip r:embed="rId6">
            <a:alphaModFix/>
          </a:blip>
          <a:stretch>
            <a:fillRect/>
          </a:stretch>
        </p:blipFill>
        <p:spPr>
          <a:xfrm>
            <a:off x="7691600" y="2167425"/>
            <a:ext cx="1215448" cy="684175"/>
          </a:xfrm>
          <a:prstGeom prst="rect">
            <a:avLst/>
          </a:prstGeom>
          <a:noFill/>
          <a:ln>
            <a:noFill/>
          </a:ln>
        </p:spPr>
      </p:pic>
      <p:pic>
        <p:nvPicPr>
          <p:cNvPr id="104" name="Google Shape;104;p17"/>
          <p:cNvPicPr preferRelativeResize="0"/>
          <p:nvPr/>
        </p:nvPicPr>
        <p:blipFill>
          <a:blip r:embed="rId7">
            <a:alphaModFix/>
          </a:blip>
          <a:stretch>
            <a:fillRect/>
          </a:stretch>
        </p:blipFill>
        <p:spPr>
          <a:xfrm>
            <a:off x="6179350" y="1111200"/>
            <a:ext cx="1300324" cy="684176"/>
          </a:xfrm>
          <a:prstGeom prst="rect">
            <a:avLst/>
          </a:prstGeom>
          <a:noFill/>
          <a:ln>
            <a:noFill/>
          </a:ln>
        </p:spPr>
      </p:pic>
      <p:pic>
        <p:nvPicPr>
          <p:cNvPr id="105" name="Google Shape;105;p17"/>
          <p:cNvPicPr preferRelativeResize="0"/>
          <p:nvPr/>
        </p:nvPicPr>
        <p:blipFill>
          <a:blip r:embed="rId8">
            <a:alphaModFix/>
          </a:blip>
          <a:stretch>
            <a:fillRect/>
          </a:stretch>
        </p:blipFill>
        <p:spPr>
          <a:xfrm>
            <a:off x="6179349" y="3196075"/>
            <a:ext cx="1327376" cy="596325"/>
          </a:xfrm>
          <a:prstGeom prst="rect">
            <a:avLst/>
          </a:prstGeom>
          <a:noFill/>
          <a:ln>
            <a:noFill/>
          </a:ln>
        </p:spPr>
      </p:pic>
      <p:pic>
        <p:nvPicPr>
          <p:cNvPr id="106" name="Google Shape;106;p17"/>
          <p:cNvPicPr preferRelativeResize="0"/>
          <p:nvPr/>
        </p:nvPicPr>
        <p:blipFill>
          <a:blip r:embed="rId9">
            <a:alphaModFix/>
          </a:blip>
          <a:stretch>
            <a:fillRect/>
          </a:stretch>
        </p:blipFill>
        <p:spPr>
          <a:xfrm>
            <a:off x="7707175" y="3213675"/>
            <a:ext cx="1215450" cy="596325"/>
          </a:xfrm>
          <a:prstGeom prst="rect">
            <a:avLst/>
          </a:prstGeom>
          <a:noFill/>
          <a:ln>
            <a:noFill/>
          </a:ln>
        </p:spPr>
      </p:pic>
      <p:pic>
        <p:nvPicPr>
          <p:cNvPr id="107" name="Google Shape;107;p17"/>
          <p:cNvPicPr preferRelativeResize="0"/>
          <p:nvPr/>
        </p:nvPicPr>
        <p:blipFill>
          <a:blip r:embed="rId10">
            <a:alphaModFix/>
          </a:blip>
          <a:stretch>
            <a:fillRect/>
          </a:stretch>
        </p:blipFill>
        <p:spPr>
          <a:xfrm>
            <a:off x="6179350" y="4160275"/>
            <a:ext cx="1327375" cy="596325"/>
          </a:xfrm>
          <a:prstGeom prst="rect">
            <a:avLst/>
          </a:prstGeom>
          <a:noFill/>
          <a:ln>
            <a:noFill/>
          </a:ln>
        </p:spPr>
      </p:pic>
      <p:pic>
        <p:nvPicPr>
          <p:cNvPr descr="http://www.cliparthut.com/clip-arts/59/english-teacher-clip-art-59928.png" id="108" name="Google Shape;108;p17"/>
          <p:cNvPicPr preferRelativeResize="0"/>
          <p:nvPr/>
        </p:nvPicPr>
        <p:blipFill rotWithShape="1">
          <a:blip r:embed="rId11">
            <a:alphaModFix/>
          </a:blip>
          <a:srcRect b="0" l="0" r="0" t="0"/>
          <a:stretch/>
        </p:blipFill>
        <p:spPr>
          <a:xfrm>
            <a:off x="7774100" y="4160275"/>
            <a:ext cx="1148525" cy="596325"/>
          </a:xfrm>
          <a:prstGeom prst="rect">
            <a:avLst/>
          </a:prstGeom>
          <a:noFill/>
          <a:ln>
            <a:noFill/>
          </a:ln>
        </p:spPr>
      </p:pic>
      <p:pic>
        <p:nvPicPr>
          <p:cNvPr id="109" name="Google Shape;109;p17"/>
          <p:cNvPicPr preferRelativeResize="0"/>
          <p:nvPr/>
        </p:nvPicPr>
        <p:blipFill>
          <a:blip r:embed="rId12">
            <a:alphaModFix/>
          </a:blip>
          <a:stretch>
            <a:fillRect/>
          </a:stretch>
        </p:blipFill>
        <p:spPr>
          <a:xfrm>
            <a:off x="6179350" y="49325"/>
            <a:ext cx="1300325" cy="6841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18"/>
          <p:cNvSpPr txBox="1"/>
          <p:nvPr>
            <p:ph type="title"/>
          </p:nvPr>
        </p:nvSpPr>
        <p:spPr>
          <a:xfrm>
            <a:off x="311700" y="102350"/>
            <a:ext cx="2808000" cy="4986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TASK 2</a:t>
            </a:r>
            <a:endParaRPr/>
          </a:p>
        </p:txBody>
      </p:sp>
      <p:sp>
        <p:nvSpPr>
          <p:cNvPr id="115" name="Google Shape;115;p18"/>
          <p:cNvSpPr txBox="1"/>
          <p:nvPr>
            <p:ph idx="1" type="body"/>
          </p:nvPr>
        </p:nvSpPr>
        <p:spPr>
          <a:xfrm>
            <a:off x="226425" y="600950"/>
            <a:ext cx="8917500" cy="14289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400">
                <a:solidFill>
                  <a:srgbClr val="121212"/>
                </a:solidFill>
                <a:highlight>
                  <a:srgbClr val="FFFFFF"/>
                </a:highlight>
                <a:latin typeface="Comfortaa"/>
                <a:ea typeface="Comfortaa"/>
                <a:cs typeface="Comfortaa"/>
                <a:sym typeface="Comfortaa"/>
              </a:rPr>
              <a:t>Globalisation is the connection of different parts of the world. It has been shown to increase the standard of living in developing countries but it can have a negative effect on people too.</a:t>
            </a:r>
            <a:endParaRPr sz="1400">
              <a:solidFill>
                <a:srgbClr val="000000"/>
              </a:solidFill>
              <a:highlight>
                <a:schemeClr val="lt1"/>
              </a:highlight>
              <a:latin typeface="Comfortaa"/>
              <a:ea typeface="Comfortaa"/>
              <a:cs typeface="Comfortaa"/>
              <a:sym typeface="Comfortaa"/>
            </a:endParaRPr>
          </a:p>
          <a:p>
            <a:pPr indent="0" lvl="0" marL="0" marR="0" rtl="0" algn="l">
              <a:lnSpc>
                <a:spcPct val="100000"/>
              </a:lnSpc>
              <a:spcBef>
                <a:spcPts val="0"/>
              </a:spcBef>
              <a:spcAft>
                <a:spcPts val="0"/>
              </a:spcAft>
              <a:buNone/>
            </a:pPr>
            <a:r>
              <a:t/>
            </a:r>
            <a:endParaRPr sz="1400">
              <a:solidFill>
                <a:srgbClr val="333333"/>
              </a:solidFill>
              <a:highlight>
                <a:schemeClr val="lt1"/>
              </a:highlight>
              <a:latin typeface="Comfortaa"/>
              <a:ea typeface="Comfortaa"/>
              <a:cs typeface="Comfortaa"/>
              <a:sym typeface="Comfortaa"/>
            </a:endParaRPr>
          </a:p>
          <a:p>
            <a:pPr indent="0" lvl="0" marL="0" rtl="0" algn="l">
              <a:lnSpc>
                <a:spcPct val="100000"/>
              </a:lnSpc>
              <a:spcBef>
                <a:spcPts val="0"/>
              </a:spcBef>
              <a:spcAft>
                <a:spcPts val="0"/>
              </a:spcAft>
              <a:buNone/>
            </a:pPr>
            <a:r>
              <a:rPr lang="en" sz="1400">
                <a:solidFill>
                  <a:srgbClr val="333333"/>
                </a:solidFill>
                <a:highlight>
                  <a:schemeClr val="lt1"/>
                </a:highlight>
                <a:latin typeface="Comfortaa"/>
                <a:ea typeface="Comfortaa"/>
                <a:cs typeface="Comfortaa"/>
                <a:sym typeface="Comfortaa"/>
              </a:rPr>
              <a:t>Read the article at this </a:t>
            </a:r>
            <a:r>
              <a:rPr lang="en" sz="1400" u="sng">
                <a:solidFill>
                  <a:schemeClr val="hlink"/>
                </a:solidFill>
                <a:highlight>
                  <a:schemeClr val="lt1"/>
                </a:highlight>
                <a:latin typeface="Comfortaa"/>
                <a:ea typeface="Comfortaa"/>
                <a:cs typeface="Comfortaa"/>
                <a:sym typeface="Comfortaa"/>
                <a:hlinkClick r:id="rId3"/>
              </a:rPr>
              <a:t>link</a:t>
            </a:r>
            <a:r>
              <a:rPr lang="en" sz="1400">
                <a:solidFill>
                  <a:srgbClr val="333333"/>
                </a:solidFill>
                <a:highlight>
                  <a:schemeClr val="lt1"/>
                </a:highlight>
                <a:latin typeface="Comfortaa"/>
                <a:ea typeface="Comfortaa"/>
                <a:cs typeface="Comfortaa"/>
                <a:sym typeface="Comfortaa"/>
              </a:rPr>
              <a:t> about economic globalisation.</a:t>
            </a:r>
            <a:endParaRPr sz="1400">
              <a:solidFill>
                <a:srgbClr val="333333"/>
              </a:solidFill>
              <a:highlight>
                <a:schemeClr val="lt1"/>
              </a:highlight>
              <a:latin typeface="Comfortaa"/>
              <a:ea typeface="Comfortaa"/>
              <a:cs typeface="Comfortaa"/>
              <a:sym typeface="Comfortaa"/>
            </a:endParaRPr>
          </a:p>
          <a:p>
            <a:pPr indent="0" lvl="0" marL="0" rtl="0" algn="l">
              <a:lnSpc>
                <a:spcPct val="100000"/>
              </a:lnSpc>
              <a:spcBef>
                <a:spcPts val="0"/>
              </a:spcBef>
              <a:spcAft>
                <a:spcPts val="0"/>
              </a:spcAft>
              <a:buNone/>
            </a:pPr>
            <a:r>
              <a:rPr lang="en" sz="1400">
                <a:solidFill>
                  <a:srgbClr val="333333"/>
                </a:solidFill>
                <a:highlight>
                  <a:schemeClr val="lt1"/>
                </a:highlight>
                <a:latin typeface="Comfortaa"/>
                <a:ea typeface="Comfortaa"/>
                <a:cs typeface="Comfortaa"/>
                <a:sym typeface="Comfortaa"/>
              </a:rPr>
              <a:t>Summarise in bullet points the main items in your Global </a:t>
            </a:r>
            <a:r>
              <a:rPr lang="en" sz="1400">
                <a:solidFill>
                  <a:schemeClr val="dk1"/>
                </a:solidFill>
                <a:latin typeface="Comfortaa"/>
                <a:ea typeface="Comfortaa"/>
                <a:cs typeface="Comfortaa"/>
                <a:sym typeface="Comfortaa"/>
              </a:rPr>
              <a:t>Studies books.</a:t>
            </a:r>
            <a:endParaRPr sz="1400">
              <a:solidFill>
                <a:schemeClr val="dk1"/>
              </a:solidFill>
              <a:latin typeface="Comfortaa"/>
              <a:ea typeface="Comfortaa"/>
              <a:cs typeface="Comfortaa"/>
              <a:sym typeface="Comfortaa"/>
            </a:endParaRPr>
          </a:p>
          <a:p>
            <a:pPr indent="0" lvl="0" marL="0" rtl="0" algn="l">
              <a:lnSpc>
                <a:spcPct val="100000"/>
              </a:lnSpc>
              <a:spcBef>
                <a:spcPts val="0"/>
              </a:spcBef>
              <a:spcAft>
                <a:spcPts val="0"/>
              </a:spcAft>
              <a:buClr>
                <a:schemeClr val="dk1"/>
              </a:buClr>
              <a:buSzPts val="1100"/>
              <a:buFont typeface="Arial"/>
              <a:buNone/>
            </a:pPr>
            <a:r>
              <a:rPr lang="en" sz="1400">
                <a:solidFill>
                  <a:schemeClr val="dk1"/>
                </a:solidFill>
                <a:latin typeface="Comfortaa"/>
                <a:ea typeface="Comfortaa"/>
                <a:cs typeface="Comfortaa"/>
                <a:sym typeface="Comfortaa"/>
              </a:rPr>
              <a:t>Illustrate your bullet points as a drawing</a:t>
            </a:r>
            <a:r>
              <a:rPr lang="en" sz="1400">
                <a:solidFill>
                  <a:srgbClr val="333333"/>
                </a:solidFill>
                <a:highlight>
                  <a:schemeClr val="lt1"/>
                </a:highlight>
                <a:latin typeface="Comfortaa"/>
                <a:ea typeface="Comfortaa"/>
                <a:cs typeface="Comfortaa"/>
                <a:sym typeface="Comfortaa"/>
              </a:rPr>
              <a:t>. </a:t>
            </a:r>
            <a:endParaRPr sz="1400">
              <a:latin typeface="Comfortaa"/>
              <a:ea typeface="Comfortaa"/>
              <a:cs typeface="Comfortaa"/>
              <a:sym typeface="Comfortaa"/>
            </a:endParaRPr>
          </a:p>
        </p:txBody>
      </p:sp>
      <p:pic>
        <p:nvPicPr>
          <p:cNvPr id="116" name="Google Shape;116;p18"/>
          <p:cNvPicPr preferRelativeResize="0"/>
          <p:nvPr/>
        </p:nvPicPr>
        <p:blipFill>
          <a:blip r:embed="rId4">
            <a:alphaModFix/>
          </a:blip>
          <a:stretch>
            <a:fillRect/>
          </a:stretch>
        </p:blipFill>
        <p:spPr>
          <a:xfrm>
            <a:off x="2465350" y="2157825"/>
            <a:ext cx="4213276" cy="28088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Economic Globalisation View</a:t>
            </a:r>
            <a:endParaRPr/>
          </a:p>
        </p:txBody>
      </p:sp>
      <p:sp>
        <p:nvSpPr>
          <p:cNvPr id="122" name="Google Shape;122;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23" name="Google Shape;123;p19"/>
          <p:cNvSpPr txBox="1"/>
          <p:nvPr/>
        </p:nvSpPr>
        <p:spPr>
          <a:xfrm>
            <a:off x="311700" y="1152475"/>
            <a:ext cx="8520600" cy="341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rgbClr val="121212"/>
                </a:solidFill>
                <a:highlight>
                  <a:srgbClr val="FFFFFF"/>
                </a:highlight>
              </a:rPr>
              <a:t>Globalisation is not new. Since the start of civilization, people have traded goods with their neighbors. As cultures advanced, they were able to travel farther afield to trade their own goods for desirable products found elsewhere. The Silk Road, an ancient network of trade routes used between Europe, North Africa, East Africa, Central Asia, South Asia, and the Far East, is an example of early globalization. For more than 1,500 years, Europeans traded glass and manufactured goods for Chinese silk and spices, contributing to a global economy in which both Europe and Asia became accustomed to goods from far away. Following the European exploration of the New World, globalisation occurred on a grand scale; the widespread transfer of plants, animals, foods, cultures, and ideas became known as the Columbian Exchange. The Triangular Trade network in which ships carried manufactured goods from Europe to Africa, enslaved Africans to the Americas, and raw materials back to Europe is another example of globalisation. The resulting spread of slavery demonstrates that globalisation can hurt people just as easily as it can connect people. </a:t>
            </a:r>
            <a:r>
              <a:rPr lang="en" sz="1500">
                <a:solidFill>
                  <a:srgbClr val="121212"/>
                </a:solidFill>
                <a:highlight>
                  <a:srgbClr val="FFFFFF"/>
                </a:highlight>
              </a:rPr>
              <a:t>The rate of globalisation has increased in recent years, a result of rapid advancements in communication and transportation.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0"/>
          <p:cNvSpPr txBox="1"/>
          <p:nvPr>
            <p:ph type="title"/>
          </p:nvPr>
        </p:nvSpPr>
        <p:spPr>
          <a:xfrm>
            <a:off x="301850" y="122050"/>
            <a:ext cx="2808000" cy="508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TASK 3</a:t>
            </a:r>
            <a:endParaRPr/>
          </a:p>
        </p:txBody>
      </p:sp>
      <p:sp>
        <p:nvSpPr>
          <p:cNvPr id="129" name="Google Shape;129;p20"/>
          <p:cNvSpPr txBox="1"/>
          <p:nvPr>
            <p:ph idx="1" type="body"/>
          </p:nvPr>
        </p:nvSpPr>
        <p:spPr>
          <a:xfrm>
            <a:off x="206875" y="630550"/>
            <a:ext cx="6424500" cy="391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highlight>
                  <a:schemeClr val="lt1"/>
                </a:highlight>
              </a:rPr>
              <a:t>Throughout history economic systems in countries have continuously developed into new forms. It is what people have done to keep up with the changes in the world.</a:t>
            </a:r>
            <a:endParaRPr sz="1800">
              <a:solidFill>
                <a:schemeClr val="dk1"/>
              </a:solidFill>
              <a:highlight>
                <a:schemeClr val="lt1"/>
              </a:highlight>
            </a:endParaRPr>
          </a:p>
          <a:p>
            <a:pPr indent="0" lvl="0" marL="0" rtl="0" algn="l">
              <a:lnSpc>
                <a:spcPct val="100000"/>
              </a:lnSpc>
              <a:spcBef>
                <a:spcPts val="1200"/>
              </a:spcBef>
              <a:spcAft>
                <a:spcPts val="0"/>
              </a:spcAft>
              <a:buNone/>
            </a:pPr>
            <a:r>
              <a:rPr lang="en" sz="1800">
                <a:solidFill>
                  <a:schemeClr val="dk1"/>
                </a:solidFill>
              </a:rPr>
              <a:t>Click on the </a:t>
            </a:r>
            <a:r>
              <a:rPr lang="en" sz="1800" u="sng">
                <a:solidFill>
                  <a:schemeClr val="hlink"/>
                </a:solidFill>
                <a:hlinkClick r:id="rId3"/>
              </a:rPr>
              <a:t>Different Economic Systems Slideshow</a:t>
            </a:r>
            <a:r>
              <a:rPr lang="en" sz="1800">
                <a:solidFill>
                  <a:schemeClr val="dk1"/>
                </a:solidFill>
                <a:highlight>
                  <a:schemeClr val="lt1"/>
                </a:highlight>
              </a:rPr>
              <a:t>.</a:t>
            </a:r>
            <a:endParaRPr sz="1800">
              <a:solidFill>
                <a:schemeClr val="dk1"/>
              </a:solidFill>
              <a:highlight>
                <a:schemeClr val="lt1"/>
              </a:highlight>
            </a:endParaRPr>
          </a:p>
          <a:p>
            <a:pPr indent="0" lvl="0" marL="457200" rtl="0" algn="l">
              <a:lnSpc>
                <a:spcPct val="100000"/>
              </a:lnSpc>
              <a:spcBef>
                <a:spcPts val="0"/>
              </a:spcBef>
              <a:spcAft>
                <a:spcPts val="0"/>
              </a:spcAft>
              <a:buNone/>
            </a:pPr>
            <a:r>
              <a:t/>
            </a:r>
            <a:endParaRPr sz="1800">
              <a:solidFill>
                <a:schemeClr val="dk1"/>
              </a:solidFill>
              <a:highlight>
                <a:schemeClr val="lt1"/>
              </a:highlight>
            </a:endParaRPr>
          </a:p>
          <a:p>
            <a:pPr indent="0" lvl="0" marL="0" rtl="0" algn="l">
              <a:spcBef>
                <a:spcPts val="0"/>
              </a:spcBef>
              <a:spcAft>
                <a:spcPts val="0"/>
              </a:spcAft>
              <a:buNone/>
            </a:pPr>
            <a:r>
              <a:rPr lang="en" sz="1800">
                <a:solidFill>
                  <a:schemeClr val="dk1"/>
                </a:solidFill>
                <a:highlight>
                  <a:schemeClr val="lt1"/>
                </a:highlight>
              </a:rPr>
              <a:t>In your Global Studies book, write the date and the heading “Different Economic Systems.” </a:t>
            </a:r>
            <a:endParaRPr sz="1800">
              <a:solidFill>
                <a:schemeClr val="dk1"/>
              </a:solidFill>
              <a:highlight>
                <a:schemeClr val="lt1"/>
              </a:highlight>
            </a:endParaRPr>
          </a:p>
          <a:p>
            <a:pPr indent="0" lvl="0" marL="0" rtl="0" algn="l">
              <a:spcBef>
                <a:spcPts val="1200"/>
              </a:spcBef>
              <a:spcAft>
                <a:spcPts val="0"/>
              </a:spcAft>
              <a:buNone/>
            </a:pPr>
            <a:r>
              <a:rPr lang="en" sz="1800">
                <a:solidFill>
                  <a:schemeClr val="dk1"/>
                </a:solidFill>
                <a:highlight>
                  <a:schemeClr val="lt1"/>
                </a:highlight>
              </a:rPr>
              <a:t>In small groups, choose one type of economic system from the slideshow.</a:t>
            </a:r>
            <a:endParaRPr sz="1800">
              <a:solidFill>
                <a:schemeClr val="dk1"/>
              </a:solidFill>
              <a:highlight>
                <a:schemeClr val="lt1"/>
              </a:highlight>
            </a:endParaRPr>
          </a:p>
          <a:p>
            <a:pPr indent="0" lvl="0" marL="0" rtl="0" algn="l">
              <a:spcBef>
                <a:spcPts val="1200"/>
              </a:spcBef>
              <a:spcAft>
                <a:spcPts val="1200"/>
              </a:spcAft>
              <a:buNone/>
            </a:pPr>
            <a:r>
              <a:rPr lang="en" sz="1800">
                <a:solidFill>
                  <a:schemeClr val="dk1"/>
                </a:solidFill>
                <a:highlight>
                  <a:schemeClr val="lt1"/>
                </a:highlight>
              </a:rPr>
              <a:t>Write 10 reasons for why </a:t>
            </a:r>
            <a:r>
              <a:rPr lang="en" sz="1800">
                <a:solidFill>
                  <a:schemeClr val="dk1"/>
                </a:solidFill>
              </a:rPr>
              <a:t>you think it is the best one compared to the other ones.</a:t>
            </a:r>
            <a:endParaRPr sz="1800">
              <a:solidFill>
                <a:schemeClr val="dk1"/>
              </a:solidFill>
              <a:highlight>
                <a:schemeClr val="lt1"/>
              </a:highlight>
            </a:endParaRPr>
          </a:p>
        </p:txBody>
      </p:sp>
      <p:pic>
        <p:nvPicPr>
          <p:cNvPr id="130" name="Google Shape;130;p20"/>
          <p:cNvPicPr preferRelativeResize="0"/>
          <p:nvPr/>
        </p:nvPicPr>
        <p:blipFill>
          <a:blip r:embed="rId4">
            <a:alphaModFix/>
          </a:blip>
          <a:stretch>
            <a:fillRect/>
          </a:stretch>
        </p:blipFill>
        <p:spPr>
          <a:xfrm>
            <a:off x="6719525" y="268775"/>
            <a:ext cx="2125824" cy="15271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