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ato"/>
      <p:regular r:id="rId14"/>
      <p:bold r:id="rId15"/>
      <p:italic r:id="rId16"/>
      <p:boldItalic r:id="rId17"/>
    </p:embeddedFont>
    <p:embeddedFont>
      <p:font typeface="Comfortaa"/>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5" Type="http://schemas.openxmlformats.org/officeDocument/2006/relationships/notesMaster" Target="notesMasters/notesMaster1.xml"/><Relationship Id="rId19" Type="http://schemas.openxmlformats.org/officeDocument/2006/relationships/font" Target="fonts/Comfortaa-bold.fntdata"/><Relationship Id="rId6" Type="http://schemas.openxmlformats.org/officeDocument/2006/relationships/slide" Target="slides/slide1.xml"/><Relationship Id="rId18" Type="http://schemas.openxmlformats.org/officeDocument/2006/relationships/font" Target="fonts/Comfortaa-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0f247a6f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0f247a6f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0f247a6f0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0f247a6f0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10e68b2b8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10e68b2b8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10e68b2b80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10e68b2b80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0f247a6f04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0f247a6f04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Aluminium, silver, platinum, dentists, physiotherapists, chiropractors, tutors, scientists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10e68b2b80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10e68b2b80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10e68b2b80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10e68b2b80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10e68b2b8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10e68b2b8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5vTdPNY7P2w"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5.png"/><Relationship Id="rId11" Type="http://schemas.openxmlformats.org/officeDocument/2006/relationships/image" Target="../media/image6.png"/><Relationship Id="rId10" Type="http://schemas.openxmlformats.org/officeDocument/2006/relationships/image" Target="../media/image7.png"/><Relationship Id="rId12" Type="http://schemas.openxmlformats.org/officeDocument/2006/relationships/image" Target="../media/image8.png"/><Relationship Id="rId9"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5.jpg"/><Relationship Id="rId7" Type="http://schemas.openxmlformats.org/officeDocument/2006/relationships/image" Target="../media/image2.png"/><Relationship Id="rId8"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education.nationalgeographic.org/resource/effects-economic-globalization/"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docs.google.com/presentation/d/1lLW97jgqwoRR8IvVejBrlwoeo2_MrcpY/edit#slide=id.p1"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0"/>
            <a:ext cx="8436900" cy="5143500"/>
          </a:xfrm>
          <a:prstGeom prst="rect">
            <a:avLst/>
          </a:prstGeom>
        </p:spPr>
        <p:txBody>
          <a:bodyPr anchorCtr="0" anchor="t" bIns="91425" lIns="91425" spcFirstLastPara="1" rIns="91425" wrap="square" tIns="91425">
            <a:normAutofit/>
          </a:bodyPr>
          <a:lstStyle/>
          <a:p>
            <a:pPr indent="0" lvl="0" marL="0" rtl="0" algn="ctr">
              <a:lnSpc>
                <a:spcPct val="90000"/>
              </a:lnSpc>
              <a:spcBef>
                <a:spcPts val="1000"/>
              </a:spcBef>
              <a:spcAft>
                <a:spcPts val="0"/>
              </a:spcAft>
              <a:buClr>
                <a:schemeClr val="dk1"/>
              </a:buClr>
              <a:buSzPts val="3600"/>
              <a:buFont typeface="Arial"/>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lang="en" sz="2400">
                <a:solidFill>
                  <a:srgbClr val="1C1C1C"/>
                </a:solidFill>
              </a:rPr>
              <a:t>‘Economic systems’ is a way societies organise and share</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b="1" lang="en" sz="3000">
                <a:solidFill>
                  <a:srgbClr val="1C1C1C"/>
                </a:solidFill>
              </a:rPr>
              <a:t>‘resources, services and goods’ </a:t>
            </a:r>
            <a:endParaRPr b="1" sz="30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lang="en" sz="2400">
                <a:solidFill>
                  <a:srgbClr val="1C1C1C"/>
                </a:solidFill>
              </a:rPr>
              <a:t>across a</a:t>
            </a:r>
            <a:endParaRPr sz="2400">
              <a:solidFill>
                <a:srgbClr val="1C1C1C"/>
              </a:solidFill>
            </a:endParaRPr>
          </a:p>
          <a:p>
            <a:pPr indent="0" lvl="0" marL="0" rtl="0" algn="ctr">
              <a:lnSpc>
                <a:spcPct val="90000"/>
              </a:lnSpc>
              <a:spcBef>
                <a:spcPts val="1000"/>
              </a:spcBef>
              <a:spcAft>
                <a:spcPts val="0"/>
              </a:spcAft>
              <a:buClr>
                <a:schemeClr val="dk1"/>
              </a:buClr>
              <a:buSzPts val="1800"/>
              <a:buFont typeface="Arial"/>
              <a:buNone/>
            </a:pPr>
            <a:r>
              <a:rPr b="1" lang="en" sz="3000">
                <a:solidFill>
                  <a:srgbClr val="1C1C1C"/>
                </a:solidFill>
              </a:rPr>
              <a:t>region or country</a:t>
            </a:r>
            <a:r>
              <a:rPr b="1" lang="en" sz="3000">
                <a:solidFill>
                  <a:srgbClr val="1C1C1C"/>
                </a:solidFill>
              </a:rPr>
              <a:t>.</a:t>
            </a:r>
            <a:endParaRPr b="1" sz="3000">
              <a:solidFill>
                <a:srgbClr val="1C1C1C"/>
              </a:solidFill>
            </a:endParaRPr>
          </a:p>
          <a:p>
            <a:pPr indent="0" lvl="0" marL="0" rtl="0" algn="ctr">
              <a:spcBef>
                <a:spcPts val="0"/>
              </a:spcBef>
              <a:spcAft>
                <a:spcPts val="0"/>
              </a:spcAft>
              <a:buNone/>
            </a:pPr>
            <a:r>
              <a:t/>
            </a:r>
            <a:endParaRPr/>
          </a:p>
        </p:txBody>
      </p:sp>
      <p:pic>
        <p:nvPicPr>
          <p:cNvPr descr="Natural resources icons | Free SVG" id="55" name="Google Shape;55;p13"/>
          <p:cNvPicPr preferRelativeResize="0"/>
          <p:nvPr/>
        </p:nvPicPr>
        <p:blipFill>
          <a:blip r:embed="rId3">
            <a:alphaModFix/>
          </a:blip>
          <a:stretch>
            <a:fillRect/>
          </a:stretch>
        </p:blipFill>
        <p:spPr>
          <a:xfrm>
            <a:off x="165075" y="3653000"/>
            <a:ext cx="2602301" cy="1368325"/>
          </a:xfrm>
          <a:prstGeom prst="rect">
            <a:avLst/>
          </a:prstGeom>
          <a:noFill/>
          <a:ln>
            <a:noFill/>
          </a:ln>
        </p:spPr>
      </p:pic>
      <p:pic>
        <p:nvPicPr>
          <p:cNvPr id="56" name="Google Shape;56;p13"/>
          <p:cNvPicPr preferRelativeResize="0"/>
          <p:nvPr/>
        </p:nvPicPr>
        <p:blipFill>
          <a:blip r:embed="rId4">
            <a:alphaModFix/>
          </a:blip>
          <a:stretch>
            <a:fillRect/>
          </a:stretch>
        </p:blipFill>
        <p:spPr>
          <a:xfrm>
            <a:off x="3229000" y="1673775"/>
            <a:ext cx="2602299" cy="1368325"/>
          </a:xfrm>
          <a:prstGeom prst="rect">
            <a:avLst/>
          </a:prstGeom>
          <a:noFill/>
          <a:ln>
            <a:noFill/>
          </a:ln>
        </p:spPr>
      </p:pic>
      <p:pic>
        <p:nvPicPr>
          <p:cNvPr descr="File:Boxed goods in Hmart.png - Wikimedia Commons" id="57" name="Google Shape;57;p13"/>
          <p:cNvPicPr preferRelativeResize="0"/>
          <p:nvPr/>
        </p:nvPicPr>
        <p:blipFill>
          <a:blip r:embed="rId5">
            <a:alphaModFix/>
          </a:blip>
          <a:stretch>
            <a:fillRect/>
          </a:stretch>
        </p:blipFill>
        <p:spPr>
          <a:xfrm>
            <a:off x="6368875" y="3653000"/>
            <a:ext cx="2602301" cy="1368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Four Types</a:t>
            </a:r>
            <a:endParaRPr/>
          </a:p>
        </p:txBody>
      </p:sp>
      <p:sp>
        <p:nvSpPr>
          <p:cNvPr id="63" name="Google Shape;63;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the four types of economies.</a:t>
            </a:r>
            <a:endParaRPr sz="3000"/>
          </a:p>
        </p:txBody>
      </p:sp>
      <p:pic>
        <p:nvPicPr>
          <p:cNvPr id="64" name="Google Shape;64;p14"/>
          <p:cNvPicPr preferRelativeResize="0"/>
          <p:nvPr/>
        </p:nvPicPr>
        <p:blipFill>
          <a:blip r:embed="rId4">
            <a:alphaModFix/>
          </a:blip>
          <a:stretch>
            <a:fillRect/>
          </a:stretch>
        </p:blipFill>
        <p:spPr>
          <a:xfrm>
            <a:off x="4141675" y="1490525"/>
            <a:ext cx="3677425" cy="22968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5" name="Google Shape;75;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Workers And Resources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Countries need workers and resources for their economy</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why the following are very important: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Farmers, miners, engineers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Teachers, doctors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Wood, iron, gold, coal</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workers and resources are not around locally, what else could you have instead of them?</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1" name="Google Shape;81;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Farmers</a:t>
            </a:r>
            <a:r>
              <a:rPr lang="en">
                <a:solidFill>
                  <a:schemeClr val="dk1"/>
                </a:solidFill>
              </a:rPr>
              <a:t>                </a:t>
            </a:r>
            <a:r>
              <a:rPr lang="en" sz="1800">
                <a:solidFill>
                  <a:srgbClr val="595959"/>
                </a:solidFill>
              </a:rPr>
              <a:t>       </a:t>
            </a:r>
            <a:endParaRPr>
              <a:solidFill>
                <a:srgbClr val="595959"/>
              </a:solidFill>
            </a:endParaRPr>
          </a:p>
        </p:txBody>
      </p:sp>
      <p:sp>
        <p:nvSpPr>
          <p:cNvPr id="82" name="Google Shape;82;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3" name="Google Shape;83;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Miners                                  </a:t>
            </a:r>
            <a:endParaRPr/>
          </a:p>
        </p:txBody>
      </p:sp>
      <p:sp>
        <p:nvSpPr>
          <p:cNvPr id="84" name="Google Shape;84;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5" name="Google Shape;85;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6" name="Google Shape;86;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Wood</a:t>
            </a:r>
            <a:r>
              <a:rPr lang="en">
                <a:solidFill>
                  <a:schemeClr val="dk1"/>
                </a:solidFill>
              </a:rPr>
              <a:t>         </a:t>
            </a:r>
            <a:r>
              <a:rPr lang="en">
                <a:solidFill>
                  <a:srgbClr val="595959"/>
                </a:solidFill>
              </a:rPr>
              <a:t>              </a:t>
            </a:r>
            <a:endParaRPr>
              <a:solidFill>
                <a:schemeClr val="dk1"/>
              </a:solidFill>
            </a:endParaRPr>
          </a:p>
        </p:txBody>
      </p:sp>
      <p:sp>
        <p:nvSpPr>
          <p:cNvPr id="87" name="Google Shape;87;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Iron</a:t>
            </a:r>
            <a:r>
              <a:rPr lang="en" sz="1800">
                <a:solidFill>
                  <a:srgbClr val="595959"/>
                </a:solidFill>
              </a:rPr>
              <a:t>                                     </a:t>
            </a:r>
            <a:endParaRPr>
              <a:solidFill>
                <a:srgbClr val="595959"/>
              </a:solidFill>
            </a:endParaRPr>
          </a:p>
        </p:txBody>
      </p:sp>
      <p:sp>
        <p:nvSpPr>
          <p:cNvPr id="88" name="Google Shape;88;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9" name="Google Shape;89;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0" name="Google Shape;90;p17"/>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Doctors         </a:t>
            </a:r>
            <a:endParaRPr/>
          </a:p>
        </p:txBody>
      </p:sp>
      <p:sp>
        <p:nvSpPr>
          <p:cNvPr id="91" name="Google Shape;91;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Engineers        </a:t>
            </a:r>
            <a:endParaRPr/>
          </a:p>
        </p:txBody>
      </p:sp>
      <p:sp>
        <p:nvSpPr>
          <p:cNvPr id="92" name="Google Shape;92;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3" name="Google Shape;93;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4" name="Google Shape;94;p17"/>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Gold                     </a:t>
            </a:r>
            <a:endParaRPr/>
          </a:p>
        </p:txBody>
      </p:sp>
      <p:sp>
        <p:nvSpPr>
          <p:cNvPr id="95" name="Google Shape;95;p17"/>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Coal</a:t>
            </a:r>
            <a:r>
              <a:rPr lang="en">
                <a:solidFill>
                  <a:schemeClr val="dk1"/>
                </a:solidFill>
              </a:rPr>
              <a:t>           </a:t>
            </a:r>
            <a:r>
              <a:rPr lang="en" sz="1800">
                <a:solidFill>
                  <a:schemeClr val="dk2"/>
                </a:solidFill>
              </a:rPr>
              <a:t>         </a:t>
            </a:r>
            <a:endParaRPr/>
          </a:p>
        </p:txBody>
      </p:sp>
      <p:sp>
        <p:nvSpPr>
          <p:cNvPr id="96" name="Google Shape;96;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7" name="Google Shape;97;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8" name="Google Shape;98;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Water                     </a:t>
            </a:r>
            <a:endParaRPr/>
          </a:p>
        </p:txBody>
      </p:sp>
      <p:sp>
        <p:nvSpPr>
          <p:cNvPr id="99" name="Google Shape;99;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Teachers                   </a:t>
            </a:r>
            <a:endParaRPr/>
          </a:p>
        </p:txBody>
      </p:sp>
      <p:pic>
        <p:nvPicPr>
          <p:cNvPr id="100" name="Google Shape;100;p17"/>
          <p:cNvPicPr preferRelativeResize="0"/>
          <p:nvPr/>
        </p:nvPicPr>
        <p:blipFill rotWithShape="1">
          <a:blip r:embed="rId3">
            <a:alphaModFix/>
          </a:blip>
          <a:srcRect b="0" l="0" r="0" t="0"/>
          <a:stretch/>
        </p:blipFill>
        <p:spPr>
          <a:xfrm>
            <a:off x="7691750" y="49325"/>
            <a:ext cx="1215450" cy="684175"/>
          </a:xfrm>
          <a:prstGeom prst="rect">
            <a:avLst/>
          </a:prstGeom>
          <a:noFill/>
          <a:ln>
            <a:noFill/>
          </a:ln>
        </p:spPr>
      </p:pic>
      <p:pic>
        <p:nvPicPr>
          <p:cNvPr id="101" name="Google Shape;101;p17"/>
          <p:cNvPicPr preferRelativeResize="0"/>
          <p:nvPr/>
        </p:nvPicPr>
        <p:blipFill>
          <a:blip r:embed="rId4">
            <a:alphaModFix/>
          </a:blip>
          <a:stretch>
            <a:fillRect/>
          </a:stretch>
        </p:blipFill>
        <p:spPr>
          <a:xfrm>
            <a:off x="7707177" y="1080075"/>
            <a:ext cx="1215452" cy="684175"/>
          </a:xfrm>
          <a:prstGeom prst="rect">
            <a:avLst/>
          </a:prstGeom>
          <a:noFill/>
          <a:ln>
            <a:noFill/>
          </a:ln>
        </p:spPr>
      </p:pic>
      <p:pic>
        <p:nvPicPr>
          <p:cNvPr descr="http://images.clipartpanda.com/doctor-tools-clipart-doctor8.png" id="102" name="Google Shape;102;p17"/>
          <p:cNvPicPr preferRelativeResize="0"/>
          <p:nvPr/>
        </p:nvPicPr>
        <p:blipFill rotWithShape="1">
          <a:blip r:embed="rId5">
            <a:alphaModFix/>
          </a:blip>
          <a:srcRect b="0" l="0" r="0" t="0"/>
          <a:stretch/>
        </p:blipFill>
        <p:spPr>
          <a:xfrm>
            <a:off x="6206400" y="2167425"/>
            <a:ext cx="1300324" cy="684174"/>
          </a:xfrm>
          <a:prstGeom prst="rect">
            <a:avLst/>
          </a:prstGeom>
          <a:noFill/>
          <a:ln>
            <a:noFill/>
          </a:ln>
        </p:spPr>
      </p:pic>
      <p:pic>
        <p:nvPicPr>
          <p:cNvPr id="103" name="Google Shape;103;p17" title="From Intern to Engineer, the Space Place is Where It's At - Meet ..."/>
          <p:cNvPicPr preferRelativeResize="0"/>
          <p:nvPr/>
        </p:nvPicPr>
        <p:blipFill>
          <a:blip r:embed="rId6">
            <a:alphaModFix/>
          </a:blip>
          <a:stretch>
            <a:fillRect/>
          </a:stretch>
        </p:blipFill>
        <p:spPr>
          <a:xfrm>
            <a:off x="7691600" y="2167425"/>
            <a:ext cx="1215448" cy="684175"/>
          </a:xfrm>
          <a:prstGeom prst="rect">
            <a:avLst/>
          </a:prstGeom>
          <a:noFill/>
          <a:ln>
            <a:noFill/>
          </a:ln>
        </p:spPr>
      </p:pic>
      <p:pic>
        <p:nvPicPr>
          <p:cNvPr id="104" name="Google Shape;104;p17"/>
          <p:cNvPicPr preferRelativeResize="0"/>
          <p:nvPr/>
        </p:nvPicPr>
        <p:blipFill>
          <a:blip r:embed="rId7">
            <a:alphaModFix/>
          </a:blip>
          <a:stretch>
            <a:fillRect/>
          </a:stretch>
        </p:blipFill>
        <p:spPr>
          <a:xfrm>
            <a:off x="6179350" y="1111200"/>
            <a:ext cx="1300324" cy="684176"/>
          </a:xfrm>
          <a:prstGeom prst="rect">
            <a:avLst/>
          </a:prstGeom>
          <a:noFill/>
          <a:ln>
            <a:noFill/>
          </a:ln>
        </p:spPr>
      </p:pic>
      <p:pic>
        <p:nvPicPr>
          <p:cNvPr id="105" name="Google Shape;105;p17"/>
          <p:cNvPicPr preferRelativeResize="0"/>
          <p:nvPr/>
        </p:nvPicPr>
        <p:blipFill>
          <a:blip r:embed="rId8">
            <a:alphaModFix/>
          </a:blip>
          <a:stretch>
            <a:fillRect/>
          </a:stretch>
        </p:blipFill>
        <p:spPr>
          <a:xfrm>
            <a:off x="6179349" y="3196075"/>
            <a:ext cx="1327376" cy="596325"/>
          </a:xfrm>
          <a:prstGeom prst="rect">
            <a:avLst/>
          </a:prstGeom>
          <a:noFill/>
          <a:ln>
            <a:noFill/>
          </a:ln>
        </p:spPr>
      </p:pic>
      <p:pic>
        <p:nvPicPr>
          <p:cNvPr id="106" name="Google Shape;106;p17"/>
          <p:cNvPicPr preferRelativeResize="0"/>
          <p:nvPr/>
        </p:nvPicPr>
        <p:blipFill>
          <a:blip r:embed="rId9">
            <a:alphaModFix/>
          </a:blip>
          <a:stretch>
            <a:fillRect/>
          </a:stretch>
        </p:blipFill>
        <p:spPr>
          <a:xfrm>
            <a:off x="7707175" y="3213675"/>
            <a:ext cx="1215450" cy="596325"/>
          </a:xfrm>
          <a:prstGeom prst="rect">
            <a:avLst/>
          </a:prstGeom>
          <a:noFill/>
          <a:ln>
            <a:noFill/>
          </a:ln>
        </p:spPr>
      </p:pic>
      <p:pic>
        <p:nvPicPr>
          <p:cNvPr id="107" name="Google Shape;107;p17"/>
          <p:cNvPicPr preferRelativeResize="0"/>
          <p:nvPr/>
        </p:nvPicPr>
        <p:blipFill>
          <a:blip r:embed="rId10">
            <a:alphaModFix/>
          </a:blip>
          <a:stretch>
            <a:fillRect/>
          </a:stretch>
        </p:blipFill>
        <p:spPr>
          <a:xfrm>
            <a:off x="6179350" y="4160275"/>
            <a:ext cx="1327375" cy="596325"/>
          </a:xfrm>
          <a:prstGeom prst="rect">
            <a:avLst/>
          </a:prstGeom>
          <a:noFill/>
          <a:ln>
            <a:noFill/>
          </a:ln>
        </p:spPr>
      </p:pic>
      <p:pic>
        <p:nvPicPr>
          <p:cNvPr descr="http://www.cliparthut.com/clip-arts/59/english-teacher-clip-art-59928.png" id="108" name="Google Shape;108;p17"/>
          <p:cNvPicPr preferRelativeResize="0"/>
          <p:nvPr/>
        </p:nvPicPr>
        <p:blipFill rotWithShape="1">
          <a:blip r:embed="rId11">
            <a:alphaModFix/>
          </a:blip>
          <a:srcRect b="0" l="0" r="0" t="0"/>
          <a:stretch/>
        </p:blipFill>
        <p:spPr>
          <a:xfrm>
            <a:off x="7774100" y="4160275"/>
            <a:ext cx="1148525" cy="596325"/>
          </a:xfrm>
          <a:prstGeom prst="rect">
            <a:avLst/>
          </a:prstGeom>
          <a:noFill/>
          <a:ln>
            <a:noFill/>
          </a:ln>
        </p:spPr>
      </p:pic>
      <p:pic>
        <p:nvPicPr>
          <p:cNvPr id="109" name="Google Shape;109;p17"/>
          <p:cNvPicPr preferRelativeResize="0"/>
          <p:nvPr/>
        </p:nvPicPr>
        <p:blipFill>
          <a:blip r:embed="rId12">
            <a:alphaModFix/>
          </a:blip>
          <a:stretch>
            <a:fillRect/>
          </a:stretch>
        </p:blipFill>
        <p:spPr>
          <a:xfrm>
            <a:off x="6179350" y="49325"/>
            <a:ext cx="1300325" cy="684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5" name="Google Shape;115;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121212"/>
                </a:solidFill>
                <a:highlight>
                  <a:srgbClr val="FFFFFF"/>
                </a:highlight>
                <a:latin typeface="Comfortaa"/>
                <a:ea typeface="Comfortaa"/>
                <a:cs typeface="Comfortaa"/>
                <a:sym typeface="Comfortaa"/>
              </a:rPr>
              <a:t>Globalisation is the connection of different parts of the world. It has been shown to increase the standard of living in developing countries but it can have a negative effect on people too.</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economic globalisation.</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id="116" name="Google Shape;116;p18"/>
          <p:cNvPicPr preferRelativeResize="0"/>
          <p:nvPr/>
        </p:nvPicPr>
        <p:blipFill>
          <a:blip r:embed="rId4">
            <a:alphaModFix/>
          </a:blip>
          <a:stretch>
            <a:fillRect/>
          </a:stretch>
        </p:blipFill>
        <p:spPr>
          <a:xfrm>
            <a:off x="2465350" y="2157825"/>
            <a:ext cx="4213276" cy="28088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Economic Globalisation View</a:t>
            </a:r>
            <a:endParaRPr/>
          </a:p>
        </p:txBody>
      </p:sp>
      <p:sp>
        <p:nvSpPr>
          <p:cNvPr id="122" name="Google Shape;12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3" name="Google Shape;123;p19"/>
          <p:cNvSpPr txBox="1"/>
          <p:nvPr/>
        </p:nvSpPr>
        <p:spPr>
          <a:xfrm>
            <a:off x="311700" y="1152475"/>
            <a:ext cx="85206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121212"/>
                </a:solidFill>
                <a:highlight>
                  <a:srgbClr val="FFFFFF"/>
                </a:highlight>
              </a:rPr>
              <a:t>Globalisation is not new. Since the start of civilization, people have traded goods with their neighbors. As cultures advanced, they were able to travel farther afield to trade their own goods for desirable products found elsewhere. The Silk Road, an ancient network of trade routes used between Europe, North Africa, East Africa, Central Asia, South Asia, and the Far East, is an example of early globalization. For more than 1,500 years, Europeans traded glass and manufactured goods for Chinese silk and spices, contributing to a global economy in which both Europe and Asia became accustomed to goods from far away. Following the European exploration of the New World, globalisation occurred on a grand scale; the widespread transfer of plants, animals, foods, cultures, and ideas became known as the Columbian Exchange. The Triangular Trade network in which ships carried manufactured goods from Europe to Africa, enslaved Africans to the Americas, and raw materials back to Europe is another example of globalisation. The resulting spread of slavery demonstrates that globalisation can hurt people just as easily as it can connect people. </a:t>
            </a:r>
            <a:r>
              <a:rPr lang="en" sz="1500">
                <a:solidFill>
                  <a:srgbClr val="121212"/>
                </a:solidFill>
                <a:highlight>
                  <a:srgbClr val="FFFFFF"/>
                </a:highlight>
              </a:rPr>
              <a:t>The rate of globalisation has increased in recent years, a result of rapid advancements in communication and transportation.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29" name="Google Shape;129;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Throughout history economic systems in countries have continuously developed into new forms. It is what people have done to keep up with the changes in the world.</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the </a:t>
            </a:r>
            <a:r>
              <a:rPr lang="en" sz="1800" u="sng">
                <a:solidFill>
                  <a:schemeClr val="hlink"/>
                </a:solidFill>
                <a:hlinkClick r:id="rId3"/>
              </a:rPr>
              <a:t>Different Economic Systems Slideshow</a:t>
            </a:r>
            <a:r>
              <a:rPr lang="en" sz="1800">
                <a:solidFill>
                  <a:schemeClr val="dk1"/>
                </a:solidFill>
                <a:highlight>
                  <a:schemeClr val="lt1"/>
                </a:highlight>
              </a:rPr>
              <a:t>.</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“Different Economic Systems.”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type of economic system from the slideshow.</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a:t>
            </a:r>
            <a:r>
              <a:rPr lang="en" sz="1800">
                <a:solidFill>
                  <a:schemeClr val="dk1"/>
                </a:solidFill>
              </a:rPr>
              <a:t>you think it is the best one compared to the other ones.</a:t>
            </a:r>
            <a:endParaRPr sz="1800">
              <a:solidFill>
                <a:schemeClr val="dk1"/>
              </a:solidFill>
              <a:highlight>
                <a:schemeClr val="lt1"/>
              </a:highlight>
            </a:endParaRPr>
          </a:p>
        </p:txBody>
      </p:sp>
      <p:pic>
        <p:nvPicPr>
          <p:cNvPr id="130" name="Google Shape;130;p20"/>
          <p:cNvPicPr preferRelativeResize="0"/>
          <p:nvPr/>
        </p:nvPicPr>
        <p:blipFill>
          <a:blip r:embed="rId4">
            <a:alphaModFix/>
          </a:blip>
          <a:stretch>
            <a:fillRect/>
          </a:stretch>
        </p:blipFill>
        <p:spPr>
          <a:xfrm>
            <a:off x="6719525" y="268775"/>
            <a:ext cx="2125824" cy="1527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