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Lst>
  <p:sldSz cy="5143500" cx="9144000"/>
  <p:notesSz cx="6858000" cy="9144000"/>
  <p:embeddedFontLst>
    <p:embeddedFont>
      <p:font typeface="Raleway"/>
      <p:regular r:id="rId21"/>
      <p:bold r:id="rId22"/>
      <p:italic r:id="rId23"/>
      <p:boldItalic r:id="rId24"/>
    </p:embeddedFont>
    <p:embeddedFont>
      <p:font typeface="Roboto"/>
      <p:regular r:id="rId25"/>
      <p:bold r:id="rId26"/>
      <p:italic r:id="rId27"/>
      <p:boldItalic r:id="rId28"/>
    </p:embeddedFont>
    <p:embeddedFont>
      <p:font typeface="Lato"/>
      <p:regular r:id="rId29"/>
      <p:bold r:id="rId30"/>
      <p:italic r:id="rId31"/>
      <p:boldItalic r:id="rId32"/>
    </p:embeddedFont>
    <p:embeddedFont>
      <p:font typeface="Average"/>
      <p:regular r:id="rId33"/>
    </p:embeddedFont>
    <p:embeddedFont>
      <p:font typeface="Oswal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970762-83F6-41E3-ABB9-DF1F6D960D02}">
  <a:tblStyle styleId="{09970762-83F6-41E3-ABB9-DF1F6D960D0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3.xml"/><Relationship Id="rId33" Type="http://schemas.openxmlformats.org/officeDocument/2006/relationships/font" Target="fonts/Average-regular.fntdata"/><Relationship Id="rId10" Type="http://schemas.openxmlformats.org/officeDocument/2006/relationships/slide" Target="slides/slide2.xml"/><Relationship Id="rId32" Type="http://schemas.openxmlformats.org/officeDocument/2006/relationships/font" Target="fonts/Lato-boldItalic.fntdata"/><Relationship Id="rId13" Type="http://schemas.openxmlformats.org/officeDocument/2006/relationships/slide" Target="slides/slide5.xml"/><Relationship Id="rId35" Type="http://schemas.openxmlformats.org/officeDocument/2006/relationships/font" Target="fonts/Oswald-bold.fntdata"/><Relationship Id="rId12" Type="http://schemas.openxmlformats.org/officeDocument/2006/relationships/slide" Target="slides/slide4.xml"/><Relationship Id="rId34" Type="http://schemas.openxmlformats.org/officeDocument/2006/relationships/font" Target="fonts/Oswald-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025ac82b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7025ac82b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d060b2feb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d060b2feb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7025ac82b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7025ac82b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060b2fe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d060b2fe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060b2feb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d060b2feb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025ac82bc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7025ac82bc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025ac82bc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7025ac82bc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025ac82bc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7025ac82bc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g27025ac82bc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d060b2feb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d060b2feb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025ac82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7025ac82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025ac82b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7025ac82b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9" name="Shape 59"/>
        <p:cNvGrpSpPr/>
        <p:nvPr/>
      </p:nvGrpSpPr>
      <p:grpSpPr>
        <a:xfrm>
          <a:off x="0" y="0"/>
          <a:ext cx="0" cy="0"/>
          <a:chOff x="0" y="0"/>
          <a:chExt cx="0" cy="0"/>
        </a:xfrm>
      </p:grpSpPr>
      <p:sp>
        <p:nvSpPr>
          <p:cNvPr id="60" name="Google Shape;60;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4"/>
          <p:cNvGrpSpPr/>
          <p:nvPr/>
        </p:nvGrpSpPr>
        <p:grpSpPr>
          <a:xfrm>
            <a:off x="830392" y="1191256"/>
            <a:ext cx="745763" cy="45826"/>
            <a:chOff x="4580561" y="2589004"/>
            <a:chExt cx="1064464" cy="25200"/>
          </a:xfrm>
        </p:grpSpPr>
        <p:sp>
          <p:nvSpPr>
            <p:cNvPr id="62" name="Google Shape;62;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5" name="Google Shape;65;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6" name="Google Shape;66;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7" name="Shape 67"/>
        <p:cNvGrpSpPr/>
        <p:nvPr/>
      </p:nvGrpSpPr>
      <p:grpSpPr>
        <a:xfrm>
          <a:off x="0" y="0"/>
          <a:ext cx="0" cy="0"/>
          <a:chOff x="0" y="0"/>
          <a:chExt cx="0" cy="0"/>
        </a:xfrm>
      </p:grpSpPr>
      <p:grpSp>
        <p:nvGrpSpPr>
          <p:cNvPr id="68" name="Google Shape;68;p15"/>
          <p:cNvGrpSpPr/>
          <p:nvPr/>
        </p:nvGrpSpPr>
        <p:grpSpPr>
          <a:xfrm>
            <a:off x="830392" y="1191256"/>
            <a:ext cx="745763" cy="45826"/>
            <a:chOff x="4580561" y="2589004"/>
            <a:chExt cx="1064464" cy="25200"/>
          </a:xfrm>
        </p:grpSpPr>
        <p:sp>
          <p:nvSpPr>
            <p:cNvPr id="69" name="Google Shape;69;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72" name="Google Shape;72;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16"/>
          <p:cNvGrpSpPr/>
          <p:nvPr/>
        </p:nvGrpSpPr>
        <p:grpSpPr>
          <a:xfrm>
            <a:off x="830392" y="1191256"/>
            <a:ext cx="745763" cy="45826"/>
            <a:chOff x="4580561" y="2589004"/>
            <a:chExt cx="1064464" cy="25200"/>
          </a:xfrm>
        </p:grpSpPr>
        <p:sp>
          <p:nvSpPr>
            <p:cNvPr id="76" name="Google Shape;76;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9" name="Google Shape;79;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0" name="Google Shape;80;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7"/>
          <p:cNvGrpSpPr/>
          <p:nvPr/>
        </p:nvGrpSpPr>
        <p:grpSpPr>
          <a:xfrm>
            <a:off x="830392" y="1191256"/>
            <a:ext cx="745763" cy="45826"/>
            <a:chOff x="4580561" y="2589004"/>
            <a:chExt cx="1064464" cy="25200"/>
          </a:xfrm>
        </p:grpSpPr>
        <p:sp>
          <p:nvSpPr>
            <p:cNvPr id="84" name="Google Shape;8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7" name="Google Shape;87;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8" name="Google Shape;88;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9" name="Google Shape;89;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8"/>
          <p:cNvGrpSpPr/>
          <p:nvPr/>
        </p:nvGrpSpPr>
        <p:grpSpPr>
          <a:xfrm>
            <a:off x="830392" y="1191256"/>
            <a:ext cx="745763" cy="45826"/>
            <a:chOff x="4580561" y="2589004"/>
            <a:chExt cx="1064464" cy="25200"/>
          </a:xfrm>
        </p:grpSpPr>
        <p:sp>
          <p:nvSpPr>
            <p:cNvPr id="93" name="Google Shape;93;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6" name="Google Shape;96;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9"/>
          <p:cNvGrpSpPr/>
          <p:nvPr/>
        </p:nvGrpSpPr>
        <p:grpSpPr>
          <a:xfrm>
            <a:off x="830392" y="1191256"/>
            <a:ext cx="745763" cy="45826"/>
            <a:chOff x="4580561" y="2589004"/>
            <a:chExt cx="1064464" cy="25200"/>
          </a:xfrm>
        </p:grpSpPr>
        <p:sp>
          <p:nvSpPr>
            <p:cNvPr id="100" name="Google Shape;100;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3" name="Google Shape;103;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4" name="Google Shape;104;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5" name="Shape 105"/>
        <p:cNvGrpSpPr/>
        <p:nvPr/>
      </p:nvGrpSpPr>
      <p:grpSpPr>
        <a:xfrm>
          <a:off x="0" y="0"/>
          <a:ext cx="0" cy="0"/>
          <a:chOff x="0" y="0"/>
          <a:chExt cx="0" cy="0"/>
        </a:xfrm>
      </p:grpSpPr>
      <p:grpSp>
        <p:nvGrpSpPr>
          <p:cNvPr id="106" name="Google Shape;106;p20"/>
          <p:cNvGrpSpPr/>
          <p:nvPr/>
        </p:nvGrpSpPr>
        <p:grpSpPr>
          <a:xfrm>
            <a:off x="830392" y="4169130"/>
            <a:ext cx="745763" cy="45826"/>
            <a:chOff x="4580561" y="2589004"/>
            <a:chExt cx="1064464" cy="25200"/>
          </a:xfrm>
        </p:grpSpPr>
        <p:sp>
          <p:nvSpPr>
            <p:cNvPr id="107" name="Google Shape;107;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10" name="Google Shape;110;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21"/>
          <p:cNvGrpSpPr/>
          <p:nvPr/>
        </p:nvGrpSpPr>
        <p:grpSpPr>
          <a:xfrm>
            <a:off x="830392" y="1191256"/>
            <a:ext cx="745763" cy="45826"/>
            <a:chOff x="4580561" y="2589004"/>
            <a:chExt cx="1064464" cy="25200"/>
          </a:xfrm>
        </p:grpSpPr>
        <p:sp>
          <p:nvSpPr>
            <p:cNvPr id="114" name="Google Shape;114;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7" name="Google Shape;117;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8" name="Google Shape;118;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9" name="Google Shape;119;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sp>
        <p:nvSpPr>
          <p:cNvPr id="121" name="Google Shape;121;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22" name="Google Shape;122;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23" name="Shape 123"/>
        <p:cNvGrpSpPr/>
        <p:nvPr/>
      </p:nvGrpSpPr>
      <p:grpSpPr>
        <a:xfrm>
          <a:off x="0" y="0"/>
          <a:ext cx="0" cy="0"/>
          <a:chOff x="0" y="0"/>
          <a:chExt cx="0" cy="0"/>
        </a:xfrm>
      </p:grpSpPr>
      <p:grpSp>
        <p:nvGrpSpPr>
          <p:cNvPr id="124" name="Google Shape;124;p23"/>
          <p:cNvGrpSpPr/>
          <p:nvPr/>
        </p:nvGrpSpPr>
        <p:grpSpPr>
          <a:xfrm>
            <a:off x="830392" y="4169130"/>
            <a:ext cx="745763" cy="45826"/>
            <a:chOff x="4580561" y="2589004"/>
            <a:chExt cx="1064464" cy="25200"/>
          </a:xfrm>
        </p:grpSpPr>
        <p:sp>
          <p:nvSpPr>
            <p:cNvPr id="125" name="Google Shape;125;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8" name="Google Shape;128;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9" name="Google Shape;129;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9" name="Google Shape;139;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40" name="Shape 140"/>
        <p:cNvGrpSpPr/>
        <p:nvPr/>
      </p:nvGrpSpPr>
      <p:grpSpPr>
        <a:xfrm>
          <a:off x="0" y="0"/>
          <a:ext cx="0" cy="0"/>
          <a:chOff x="0" y="0"/>
          <a:chExt cx="0" cy="0"/>
        </a:xfrm>
      </p:grpSpPr>
      <p:sp>
        <p:nvSpPr>
          <p:cNvPr id="141" name="Google Shape;141;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2" name="Google Shape;142;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3" name="Google Shape;143;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7" name="Google Shape;5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8" name="Google Shape;58;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2" name="Shape 132"/>
        <p:cNvGrpSpPr/>
        <p:nvPr/>
      </p:nvGrpSpPr>
      <p:grpSpPr>
        <a:xfrm>
          <a:off x="0" y="0"/>
          <a:ext cx="0" cy="0"/>
          <a:chOff x="0" y="0"/>
          <a:chExt cx="0" cy="0"/>
        </a:xfrm>
      </p:grpSpPr>
      <p:sp>
        <p:nvSpPr>
          <p:cNvPr id="133" name="Google Shape;133;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4" name="Google Shape;134;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www.bbvaopenmind.com/en/science/environment/seven-things-from-our-homes-that-harm-the-environment/"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SkH_7mI34Xs"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flip.com/82a2801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0"/>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Maori &amp; Land Slideshow</a:t>
            </a:r>
            <a:endParaRPr/>
          </a:p>
        </p:txBody>
      </p:sp>
      <p:sp>
        <p:nvSpPr>
          <p:cNvPr id="154" name="Google Shape;154;p30"/>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200">
                <a:solidFill>
                  <a:srgbClr val="495057"/>
                </a:solidFill>
                <a:highlight>
                  <a:srgbClr val="FFFFFF"/>
                </a:highlight>
                <a:latin typeface="Roboto"/>
                <a:ea typeface="Roboto"/>
                <a:cs typeface="Roboto"/>
                <a:sym typeface="Roboto"/>
              </a:rPr>
              <a:t>L.I: We are FOCUSING on [Aotearoa’s environment] by </a:t>
            </a:r>
            <a:r>
              <a:rPr i="1" lang="en" sz="1200">
                <a:solidFill>
                  <a:srgbClr val="495057"/>
                </a:solidFill>
                <a:highlight>
                  <a:srgbClr val="FFFFFF"/>
                </a:highlight>
                <a:latin typeface="Roboto"/>
                <a:ea typeface="Roboto"/>
                <a:cs typeface="Roboto"/>
                <a:sym typeface="Roboto"/>
              </a:rPr>
              <a:t>discussing</a:t>
            </a:r>
            <a:r>
              <a:rPr lang="en" sz="1200">
                <a:solidFill>
                  <a:srgbClr val="495057"/>
                </a:solidFill>
                <a:highlight>
                  <a:srgbClr val="FFFFFF"/>
                </a:highlight>
                <a:latin typeface="Roboto"/>
                <a:ea typeface="Roboto"/>
                <a:cs typeface="Roboto"/>
                <a:sym typeface="Roboto"/>
              </a:rPr>
              <a:t> the Māori custodianship for the environment. </a:t>
            </a:r>
            <a:endParaRPr sz="1200"/>
          </a:p>
        </p:txBody>
      </p:sp>
      <p:pic>
        <p:nvPicPr>
          <p:cNvPr id="155" name="Google Shape;155;p30"/>
          <p:cNvPicPr preferRelativeResize="0"/>
          <p:nvPr/>
        </p:nvPicPr>
        <p:blipFill>
          <a:blip r:embed="rId3">
            <a:alphaModFix/>
          </a:blip>
          <a:stretch>
            <a:fillRect/>
          </a:stretch>
        </p:blipFill>
        <p:spPr>
          <a:xfrm>
            <a:off x="2177600" y="132200"/>
            <a:ext cx="4640975" cy="17301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graphicFrame>
        <p:nvGraphicFramePr>
          <p:cNvPr id="212" name="Google Shape;212;p39"/>
          <p:cNvGraphicFramePr/>
          <p:nvPr/>
        </p:nvGraphicFramePr>
        <p:xfrm>
          <a:off x="64050" y="102975"/>
          <a:ext cx="3000000" cy="3000000"/>
        </p:xfrm>
        <a:graphic>
          <a:graphicData uri="http://schemas.openxmlformats.org/drawingml/2006/table">
            <a:tbl>
              <a:tblPr>
                <a:noFill/>
                <a:tableStyleId>{09970762-83F6-41E3-ABB9-DF1F6D960D02}</a:tableStyleId>
              </a:tblPr>
              <a:tblGrid>
                <a:gridCol w="2649625"/>
                <a:gridCol w="2963600"/>
              </a:tblGrid>
              <a:tr h="381000">
                <a:tc>
                  <a:txBody>
                    <a:bodyPr/>
                    <a:lstStyle/>
                    <a:p>
                      <a:pPr indent="0" lvl="0" marL="0" rtl="0" algn="l">
                        <a:spcBef>
                          <a:spcPts val="0"/>
                        </a:spcBef>
                        <a:spcAft>
                          <a:spcPts val="0"/>
                        </a:spcAft>
                        <a:buNone/>
                      </a:pPr>
                      <a:r>
                        <a:rPr lang="en">
                          <a:highlight>
                            <a:schemeClr val="dk1"/>
                          </a:highlight>
                        </a:rPr>
                        <a:t>Rakau</a:t>
                      </a:r>
                      <a:endParaRPr>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chemeClr val="dk1"/>
                          </a:highlight>
                        </a:rPr>
                        <a:t>Wai</a:t>
                      </a:r>
                      <a:endParaRPr>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chemeClr val="dk1"/>
                          </a:highlight>
                        </a:rPr>
                        <a:t>Whenua</a:t>
                      </a:r>
                      <a:endParaRPr>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chemeClr val="dk1"/>
                          </a:highlight>
                        </a:rPr>
                        <a:t>Oneone</a:t>
                      </a:r>
                      <a:endParaRPr>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chemeClr val="dk1"/>
                          </a:highlight>
                        </a:rPr>
                        <a:t>Tarutaru</a:t>
                      </a:r>
                      <a:endParaRPr>
                        <a:solidFill>
                          <a:srgbClr val="000000"/>
                        </a:solidFill>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solidFill>
                            <a:srgbClr val="1C1C1C"/>
                          </a:solidFill>
                          <a:highlight>
                            <a:schemeClr val="dk1"/>
                          </a:highlight>
                        </a:rPr>
                        <a:t>Harakeke</a:t>
                      </a:r>
                      <a:endParaRPr>
                        <a:solidFill>
                          <a:srgbClr val="1C1C1C"/>
                        </a:solidFill>
                        <a:highlight>
                          <a:schemeClr val="dk1"/>
                        </a:highlight>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13" name="Google Shape;213;p39"/>
          <p:cNvPicPr preferRelativeResize="0"/>
          <p:nvPr/>
        </p:nvPicPr>
        <p:blipFill>
          <a:blip r:embed="rId3">
            <a:alphaModFix/>
          </a:blip>
          <a:stretch>
            <a:fillRect/>
          </a:stretch>
        </p:blipFill>
        <p:spPr>
          <a:xfrm>
            <a:off x="5971175" y="162250"/>
            <a:ext cx="2869048" cy="704848"/>
          </a:xfrm>
          <a:prstGeom prst="rect">
            <a:avLst/>
          </a:prstGeom>
          <a:noFill/>
          <a:ln>
            <a:noFill/>
          </a:ln>
        </p:spPr>
      </p:pic>
      <p:pic>
        <p:nvPicPr>
          <p:cNvPr id="214" name="Google Shape;214;p39"/>
          <p:cNvPicPr preferRelativeResize="0"/>
          <p:nvPr/>
        </p:nvPicPr>
        <p:blipFill>
          <a:blip r:embed="rId4">
            <a:alphaModFix/>
          </a:blip>
          <a:stretch>
            <a:fillRect/>
          </a:stretch>
        </p:blipFill>
        <p:spPr>
          <a:xfrm>
            <a:off x="5971175" y="989925"/>
            <a:ext cx="2869051" cy="704850"/>
          </a:xfrm>
          <a:prstGeom prst="rect">
            <a:avLst/>
          </a:prstGeom>
          <a:noFill/>
          <a:ln>
            <a:noFill/>
          </a:ln>
        </p:spPr>
      </p:pic>
      <p:pic>
        <p:nvPicPr>
          <p:cNvPr id="215" name="Google Shape;215;p39"/>
          <p:cNvPicPr preferRelativeResize="0"/>
          <p:nvPr/>
        </p:nvPicPr>
        <p:blipFill>
          <a:blip r:embed="rId5">
            <a:alphaModFix/>
          </a:blip>
          <a:stretch>
            <a:fillRect/>
          </a:stretch>
        </p:blipFill>
        <p:spPr>
          <a:xfrm>
            <a:off x="5971175" y="1817600"/>
            <a:ext cx="2869050" cy="665475"/>
          </a:xfrm>
          <a:prstGeom prst="rect">
            <a:avLst/>
          </a:prstGeom>
          <a:noFill/>
          <a:ln>
            <a:noFill/>
          </a:ln>
        </p:spPr>
      </p:pic>
      <p:pic>
        <p:nvPicPr>
          <p:cNvPr id="216" name="Google Shape;216;p39"/>
          <p:cNvPicPr preferRelativeResize="0"/>
          <p:nvPr/>
        </p:nvPicPr>
        <p:blipFill>
          <a:blip r:embed="rId6">
            <a:alphaModFix/>
          </a:blip>
          <a:stretch>
            <a:fillRect/>
          </a:stretch>
        </p:blipFill>
        <p:spPr>
          <a:xfrm>
            <a:off x="5971175" y="2605900"/>
            <a:ext cx="2869050" cy="704850"/>
          </a:xfrm>
          <a:prstGeom prst="rect">
            <a:avLst/>
          </a:prstGeom>
          <a:noFill/>
          <a:ln>
            <a:noFill/>
          </a:ln>
        </p:spPr>
      </p:pic>
      <p:pic>
        <p:nvPicPr>
          <p:cNvPr id="217" name="Google Shape;217;p39"/>
          <p:cNvPicPr preferRelativeResize="0"/>
          <p:nvPr/>
        </p:nvPicPr>
        <p:blipFill>
          <a:blip r:embed="rId7">
            <a:alphaModFix/>
          </a:blip>
          <a:stretch>
            <a:fillRect/>
          </a:stretch>
        </p:blipFill>
        <p:spPr>
          <a:xfrm>
            <a:off x="5971175" y="3433575"/>
            <a:ext cx="2869051" cy="744275"/>
          </a:xfrm>
          <a:prstGeom prst="rect">
            <a:avLst/>
          </a:prstGeom>
          <a:noFill/>
          <a:ln>
            <a:noFill/>
          </a:ln>
        </p:spPr>
      </p:pic>
      <p:pic>
        <p:nvPicPr>
          <p:cNvPr id="218" name="Google Shape;218;p39"/>
          <p:cNvPicPr preferRelativeResize="0"/>
          <p:nvPr/>
        </p:nvPicPr>
        <p:blipFill>
          <a:blip r:embed="rId8">
            <a:alphaModFix/>
          </a:blip>
          <a:stretch>
            <a:fillRect/>
          </a:stretch>
        </p:blipFill>
        <p:spPr>
          <a:xfrm>
            <a:off x="5971175" y="4300675"/>
            <a:ext cx="2869050" cy="744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24" name="Google Shape;224;p4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000000"/>
                </a:solidFill>
                <a:highlight>
                  <a:schemeClr val="dk1"/>
                </a:highlight>
                <a:latin typeface="Source Sans Pro"/>
                <a:ea typeface="Source Sans Pro"/>
                <a:cs typeface="Source Sans Pro"/>
                <a:sym typeface="Source Sans Pro"/>
              </a:rPr>
              <a:t>Draw, label and colour what is taonga (treasure) to you next to what the Maori thought of as treasure to them in the environment in your global studies books to </a:t>
            </a:r>
            <a:r>
              <a:rPr b="1" lang="en" sz="1800" u="sng">
                <a:solidFill>
                  <a:srgbClr val="1C1C1C"/>
                </a:solidFill>
                <a:highlight>
                  <a:schemeClr val="dk1"/>
                </a:highlight>
                <a:latin typeface="Arial"/>
                <a:ea typeface="Arial"/>
                <a:cs typeface="Arial"/>
                <a:sym typeface="Arial"/>
              </a:rPr>
              <a:t>AT LEAST A YEAR SEVEN STANDARD.</a:t>
            </a:r>
            <a:endParaRPr>
              <a:highlight>
                <a:schemeClr val="dk1"/>
              </a:highlight>
            </a:endParaRPr>
          </a:p>
        </p:txBody>
      </p:sp>
      <p:pic>
        <p:nvPicPr>
          <p:cNvPr id="225" name="Google Shape;225;p40"/>
          <p:cNvPicPr preferRelativeResize="0"/>
          <p:nvPr/>
        </p:nvPicPr>
        <p:blipFill>
          <a:blip r:embed="rId3">
            <a:alphaModFix/>
          </a:blip>
          <a:stretch>
            <a:fillRect/>
          </a:stretch>
        </p:blipFill>
        <p:spPr>
          <a:xfrm>
            <a:off x="3369875" y="265062"/>
            <a:ext cx="5460550" cy="4613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31" name="Google Shape;231;p4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Write about what you do to help the land and environment. Then using this </a:t>
            </a:r>
            <a:r>
              <a:rPr lang="en" u="sng">
                <a:solidFill>
                  <a:schemeClr val="hlink"/>
                </a:solidFill>
                <a:hlinkClick r:id="rId3"/>
              </a:rPr>
              <a:t>website</a:t>
            </a:r>
            <a:r>
              <a:rPr lang="en"/>
              <a:t> write what you could do to stop harming the environment with those things at home.</a:t>
            </a:r>
            <a:endParaRPr/>
          </a:p>
        </p:txBody>
      </p:sp>
      <p:pic>
        <p:nvPicPr>
          <p:cNvPr id="232" name="Google Shape;232;p41"/>
          <p:cNvPicPr preferRelativeResize="0"/>
          <p:nvPr/>
        </p:nvPicPr>
        <p:blipFill>
          <a:blip r:embed="rId4">
            <a:alphaModFix/>
          </a:blip>
          <a:stretch>
            <a:fillRect/>
          </a:stretch>
        </p:blipFill>
        <p:spPr>
          <a:xfrm>
            <a:off x="3272100" y="152400"/>
            <a:ext cx="5497475" cy="486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Maori Dilemma</a:t>
            </a:r>
            <a:endParaRPr/>
          </a:p>
        </p:txBody>
      </p:sp>
      <p:sp>
        <p:nvSpPr>
          <p:cNvPr id="161" name="Google Shape;161;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the dilemma which Maori are facing.</a:t>
            </a:r>
            <a:endParaRPr/>
          </a:p>
        </p:txBody>
      </p:sp>
      <p:pic>
        <p:nvPicPr>
          <p:cNvPr id="162" name="Google Shape;162;p31"/>
          <p:cNvPicPr preferRelativeResize="0"/>
          <p:nvPr/>
        </p:nvPicPr>
        <p:blipFill>
          <a:blip r:embed="rId4">
            <a:alphaModFix/>
          </a:blip>
          <a:stretch>
            <a:fillRect/>
          </a:stretch>
        </p:blipFill>
        <p:spPr>
          <a:xfrm>
            <a:off x="2887050" y="152400"/>
            <a:ext cx="6104550" cy="484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2"/>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Custodianship is the </a:t>
            </a:r>
            <a:r>
              <a:rPr lang="en">
                <a:solidFill>
                  <a:srgbClr val="040C28"/>
                </a:solidFill>
                <a:highlight>
                  <a:srgbClr val="D3E3FD"/>
                </a:highlight>
              </a:rPr>
              <a:t>responsibility for the safety and well-being of someone or something</a:t>
            </a:r>
            <a:endParaRPr>
              <a:highlight>
                <a:srgbClr val="D3E3FD"/>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3"/>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78" name="Google Shape;178;p3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5"/>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land is something that Maori see as treasure.</a:t>
            </a:r>
            <a:endParaRPr/>
          </a:p>
        </p:txBody>
      </p:sp>
      <p:sp>
        <p:nvSpPr>
          <p:cNvPr id="185" name="Google Shape;185;p35"/>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Pollution to the land is a problem which Maori are facing now.</a:t>
            </a:r>
            <a:endParaRPr/>
          </a:p>
        </p:txBody>
      </p:sp>
      <p:sp>
        <p:nvSpPr>
          <p:cNvPr id="186" name="Google Shape;186;p35"/>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87" name="Google Shape;187;p35"/>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6"/>
          <p:cNvSpPr txBox="1"/>
          <p:nvPr/>
        </p:nvSpPr>
        <p:spPr>
          <a:xfrm>
            <a:off x="0" y="0"/>
            <a:ext cx="9144000" cy="21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50">
                <a:solidFill>
                  <a:srgbClr val="444142"/>
                </a:solidFill>
                <a:highlight>
                  <a:srgbClr val="FFFFFF"/>
                </a:highlight>
                <a:latin typeface="Roboto"/>
                <a:ea typeface="Roboto"/>
                <a:cs typeface="Roboto"/>
                <a:sym typeface="Roboto"/>
              </a:rPr>
              <a:t>Māori have strong spiritual bonds to the land, Papatūānuku, the Earth Mother. She provides unity and identity to her people and sustains them. It is important that we protect our land and water from erosion, deforestation and inappropriate land use.</a:t>
            </a:r>
            <a:endParaRPr sz="1150">
              <a:solidFill>
                <a:srgbClr val="444142"/>
              </a:solidFill>
              <a:highlight>
                <a:srgbClr val="FFFFFF"/>
              </a:highlight>
              <a:latin typeface="Roboto"/>
              <a:ea typeface="Roboto"/>
              <a:cs typeface="Roboto"/>
              <a:sym typeface="Roboto"/>
            </a:endParaRPr>
          </a:p>
          <a:p>
            <a:pPr indent="0" lvl="0" marL="0" rtl="0" algn="l">
              <a:lnSpc>
                <a:spcPct val="115000"/>
              </a:lnSpc>
              <a:spcBef>
                <a:spcPts val="900"/>
              </a:spcBef>
              <a:spcAft>
                <a:spcPts val="0"/>
              </a:spcAft>
              <a:buNone/>
            </a:pPr>
            <a:r>
              <a:rPr lang="en" sz="1150">
                <a:solidFill>
                  <a:srgbClr val="444142"/>
                </a:solidFill>
                <a:highlight>
                  <a:srgbClr val="FFFFFF"/>
                </a:highlight>
                <a:latin typeface="Roboto"/>
                <a:ea typeface="Roboto"/>
                <a:cs typeface="Roboto"/>
                <a:sym typeface="Roboto"/>
              </a:rPr>
              <a:t>Māori consider that Papatūānuku sustains all life, and that they are spiritually connected to her. This connection is shown when a baby is born and the whenua (after birth) is buried in a sacred site.</a:t>
            </a:r>
            <a:endParaRPr sz="1150">
              <a:solidFill>
                <a:srgbClr val="444142"/>
              </a:solidFill>
              <a:highlight>
                <a:srgbClr val="FFFFFF"/>
              </a:highlight>
              <a:latin typeface="Roboto"/>
              <a:ea typeface="Roboto"/>
              <a:cs typeface="Roboto"/>
              <a:sym typeface="Roboto"/>
            </a:endParaRPr>
          </a:p>
          <a:p>
            <a:pPr indent="0" lvl="0" marL="0" rtl="0" algn="l">
              <a:lnSpc>
                <a:spcPct val="115000"/>
              </a:lnSpc>
              <a:spcBef>
                <a:spcPts val="900"/>
              </a:spcBef>
              <a:spcAft>
                <a:spcPts val="0"/>
              </a:spcAft>
              <a:buNone/>
            </a:pPr>
            <a:r>
              <a:rPr lang="en" sz="1150">
                <a:solidFill>
                  <a:srgbClr val="444142"/>
                </a:solidFill>
                <a:highlight>
                  <a:srgbClr val="FFFFFF"/>
                </a:highlight>
                <a:latin typeface="Roboto"/>
                <a:ea typeface="Roboto"/>
                <a:cs typeface="Roboto"/>
                <a:sym typeface="Roboto"/>
              </a:rPr>
              <a:t>Māori regard land, soil and water as taonga (treasures). Māori are the kaitiaki (guardians) of these taonga, which provide a source of unity and identity for tangata whenua (local people).</a:t>
            </a:r>
            <a:endParaRPr sz="1150">
              <a:solidFill>
                <a:srgbClr val="444142"/>
              </a:solidFill>
              <a:highlight>
                <a:srgbClr val="FFFFFF"/>
              </a:highlight>
              <a:latin typeface="Roboto"/>
              <a:ea typeface="Roboto"/>
              <a:cs typeface="Roboto"/>
              <a:sym typeface="Roboto"/>
            </a:endParaRPr>
          </a:p>
          <a:p>
            <a:pPr indent="0" lvl="0" marL="0" rtl="0" algn="l">
              <a:lnSpc>
                <a:spcPct val="115000"/>
              </a:lnSpc>
              <a:spcBef>
                <a:spcPts val="900"/>
              </a:spcBef>
              <a:spcAft>
                <a:spcPts val="1200"/>
              </a:spcAft>
              <a:buNone/>
            </a:pPr>
            <a:r>
              <a:rPr lang="en" sz="1150">
                <a:solidFill>
                  <a:srgbClr val="444142"/>
                </a:solidFill>
                <a:highlight>
                  <a:srgbClr val="FFFFFF"/>
                </a:highlight>
                <a:latin typeface="Roboto"/>
                <a:ea typeface="Roboto"/>
                <a:cs typeface="Roboto"/>
                <a:sym typeface="Roboto"/>
              </a:rPr>
              <a:t>The loss of ancestral lands is a key issue for Māori. Māori want to use their own land management systems to protect and enhance the land.</a:t>
            </a:r>
            <a:endParaRPr sz="1150">
              <a:solidFill>
                <a:srgbClr val="444142"/>
              </a:solidFill>
              <a:highlight>
                <a:srgbClr val="FFFFFF"/>
              </a:highlight>
              <a:latin typeface="Roboto"/>
              <a:ea typeface="Roboto"/>
              <a:cs typeface="Roboto"/>
              <a:sym typeface="Roboto"/>
            </a:endParaRPr>
          </a:p>
        </p:txBody>
      </p:sp>
      <p:pic>
        <p:nvPicPr>
          <p:cNvPr id="193" name="Google Shape;193;p36"/>
          <p:cNvPicPr preferRelativeResize="0"/>
          <p:nvPr/>
        </p:nvPicPr>
        <p:blipFill>
          <a:blip r:embed="rId3">
            <a:alphaModFix/>
          </a:blip>
          <a:stretch>
            <a:fillRect/>
          </a:stretch>
        </p:blipFill>
        <p:spPr>
          <a:xfrm>
            <a:off x="152400" y="2187475"/>
            <a:ext cx="8839200" cy="2253075"/>
          </a:xfrm>
          <a:prstGeom prst="rect">
            <a:avLst/>
          </a:prstGeom>
          <a:noFill/>
          <a:ln>
            <a:noFill/>
          </a:ln>
        </p:spPr>
      </p:pic>
      <p:sp>
        <p:nvSpPr>
          <p:cNvPr id="194" name="Google Shape;194;p36"/>
          <p:cNvSpPr txBox="1"/>
          <p:nvPr/>
        </p:nvSpPr>
        <p:spPr>
          <a:xfrm>
            <a:off x="2901525" y="45864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highlight>
                  <a:schemeClr val="dk1"/>
                </a:highlight>
                <a:latin typeface="Lato"/>
                <a:ea typeface="Lato"/>
                <a:cs typeface="Lato"/>
                <a:sym typeface="Lato"/>
              </a:rPr>
              <a:t>Papatuanuku (the Earth Mother)</a:t>
            </a:r>
            <a:endParaRPr>
              <a:highlight>
                <a:schemeClr val="dk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a:t>
            </a:r>
            <a:endParaRPr/>
          </a:p>
        </p:txBody>
      </p:sp>
      <p:sp>
        <p:nvSpPr>
          <p:cNvPr id="200" name="Google Shape;200;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rgbClr val="000000"/>
              </a:buClr>
              <a:buSzPts val="1200"/>
              <a:buFont typeface="Arial"/>
              <a:buNone/>
            </a:pPr>
            <a:r>
              <a:rPr lang="en">
                <a:solidFill>
                  <a:srgbClr val="595959"/>
                </a:solidFill>
                <a:highlight>
                  <a:schemeClr val="dk1"/>
                </a:highlight>
                <a:latin typeface="Arial"/>
                <a:ea typeface="Arial"/>
                <a:cs typeface="Arial"/>
                <a:sym typeface="Arial"/>
              </a:rPr>
              <a:t>On the next slide you will see a list of parts of nature names in maori. Then on the next slide you need to drag the pictures into the boxes alongside the correct names.</a:t>
            </a:r>
            <a:endParaRPr>
              <a:highlight>
                <a:schemeClr val="dk1"/>
              </a:highlight>
            </a:endParaRPr>
          </a:p>
        </p:txBody>
      </p:sp>
      <p:pic>
        <p:nvPicPr>
          <p:cNvPr id="201" name="Google Shape;201;p37"/>
          <p:cNvPicPr preferRelativeResize="0"/>
          <p:nvPr/>
        </p:nvPicPr>
        <p:blipFill>
          <a:blip r:embed="rId3">
            <a:alphaModFix/>
          </a:blip>
          <a:stretch>
            <a:fillRect/>
          </a:stretch>
        </p:blipFill>
        <p:spPr>
          <a:xfrm>
            <a:off x="3272100" y="152400"/>
            <a:ext cx="5615700" cy="48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Maori Parts Of Nature </a:t>
            </a:r>
            <a:r>
              <a:rPr lang="en"/>
              <a:t>In English</a:t>
            </a:r>
            <a:endParaRPr/>
          </a:p>
        </p:txBody>
      </p:sp>
      <p:sp>
        <p:nvSpPr>
          <p:cNvPr id="207" name="Google Shape;20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Trees - Rakau</a:t>
            </a:r>
            <a:endParaRPr/>
          </a:p>
          <a:p>
            <a:pPr indent="-342900" lvl="0" marL="457200" rtl="0" algn="l">
              <a:spcBef>
                <a:spcPts val="0"/>
              </a:spcBef>
              <a:spcAft>
                <a:spcPts val="0"/>
              </a:spcAft>
              <a:buSzPts val="1800"/>
              <a:buAutoNum type="arabicPeriod"/>
            </a:pPr>
            <a:r>
              <a:rPr lang="en"/>
              <a:t>Soil - Oneone</a:t>
            </a:r>
            <a:endParaRPr/>
          </a:p>
          <a:p>
            <a:pPr indent="-342900" lvl="0" marL="457200" rtl="0" algn="l">
              <a:spcBef>
                <a:spcPts val="0"/>
              </a:spcBef>
              <a:spcAft>
                <a:spcPts val="0"/>
              </a:spcAft>
              <a:buSzPts val="1800"/>
              <a:buAutoNum type="arabicPeriod"/>
            </a:pPr>
            <a:r>
              <a:rPr lang="en"/>
              <a:t>Whenua - Land</a:t>
            </a:r>
            <a:endParaRPr/>
          </a:p>
          <a:p>
            <a:pPr indent="-342900" lvl="0" marL="457200" rtl="0" algn="l">
              <a:spcBef>
                <a:spcPts val="0"/>
              </a:spcBef>
              <a:spcAft>
                <a:spcPts val="0"/>
              </a:spcAft>
              <a:buSzPts val="1800"/>
              <a:buAutoNum type="arabicPeriod"/>
            </a:pPr>
            <a:r>
              <a:rPr lang="en"/>
              <a:t>Wai - Water</a:t>
            </a:r>
            <a:endParaRPr/>
          </a:p>
          <a:p>
            <a:pPr indent="-342900" lvl="0" marL="457200" rtl="0" algn="l">
              <a:spcBef>
                <a:spcPts val="0"/>
              </a:spcBef>
              <a:spcAft>
                <a:spcPts val="0"/>
              </a:spcAft>
              <a:buSzPts val="1800"/>
              <a:buAutoNum type="arabicPeriod"/>
            </a:pPr>
            <a:r>
              <a:rPr lang="en"/>
              <a:t>Harakeke - Flax</a:t>
            </a:r>
            <a:endParaRPr/>
          </a:p>
          <a:p>
            <a:pPr indent="-342900" lvl="0" marL="457200" rtl="0" algn="l">
              <a:spcBef>
                <a:spcPts val="0"/>
              </a:spcBef>
              <a:spcAft>
                <a:spcPts val="0"/>
              </a:spcAft>
              <a:buSzPts val="1800"/>
              <a:buAutoNum type="arabicPeriod"/>
            </a:pPr>
            <a:r>
              <a:rPr lang="en"/>
              <a:t>Grass - Tarutaru</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