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Raleway"/>
      <p:regular r:id="rId15"/>
      <p:bold r:id="rId16"/>
      <p:italic r:id="rId17"/>
      <p:boldItalic r:id="rId18"/>
    </p:embeddedFont>
    <p:embeddedFont>
      <p:font typeface="Lat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1503FA2-3756-4E9A-808D-E5DE8DA28FC1}">
  <a:tblStyle styleId="{31503FA2-3756-4E9A-808D-E5DE8DA28FC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.fntdata"/><Relationship Id="rId11" Type="http://schemas.openxmlformats.org/officeDocument/2006/relationships/slide" Target="slides/slide5.xml"/><Relationship Id="rId22" Type="http://schemas.openxmlformats.org/officeDocument/2006/relationships/font" Target="fonts/Lato-boldItalic.fntdata"/><Relationship Id="rId10" Type="http://schemas.openxmlformats.org/officeDocument/2006/relationships/slide" Target="slides/slide4.xml"/><Relationship Id="rId21" Type="http://schemas.openxmlformats.org/officeDocument/2006/relationships/font" Target="fonts/Lato-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Raleway-regular.fntdata"/><Relationship Id="rId14" Type="http://schemas.openxmlformats.org/officeDocument/2006/relationships/slide" Target="slides/slide8.xml"/><Relationship Id="rId17" Type="http://schemas.openxmlformats.org/officeDocument/2006/relationships/font" Target="fonts/Raleway-italic.fntdata"/><Relationship Id="rId16" Type="http://schemas.openxmlformats.org/officeDocument/2006/relationships/font" Target="fonts/Raleway-bold.fntdata"/><Relationship Id="rId5" Type="http://schemas.openxmlformats.org/officeDocument/2006/relationships/slideMaster" Target="slideMasters/slideMaster1.xml"/><Relationship Id="rId19" Type="http://schemas.openxmlformats.org/officeDocument/2006/relationships/font" Target="fonts/Lato-regular.fntdata"/><Relationship Id="rId6" Type="http://schemas.openxmlformats.org/officeDocument/2006/relationships/notesMaster" Target="notesMasters/notesMaster1.xml"/><Relationship Id="rId18" Type="http://schemas.openxmlformats.org/officeDocument/2006/relationships/font" Target="fonts/Raleway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7fc5eddb43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7fc5eddb43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7fc5eddb43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7fc5eddb43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7fc5eddb4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7fc5eddb4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7fc5eddb43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7fc5eddb4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7fc5eddb43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7fc5eddb43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7fc5eddb43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7fc5eddb43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7fc5eddb43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7fc5eddb43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11"/>
          <p:cNvSpPr txBox="1"/>
          <p:nvPr>
            <p:ph hasCustomPrompt="1" type="title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cap="flat" cmpd="sng" w="381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 txBox="1"/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" name="Google Shape;25;p4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" name="Google Shape;32;p5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2" type="body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3" name="Google Shape;4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" name="Google Shape;46;p8"/>
          <p:cNvSpPr txBox="1"/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1" name="Google Shape;51;p9"/>
          <p:cNvSpPr txBox="1"/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" type="subTitle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3" name="Google Shape;5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10"/>
          <p:cNvSpPr txBox="1"/>
          <p:nvPr>
            <p:ph idx="1" type="body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9" name="Google Shape;59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wiss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nT8o2j9nADE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theconversation.com/lets-choose-our-words-more-carefully-when-discussing-matauranga-maori-and-science-165465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Matauranga Maori And Science Slideshow</a:t>
            </a:r>
            <a:endParaRPr/>
          </a:p>
        </p:txBody>
      </p:sp>
      <p:sp>
        <p:nvSpPr>
          <p:cNvPr id="73" name="Google Shape;73;p13"/>
          <p:cNvSpPr txBox="1"/>
          <p:nvPr>
            <p:ph idx="1" type="subTitle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550" y="1437825"/>
            <a:ext cx="2085467" cy="2434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Science</a:t>
            </a:r>
            <a:endParaRPr/>
          </a:p>
        </p:txBody>
      </p:sp>
      <p:sp>
        <p:nvSpPr>
          <p:cNvPr id="80" name="Google Shape;80;p14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Watch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about connecting indigenous knowledge with science.</a:t>
            </a:r>
            <a:endParaRPr/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5075" y="1133150"/>
            <a:ext cx="3330475" cy="2936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Words</a:t>
            </a:r>
            <a:endParaRPr/>
          </a:p>
        </p:txBody>
      </p:sp>
      <p:sp>
        <p:nvSpPr>
          <p:cNvPr id="87" name="Google Shape;87;p15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Read the following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article</a:t>
            </a:r>
            <a:r>
              <a:rPr lang="en"/>
              <a:t> about “</a:t>
            </a:r>
            <a:r>
              <a:rPr lang="en" sz="1250">
                <a:solidFill>
                  <a:srgbClr val="383838"/>
                </a:solidFill>
              </a:rPr>
              <a:t>Let’s choose our words more carefully when discussing mātauranga Māori and science.”</a:t>
            </a:r>
            <a:endParaRPr sz="1250"/>
          </a:p>
        </p:txBody>
      </p:sp>
      <p:pic>
        <p:nvPicPr>
          <p:cNvPr id="88" name="Google Shape;88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77850" y="1172550"/>
            <a:ext cx="3645800" cy="290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6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1</a:t>
            </a:r>
            <a:endParaRPr/>
          </a:p>
        </p:txBody>
      </p:sp>
      <p:sp>
        <p:nvSpPr>
          <p:cNvPr id="94" name="Google Shape;94;p16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000000"/>
                </a:solidFill>
              </a:rPr>
              <a:t>Think of a situation when you had to be careful about what you had to say. </a:t>
            </a:r>
            <a:r>
              <a:rPr lang="en">
                <a:solidFill>
                  <a:srgbClr val="000000"/>
                </a:solidFill>
              </a:rPr>
              <a:t>Write down the situation in your English books as well as how you felt about it at that time.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95" name="Google Shape;9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66550" y="1448475"/>
            <a:ext cx="3478275" cy="228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2</a:t>
            </a:r>
            <a:endParaRPr/>
          </a:p>
        </p:txBody>
      </p:sp>
      <p:sp>
        <p:nvSpPr>
          <p:cNvPr id="101" name="Google Shape;101;p17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On the next slide you will see a table. Draw the table into your books. Then write the similarities and differences between what you had to be careful with what you said and what happened in the article.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02" name="Google Shape;10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51225" y="1320350"/>
            <a:ext cx="4256701" cy="262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18"/>
          <p:cNvGraphicFramePr/>
          <p:nvPr/>
        </p:nvGraphicFramePr>
        <p:xfrm>
          <a:off x="952500" y="131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{31503FA2-3756-4E9A-808D-E5DE8DA28FC1}</a:tableStyleId>
              </a:tblPr>
              <a:tblGrid>
                <a:gridCol w="3619500"/>
                <a:gridCol w="361950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Similarities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Differences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3</a:t>
            </a:r>
            <a:endParaRPr/>
          </a:p>
        </p:txBody>
      </p:sp>
      <p:sp>
        <p:nvSpPr>
          <p:cNvPr id="113" name="Google Shape;113;p19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Using evidence from the links in the article write with a minimum of 150 words a conclusion about your opinion on what you would do to change the situation for Māori or if you would keep it the same.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14" name="Google Shape;11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0075" y="1473100"/>
            <a:ext cx="2670300" cy="219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Task 4</a:t>
            </a:r>
            <a:endParaRPr/>
          </a:p>
        </p:txBody>
      </p:sp>
      <p:sp>
        <p:nvSpPr>
          <p:cNvPr id="120" name="Google Shape;120;p20"/>
          <p:cNvSpPr txBox="1"/>
          <p:nvPr>
            <p:ph idx="1" type="body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Draw, label and colour a picture of what is happening in the article that you have read.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21" name="Google Shape;12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58150" y="1556850"/>
            <a:ext cx="3951251" cy="225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