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Raleway"/>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regular.fntdata"/><Relationship Id="rId20" Type="http://schemas.openxmlformats.org/officeDocument/2006/relationships/slide" Target="slides/slide15.xml"/><Relationship Id="rId42" Type="http://schemas.openxmlformats.org/officeDocument/2006/relationships/font" Target="fonts/Raleway-italic.fntdata"/><Relationship Id="rId41" Type="http://schemas.openxmlformats.org/officeDocument/2006/relationships/font" Target="fonts/Raleway-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Raleway-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aae2445a9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aae2445a9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aae2445a9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aae2445a9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aae2445a9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baae2445a9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ae2445a9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aae2445a9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aae2445a9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aae2445a9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aae2445a9_0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aae2445a9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aae2445a9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aae2445a9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aae2445a9_0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baae2445a9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aae2445a9_0_6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aae2445a9_0_6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aae2445a9_0_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aae2445a9_0_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eea7cfb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eea7cfb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ae2445a9_0_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baae2445a9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aae2445a9_0_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baae2445a9_0_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aae2445a9_0_8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baae2445a9_0_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ae2445a9_0_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baae2445a9_0_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aae2445a9_0_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aae2445a9_0_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aae2445a9_0_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baae2445a9_0_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aae2445a9_0_10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aae2445a9_0_1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aae2445a9_0_1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aae2445a9_0_1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aae2445a9_0_1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baae2445a9_0_1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aae2445a9_0_1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baae2445a9_0_1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beea7cfb4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beea7cfb4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baae2445a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baae2445a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baae2445a9_0_1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baae2445a9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baae2445a9_0_1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baae2445a9_0_1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baae2445a9_0_1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baae2445a9_0_1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baae2445a9_0_1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baae2445a9_0_1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baae2445a9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baae2445a9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baae2445a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baae2445a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baae2445a9_0_1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baae2445a9_0_1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ae2445a9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ae2445a9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aae2445a9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baae2445a9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aae2445a9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aae2445a9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www.youtube.com/watch?v=sgUTNm2_AQU"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Visual Devices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a:t>Part 2 Of Verbal Devices</a:t>
            </a:r>
            <a:endParaRPr/>
          </a:p>
        </p:txBody>
      </p:sp>
      <p:pic>
        <p:nvPicPr>
          <p:cNvPr id="60" name="Google Shape;60;p13"/>
          <p:cNvPicPr preferRelativeResize="0"/>
          <p:nvPr/>
        </p:nvPicPr>
        <p:blipFill>
          <a:blip r:embed="rId3">
            <a:alphaModFix/>
          </a:blip>
          <a:stretch>
            <a:fillRect/>
          </a:stretch>
        </p:blipFill>
        <p:spPr>
          <a:xfrm>
            <a:off x="3402938" y="2741625"/>
            <a:ext cx="2239625"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2"/>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4"/>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5"/>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6"/>
          <p:cNvPicPr preferRelativeResize="0"/>
          <p:nvPr/>
        </p:nvPicPr>
        <p:blipFill>
          <a:blip r:embed="rId3">
            <a:alphaModFix/>
          </a:blip>
          <a:stretch>
            <a:fillRect/>
          </a:stretch>
        </p:blipFill>
        <p:spPr>
          <a:xfrm>
            <a:off x="0" y="0"/>
            <a:ext cx="9143999" cy="50672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7"/>
          <p:cNvPicPr preferRelativeResize="0"/>
          <p:nvPr/>
        </p:nvPicPr>
        <p:blipFill>
          <a:blip r:embed="rId3">
            <a:alphaModFix/>
          </a:blip>
          <a:stretch>
            <a:fillRect/>
          </a:stretch>
        </p:blipFill>
        <p:spPr>
          <a:xfrm>
            <a:off x="0" y="71925"/>
            <a:ext cx="9144000" cy="4995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8"/>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9"/>
          <p:cNvPicPr preferRelativeResize="0"/>
          <p:nvPr/>
        </p:nvPicPr>
        <p:blipFill>
          <a:blip r:embed="rId3">
            <a:alphaModFix/>
          </a:blip>
          <a:stretch>
            <a:fillRect/>
          </a:stretch>
        </p:blipFill>
        <p:spPr>
          <a:xfrm>
            <a:off x="59950" y="76200"/>
            <a:ext cx="9028100" cy="49911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30"/>
          <p:cNvPicPr preferRelativeResize="0"/>
          <p:nvPr/>
        </p:nvPicPr>
        <p:blipFill>
          <a:blip r:embed="rId3">
            <a:alphaModFix/>
          </a:blip>
          <a:stretch>
            <a:fillRect/>
          </a:stretch>
        </p:blipFill>
        <p:spPr>
          <a:xfrm>
            <a:off x="0" y="59950"/>
            <a:ext cx="9144000" cy="50073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31"/>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Clr>
                <a:schemeClr val="dk2"/>
              </a:buClr>
              <a:buSzPts val="1100"/>
              <a:buFont typeface="Arial"/>
              <a:buNone/>
            </a:pPr>
            <a:r>
              <a:rPr lang="en"/>
              <a:t>L.I: We are FOCUSING on visual devices by explaining the effects.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32"/>
          <p:cNvPicPr preferRelativeResize="0"/>
          <p:nvPr/>
        </p:nvPicPr>
        <p:blipFill>
          <a:blip r:embed="rId3">
            <a:alphaModFix/>
          </a:blip>
          <a:stretch>
            <a:fillRect/>
          </a:stretch>
        </p:blipFill>
        <p:spPr>
          <a:xfrm>
            <a:off x="0" y="0"/>
            <a:ext cx="9143999" cy="5067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33"/>
          <p:cNvPicPr preferRelativeResize="0"/>
          <p:nvPr/>
        </p:nvPicPr>
        <p:blipFill>
          <a:blip r:embed="rId3">
            <a:alphaModFix/>
          </a:blip>
          <a:stretch>
            <a:fillRect/>
          </a:stretch>
        </p:blipFill>
        <p:spPr>
          <a:xfrm>
            <a:off x="0" y="57150"/>
            <a:ext cx="9143999" cy="5029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34"/>
          <p:cNvPicPr preferRelativeResize="0"/>
          <p:nvPr/>
        </p:nvPicPr>
        <p:blipFill>
          <a:blip r:embed="rId3">
            <a:alphaModFix/>
          </a:blip>
          <a:stretch>
            <a:fillRect/>
          </a:stretch>
        </p:blipFill>
        <p:spPr>
          <a:xfrm>
            <a:off x="0" y="0"/>
            <a:ext cx="9076049"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5"/>
          <p:cNvPicPr preferRelativeResize="0"/>
          <p:nvPr/>
        </p:nvPicPr>
        <p:blipFill>
          <a:blip r:embed="rId3">
            <a:alphaModFix/>
          </a:blip>
          <a:stretch>
            <a:fillRect/>
          </a:stretch>
        </p:blipFill>
        <p:spPr>
          <a:xfrm>
            <a:off x="0" y="76200"/>
            <a:ext cx="9144000" cy="4991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7"/>
          <p:cNvPicPr preferRelativeResize="0"/>
          <p:nvPr/>
        </p:nvPicPr>
        <p:blipFill>
          <a:blip r:embed="rId3">
            <a:alphaModFix/>
          </a:blip>
          <a:stretch>
            <a:fillRect/>
          </a:stretch>
        </p:blipFill>
        <p:spPr>
          <a:xfrm>
            <a:off x="0" y="0"/>
            <a:ext cx="9144000" cy="5067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8"/>
          <p:cNvPicPr preferRelativeResize="0"/>
          <p:nvPr/>
        </p:nvPicPr>
        <p:blipFill>
          <a:blip r:embed="rId3">
            <a:alphaModFix/>
          </a:blip>
          <a:stretch>
            <a:fillRect/>
          </a:stretch>
        </p:blipFill>
        <p:spPr>
          <a:xfrm>
            <a:off x="0" y="0"/>
            <a:ext cx="9088050" cy="51434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39"/>
          <p:cNvPicPr preferRelativeResize="0"/>
          <p:nvPr/>
        </p:nvPicPr>
        <p:blipFill>
          <a:blip r:embed="rId3">
            <a:alphaModFix/>
          </a:blip>
          <a:stretch>
            <a:fillRect/>
          </a:stretch>
        </p:blipFill>
        <p:spPr>
          <a:xfrm>
            <a:off x="0" y="76200"/>
            <a:ext cx="9088049" cy="49911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40"/>
          <p:cNvPicPr preferRelativeResize="0"/>
          <p:nvPr/>
        </p:nvPicPr>
        <p:blipFill>
          <a:blip r:embed="rId3">
            <a:alphaModFix/>
          </a:blip>
          <a:stretch>
            <a:fillRect/>
          </a:stretch>
        </p:blipFill>
        <p:spPr>
          <a:xfrm>
            <a:off x="59950" y="76200"/>
            <a:ext cx="9016100" cy="49910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204" name="Google Shape;204;p4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the image (right) and write about how it shows the context of travelling around the world. Write about which </a:t>
            </a:r>
            <a:r>
              <a:rPr lang="en"/>
              <a:t>visual devices from slides 7 to 28 are used for the image. Also, write about how it shows the features of a static image on slide 5.</a:t>
            </a:r>
            <a:endParaRPr/>
          </a:p>
        </p:txBody>
      </p:sp>
      <p:pic>
        <p:nvPicPr>
          <p:cNvPr id="205" name="Google Shape;205;p41"/>
          <p:cNvPicPr preferRelativeResize="0"/>
          <p:nvPr/>
        </p:nvPicPr>
        <p:blipFill>
          <a:blip r:embed="rId3">
            <a:alphaModFix/>
          </a:blip>
          <a:stretch>
            <a:fillRect/>
          </a:stretch>
        </p:blipFill>
        <p:spPr>
          <a:xfrm>
            <a:off x="4008175" y="152400"/>
            <a:ext cx="4102625" cy="4838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S.C: I can compose a range of text using language features.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4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211" name="Google Shape;211;p4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slide 31 you will see a picture of the Mad Hatter’s Tea Party from “Alice In Wonderland.” Then on slide 32 you will see a colour chart of all the different colours which you may not have heard of. Describe the colours you see in the picture as well as the visual devices that the artist has used which are stated from slides 7 to 28 to make the picture appealing. Write your opinion of whether it is an appealing image to you or not and why.</a:t>
            </a:r>
            <a:endParaRPr/>
          </a:p>
        </p:txBody>
      </p:sp>
      <p:pic>
        <p:nvPicPr>
          <p:cNvPr id="212" name="Google Shape;212;p42"/>
          <p:cNvPicPr preferRelativeResize="0"/>
          <p:nvPr/>
        </p:nvPicPr>
        <p:blipFill>
          <a:blip r:embed="rId3">
            <a:alphaModFix/>
          </a:blip>
          <a:stretch>
            <a:fillRect/>
          </a:stretch>
        </p:blipFill>
        <p:spPr>
          <a:xfrm>
            <a:off x="3172800" y="152400"/>
            <a:ext cx="5818800" cy="48433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43"/>
          <p:cNvPicPr preferRelativeResize="0"/>
          <p:nvPr/>
        </p:nvPicPr>
        <p:blipFill>
          <a:blip r:embed="rId3">
            <a:alphaModFix/>
          </a:blip>
          <a:stretch>
            <a:fillRect/>
          </a:stretch>
        </p:blipFill>
        <p:spPr>
          <a:xfrm>
            <a:off x="137950" y="152400"/>
            <a:ext cx="8853651" cy="48531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44"/>
          <p:cNvPicPr preferRelativeResize="0"/>
          <p:nvPr/>
        </p:nvPicPr>
        <p:blipFill>
          <a:blip r:embed="rId3">
            <a:alphaModFix/>
          </a:blip>
          <a:stretch>
            <a:fillRect/>
          </a:stretch>
        </p:blipFill>
        <p:spPr>
          <a:xfrm>
            <a:off x="152400" y="152400"/>
            <a:ext cx="8824275" cy="48387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45"/>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28" name="Google Shape;228;p4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See the advertising slogan for promoting people to travel around the world below:</a:t>
            </a:r>
            <a:endParaRPr/>
          </a:p>
          <a:p>
            <a:pPr indent="0" lvl="0" marL="0" rtl="0" algn="l">
              <a:spcBef>
                <a:spcPts val="1200"/>
              </a:spcBef>
              <a:spcAft>
                <a:spcPts val="0"/>
              </a:spcAft>
              <a:buNone/>
            </a:pPr>
            <a:r>
              <a:rPr b="1" lang="en" sz="1800">
                <a:solidFill>
                  <a:srgbClr val="0000FF"/>
                </a:solidFill>
              </a:rPr>
              <a:t>“The trip around the world means big moments of living!”</a:t>
            </a:r>
            <a:endParaRPr b="1" sz="1800">
              <a:solidFill>
                <a:srgbClr val="0000FF"/>
              </a:solidFill>
            </a:endParaRPr>
          </a:p>
          <a:p>
            <a:pPr indent="0" lvl="0" marL="0" rtl="0" algn="l">
              <a:spcBef>
                <a:spcPts val="1200"/>
              </a:spcBef>
              <a:spcAft>
                <a:spcPts val="1200"/>
              </a:spcAft>
              <a:buNone/>
            </a:pPr>
            <a:r>
              <a:rPr lang="en"/>
              <a:t>Then draw a picture which represents it. If you want to create your own slogan that is fine but draw the picture for it too.</a:t>
            </a:r>
            <a:endParaRPr/>
          </a:p>
        </p:txBody>
      </p:sp>
      <p:pic>
        <p:nvPicPr>
          <p:cNvPr id="229" name="Google Shape;229;p45"/>
          <p:cNvPicPr preferRelativeResize="0"/>
          <p:nvPr/>
        </p:nvPicPr>
        <p:blipFill>
          <a:blip r:embed="rId3">
            <a:alphaModFix/>
          </a:blip>
          <a:stretch>
            <a:fillRect/>
          </a:stretch>
        </p:blipFill>
        <p:spPr>
          <a:xfrm>
            <a:off x="3272100" y="152400"/>
            <a:ext cx="5576300" cy="4833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35" name="Google Shape;235;p4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slideshow of different images which show the context of going around the world for each of the </a:t>
            </a:r>
            <a:r>
              <a:rPr lang="en"/>
              <a:t>visual devices from slides 7 to 28. Then write in your English books how each of the visual devices are being shown.</a:t>
            </a:r>
            <a:endParaRPr/>
          </a:p>
        </p:txBody>
      </p:sp>
      <p:pic>
        <p:nvPicPr>
          <p:cNvPr id="236" name="Google Shape;236;p46"/>
          <p:cNvPicPr preferRelativeResize="0"/>
          <p:nvPr/>
        </p:nvPicPr>
        <p:blipFill>
          <a:blip r:embed="rId3">
            <a:alphaModFix/>
          </a:blip>
          <a:stretch>
            <a:fillRect/>
          </a:stretch>
        </p:blipFill>
        <p:spPr>
          <a:xfrm>
            <a:off x="3272100" y="152400"/>
            <a:ext cx="5467901" cy="48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Analysing Images</a:t>
            </a:r>
            <a:endParaRPr/>
          </a:p>
        </p:txBody>
      </p:sp>
      <p:sp>
        <p:nvSpPr>
          <p:cNvPr id="76" name="Google Shape;76;p1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analyse images and visual information.</a:t>
            </a:r>
            <a:endParaRPr/>
          </a:p>
        </p:txBody>
      </p:sp>
      <p:pic>
        <p:nvPicPr>
          <p:cNvPr id="77" name="Google Shape;77;p16"/>
          <p:cNvPicPr preferRelativeResize="0"/>
          <p:nvPr/>
        </p:nvPicPr>
        <p:blipFill>
          <a:blip r:embed="rId4">
            <a:alphaModFix/>
          </a:blip>
          <a:stretch>
            <a:fillRect/>
          </a:stretch>
        </p:blipFill>
        <p:spPr>
          <a:xfrm>
            <a:off x="3119700" y="152400"/>
            <a:ext cx="5871900" cy="485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nvSpPr>
        <p:spPr>
          <a:xfrm>
            <a:off x="0" y="0"/>
            <a:ext cx="9144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dominant image of </a:t>
            </a:r>
            <a:r>
              <a:rPr lang="en"/>
              <a:t>Mātauranga Māori is a Māori way of being and engaging in the world – in its simplest form, it uses kawa (cultural practices) and tikanga (cultural principles) to critique, examine, analyse and understand the world. It is based on ancient values of the spiritual realm of Te Ao Mārama (the cosmic family of the natural world) and it is constantly evolving as Māori continue to make sense of their human existence within the world.</a:t>
            </a:r>
            <a:endParaRPr/>
          </a:p>
        </p:txBody>
      </p:sp>
      <p:pic>
        <p:nvPicPr>
          <p:cNvPr id="88" name="Google Shape;88;p18"/>
          <p:cNvPicPr preferRelativeResize="0"/>
          <p:nvPr/>
        </p:nvPicPr>
        <p:blipFill>
          <a:blip r:embed="rId3">
            <a:alphaModFix/>
          </a:blip>
          <a:stretch>
            <a:fillRect/>
          </a:stretch>
        </p:blipFill>
        <p:spPr>
          <a:xfrm>
            <a:off x="152400" y="1262100"/>
            <a:ext cx="8814250" cy="3729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