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20" Type="http://schemas.openxmlformats.org/officeDocument/2006/relationships/slide" Target="slides/slide15.xml"/><Relationship Id="rId41" Type="http://schemas.openxmlformats.org/officeDocument/2006/relationships/font" Target="fonts/Raleway-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bold.fntdata"/><Relationship Id="rId16" Type="http://schemas.openxmlformats.org/officeDocument/2006/relationships/slide" Target="slides/slide11.xml"/><Relationship Id="rId38" Type="http://schemas.openxmlformats.org/officeDocument/2006/relationships/font" Target="fonts/Raleway-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a185e58f9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a185e58f9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a185e58f9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a185e58f9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a185e58f9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a185e58f9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a185e58f9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a185e58f9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a185e58f9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a185e58f9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a185e58f9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a185e58f9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a185e58f9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a185e58f9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a185e58f9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a185e58f9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a185e58f9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a185e58f9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a185e58f9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a185e58f9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a185e58f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a185e58f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a185e58f9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a185e58f9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a185e58f9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ba185e58f9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a185e58f9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a185e58f9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a185e58f9_0_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a185e58f9_0_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a185e58f9_0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a185e58f9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a185e58f9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ba185e58f9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a185e58f9_0_1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a185e58f9_0_1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a185e58f9_0_1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a185e58f9_0_1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ba185e58f9_0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ba185e58f9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a185e58f9_0_1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ba185e58f9_0_1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a185e58f9_0_1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a185e58f9_0_1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a185e58f9_0_1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ba185e58f9_0_1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ba185e58f9_0_1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ba185e58f9_0_1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a185e58f9_0_1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ba185e58f9_0_1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a185e58f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a185e58f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a185e58f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a185e58f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a185e58f9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a185e58f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a185e58f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a185e58f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a185e58f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a185e58f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a185e58f9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a185e58f9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OY2zPFQsKSI"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Verbal Devices</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 We are EXPLORING on analysing verbal devices.</a:t>
            </a:r>
            <a:endParaRPr/>
          </a:p>
        </p:txBody>
      </p:sp>
      <p:pic>
        <p:nvPicPr>
          <p:cNvPr id="60" name="Google Shape;60;p13"/>
          <p:cNvPicPr preferRelativeResize="0"/>
          <p:nvPr/>
        </p:nvPicPr>
        <p:blipFill>
          <a:blip r:embed="rId3">
            <a:alphaModFix/>
          </a:blip>
          <a:stretch>
            <a:fillRect/>
          </a:stretch>
        </p:blipFill>
        <p:spPr>
          <a:xfrm>
            <a:off x="1690950" y="2749100"/>
            <a:ext cx="5871900" cy="222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a:blip r:embed="rId3">
            <a:alphaModFix/>
          </a:blip>
          <a:stretch>
            <a:fillRect/>
          </a:stretch>
        </p:blipFill>
        <p:spPr>
          <a:xfrm>
            <a:off x="0" y="152400"/>
            <a:ext cx="9144000" cy="499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3"/>
          <p:cNvPicPr preferRelativeResize="0"/>
          <p:nvPr/>
        </p:nvPicPr>
        <p:blipFill>
          <a:blip r:embed="rId3">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4"/>
          <p:cNvPicPr preferRelativeResize="0"/>
          <p:nvPr/>
        </p:nvPicPr>
        <p:blipFill>
          <a:blip r:embed="rId3">
            <a:alphaModFix/>
          </a:blip>
          <a:stretch>
            <a:fillRect/>
          </a:stretch>
        </p:blipFill>
        <p:spPr>
          <a:xfrm>
            <a:off x="0" y="56500"/>
            <a:ext cx="9144000" cy="50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a:blip r:embed="rId3">
            <a:alphaModFix/>
          </a:blip>
          <a:stretch>
            <a:fillRect/>
          </a:stretch>
        </p:blipFill>
        <p:spPr>
          <a:xfrm>
            <a:off x="0" y="0"/>
            <a:ext cx="9143999" cy="509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7"/>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8"/>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nvSpPr>
        <p:spPr>
          <a:xfrm>
            <a:off x="88675" y="68975"/>
            <a:ext cx="8966700" cy="4995600"/>
          </a:xfrm>
          <a:prstGeom prst="rect">
            <a:avLst/>
          </a:prstGeom>
          <a:solidFill>
            <a:schemeClr val="dk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lt1"/>
                </a:solidFill>
                <a:highlight>
                  <a:schemeClr val="dk2"/>
                </a:highlight>
                <a:latin typeface="Source Sans Pro"/>
                <a:ea typeface="Source Sans Pro"/>
                <a:cs typeface="Source Sans Pro"/>
                <a:sym typeface="Source Sans Pro"/>
              </a:rPr>
              <a:t>An alliteration is the occurrence of the same letter or sound at the beginning of adjacent or closely connected words. This draws attention to the phrase and makes it more memorable.</a:t>
            </a:r>
            <a:endParaRPr sz="4800">
              <a:solidFill>
                <a:schemeClr val="lt1"/>
              </a:solidFill>
              <a:highlight>
                <a:schemeClr val="dk2"/>
              </a:highlight>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30"/>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31"/>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Literary Devices</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literary devices.</a:t>
            </a:r>
            <a:endParaRPr/>
          </a:p>
        </p:txBody>
      </p:sp>
      <p:pic>
        <p:nvPicPr>
          <p:cNvPr id="67" name="Google Shape;67;p14"/>
          <p:cNvPicPr preferRelativeResize="0"/>
          <p:nvPr/>
        </p:nvPicPr>
        <p:blipFill>
          <a:blip r:embed="rId4">
            <a:alphaModFix/>
          </a:blip>
          <a:stretch>
            <a:fillRect/>
          </a:stretch>
        </p:blipFill>
        <p:spPr>
          <a:xfrm>
            <a:off x="3507825" y="610925"/>
            <a:ext cx="5035125" cy="3958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32"/>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3"/>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4"/>
          <p:cNvPicPr preferRelativeResize="0"/>
          <p:nvPr/>
        </p:nvPicPr>
        <p:blipFill>
          <a:blip r:embed="rId3">
            <a:alphaModFix/>
          </a:blip>
          <a:stretch>
            <a:fillRect/>
          </a:stretch>
        </p:blipFill>
        <p:spPr>
          <a:xfrm>
            <a:off x="0" y="56475"/>
            <a:ext cx="9144000" cy="5087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5"/>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6"/>
          <p:cNvPicPr preferRelativeResize="0"/>
          <p:nvPr/>
        </p:nvPicPr>
        <p:blipFill>
          <a:blip r:embed="rId3">
            <a:alphaModFix/>
          </a:blip>
          <a:stretch>
            <a:fillRect/>
          </a:stretch>
        </p:blipFill>
        <p:spPr>
          <a:xfrm>
            <a:off x="0" y="0"/>
            <a:ext cx="9088050"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7"/>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9"/>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41"/>
          <p:cNvPicPr preferRelativeResize="0"/>
          <p:nvPr/>
        </p:nvPicPr>
        <p:blipFill>
          <a:blip r:embed="rId3">
            <a:alphaModFix/>
          </a:blip>
          <a:stretch>
            <a:fillRect/>
          </a:stretch>
        </p:blipFill>
        <p:spPr>
          <a:xfrm>
            <a:off x="0" y="0"/>
            <a:ext cx="9143999" cy="508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0" y="0"/>
            <a:ext cx="91440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rPr>
              <a:t>Pūrākau are a traditional form of Māori narrative, containing philosophical thought, epistemological constructs, cultural codes and world views. Pūrākau are an integral part of mātauranga Māori and were deliberate constructs employed to encapsulate and condense into easily understood forms, Māori views of the world, of ultimate reality and the relationship between the atua (deities), the universe and humans. Just like how metaphors of saying one is another Maori believed that the deities were the nature of what they were in charge of. In traditional Māori society, pūrākau were fundamental to understanding the world. This is contrary to the widespread belief in the science and wider community that the numerous collections of pūrākau are just myths, ancient legends, incredible stories and folklore. Pūrākau explained as myths invalidate Māori ontological and epistemological constructs of the world, and pūrākau understood as just ‘stories’ is an inadequate explanation of the importance of pūrākau in teaching, learning and the intergenerational transfer of knowledge.</a:t>
            </a:r>
            <a:endParaRPr/>
          </a:p>
        </p:txBody>
      </p:sp>
      <p:pic>
        <p:nvPicPr>
          <p:cNvPr id="73" name="Google Shape;73;p15"/>
          <p:cNvPicPr preferRelativeResize="0"/>
          <p:nvPr/>
        </p:nvPicPr>
        <p:blipFill>
          <a:blip r:embed="rId3">
            <a:alphaModFix/>
          </a:blip>
          <a:stretch>
            <a:fillRect/>
          </a:stretch>
        </p:blipFill>
        <p:spPr>
          <a:xfrm>
            <a:off x="152400" y="1985700"/>
            <a:ext cx="8824099" cy="3005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209" name="Google Shape;209;p4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Imagine that your job is to create a slogan which advertises water confidence and your boss has given you the task of writing a water confidence advertising slogan for each verbal device. Seeing the examples of verbal devices from slides 3 to 27 write an advertising slogan for water confidence for each verbal device.</a:t>
            </a:r>
            <a:endParaRPr/>
          </a:p>
        </p:txBody>
      </p:sp>
      <p:pic>
        <p:nvPicPr>
          <p:cNvPr id="210" name="Google Shape;210;p42"/>
          <p:cNvPicPr preferRelativeResize="0"/>
          <p:nvPr/>
        </p:nvPicPr>
        <p:blipFill>
          <a:blip r:embed="rId3">
            <a:alphaModFix/>
          </a:blip>
          <a:stretch>
            <a:fillRect/>
          </a:stretch>
        </p:blipFill>
        <p:spPr>
          <a:xfrm>
            <a:off x="3074275" y="152400"/>
            <a:ext cx="5917324" cy="4853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 </a:t>
            </a:r>
            <a:endParaRPr/>
          </a:p>
        </p:txBody>
      </p:sp>
      <p:sp>
        <p:nvSpPr>
          <p:cNvPr id="216" name="Google Shape;216;p4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Out of all the advertising slogans of verbal devices for water confidence which you wrote choose </a:t>
            </a:r>
            <a:r>
              <a:rPr b="1" lang="en" u="sng"/>
              <a:t>ONE </a:t>
            </a:r>
            <a:r>
              <a:rPr lang="en"/>
              <a:t>of those which you think would be best and write why you think it is the best out of them. Then create a visual design of what your slogan will look like as an advertisement.</a:t>
            </a:r>
            <a:endParaRPr/>
          </a:p>
        </p:txBody>
      </p:sp>
      <p:pic>
        <p:nvPicPr>
          <p:cNvPr id="217" name="Google Shape;217;p43"/>
          <p:cNvPicPr preferRelativeResize="0"/>
          <p:nvPr/>
        </p:nvPicPr>
        <p:blipFill>
          <a:blip r:embed="rId3">
            <a:alphaModFix/>
          </a:blip>
          <a:stretch>
            <a:fillRect/>
          </a:stretch>
        </p:blipFill>
        <p:spPr>
          <a:xfrm>
            <a:off x="3892100" y="152400"/>
            <a:ext cx="4206624" cy="48387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23" name="Google Shape;223;p4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the picture which matches your advertising slogan that you have chosen and draw the designed advertising slogan on it as well.</a:t>
            </a:r>
            <a:endParaRPr/>
          </a:p>
        </p:txBody>
      </p:sp>
      <p:pic>
        <p:nvPicPr>
          <p:cNvPr id="224" name="Google Shape;224;p44"/>
          <p:cNvPicPr preferRelativeResize="0"/>
          <p:nvPr/>
        </p:nvPicPr>
        <p:blipFill>
          <a:blip r:embed="rId3">
            <a:alphaModFix/>
          </a:blip>
          <a:stretch>
            <a:fillRect/>
          </a:stretch>
        </p:blipFill>
        <p:spPr>
          <a:xfrm>
            <a:off x="3272100" y="152400"/>
            <a:ext cx="5527025" cy="483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83925" y="76200"/>
            <a:ext cx="9060076" cy="499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0"/>
            <a:ext cx="9088049"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0" y="0"/>
            <a:ext cx="9144000" cy="506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0" y="0"/>
            <a:ext cx="9088050" cy="506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a:off x="0" y="0"/>
            <a:ext cx="9143999" cy="5067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