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7232650" cx="128587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497">
          <p15:clr>
            <a:srgbClr val="A4A3A4"/>
          </p15:clr>
        </p15:guide>
        <p15:guide id="6" pos="6908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8" roundtripDataSignature="AMtx7miwC9nwRQ6ZPxtjbK2bIXe8Ogik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21C3901-6809-4DBA-B693-D6AB34B825A4}">
  <a:tblStyle styleId="{321C3901-6809-4DBA-B693-D6AB34B825A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" orient="horz"/>
        <p:guide pos="4050"/>
        <p:guide pos="557"/>
        <p:guide pos="4183" orient="horz"/>
        <p:guide pos="7497"/>
        <p:guide pos="69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customschemas.google.com/relationships/presentationmetadata" Target="meta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sitn.hms.harvard.edu/flash/2017/ai-video-games-toward-intelligent-game/" TargetMode="External"/><Relationship Id="rId3" Type="http://schemas.openxmlformats.org/officeDocument/2006/relationships/hyperlink" Target="https://creativecommons.org/licenses/by-nc-sa/3.0/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sfieldguide.org.nz/en/interactives/binary-cards/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vectors/fraction-math-mathematics-algebra-27242/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vectors/graphic-toy-preschool-toddler-3928849/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pixabay.com/photos/binary-binary-code-binary-system-2910663/" TargetMode="External"/><Relationship Id="rId3" Type="http://schemas.openxmlformats.org/officeDocument/2006/relationships/hyperlink" Target="https://www.bromefields.com/free-twinkle-lights-chevron-infinity-scarf-knitting-pattern/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sitn.hms.harvard.edu/flash/2017/ai-video-games-toward-intelligent-game/" TargetMode="External"/><Relationship Id="rId3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ux.stackexchange.com/questions/43250/is-there-a-better-way-to-design-switches-than-i-o" TargetMode="External"/><Relationship Id="rId5" Type="http://schemas.openxmlformats.org/officeDocument/2006/relationships/hyperlink" Target="https://creativecommons.org/licenses/by-sa/3.0/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sitn.hms.harvard.edu/flash/2017/ai-video-games-toward-intelligent-game/" TargetMode="External"/><Relationship Id="rId3" Type="http://schemas.openxmlformats.org/officeDocument/2006/relationships/hyperlink" Target="https://creativecommons.org/licenses/by-nc-sa/3.0/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sitn.hms.harvard.edu/flash/2017/ai-video-games-toward-intelligent-game/" TargetMode="External"/><Relationship Id="rId3" Type="http://schemas.openxmlformats.org/officeDocument/2006/relationships/hyperlink" Target="https://creativecommons.org/licenses/by-nc-sa/3.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" name="Google Shape;31;p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2" name="Google Shape;32;p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3" name="Google Shape;33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d1550f726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d1550f726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4" name="Google Shape;254;gd1550f7262_0_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5" name="Google Shape;255;gd1550f7262_0_24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56" name="Google Shape;256;gd1550f7262_0_24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57" name="Google Shape;257;gd1550f7262_0_24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d9076cda84_0_1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gd9076cda84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Binary: 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lang="en-US" sz="750">
                <a:highlight>
                  <a:srgbClr val="EDEBE9"/>
                </a:highlight>
              </a:rPr>
              <a:t> by Unknown author is licensed under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BY-SA-NC</a:t>
            </a:r>
            <a:r>
              <a:rPr lang="en-US" sz="750">
                <a:highlight>
                  <a:srgbClr val="EDEBE9"/>
                </a:highlight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7" name="Google Shape;287;gd9076cda84_0_1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8" name="Google Shape;288;gd9076cda84_0_13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89" name="Google Shape;289;gd9076cda84_0_13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90" name="Google Shape;290;gd9076cda84_0_13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d9076cda84_0_2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gd9076cda84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9" name="Google Shape;309;gd9076cda84_0_2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0" name="Google Shape;310;gd9076cda84_0_222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11" name="Google Shape;311;gd9076cda84_0_222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12" name="Google Shape;312;gd9076cda84_0_222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d9076cda84_0_19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gd9076cda84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https://csfieldguide.org.nz/en/interactives/binary-cards/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To make this more difficult - the person guessing the binary digit is not allowed to see the cards on the screen!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" name="Google Shape;342;gd9076cda84_0_19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3" name="Google Shape;343;gd9076cda84_0_19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44" name="Google Shape;344;gd9076cda84_0_19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45" name="Google Shape;345;gd9076cda84_0_19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d82c63f3b6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gd82c63f3b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Fraction Image: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https://pixabay.com/vectors/fraction-math-mathematics-algebra-27242/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58" name="Google Shape;358;gd82c63f3b6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9" name="Google Shape;359;gd82c63f3b6_0_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60" name="Google Shape;360;gd82c63f3b6_0_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61" name="Google Shape;361;gd82c63f3b6_0_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d935abd9c6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gd935abd9c6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74" name="Google Shape;374;gd935abd9c6_0_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5" name="Google Shape;375;gd935abd9c6_0_2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76" name="Google Shape;376;gd935abd9c6_0_2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77" name="Google Shape;377;gd935abd9c6_0_2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d7d4af1518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gd7d4af15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Shape Sorter: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https://pixabay.com/vectors/graphic-toy-preschool-toddler-3928849/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389" name="Google Shape;389;gd7d4af1518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0" name="Google Shape;390;gd7d4af1518_0_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391" name="Google Shape;391;gd7d4af1518_0_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392" name="Google Shape;392;gd7d4af1518_0_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d82c63f3b6_0_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4" name="Google Shape;404;gd82c63f3b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05" name="Google Shape;405;gd82c63f3b6_0_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6" name="Google Shape;406;gd82c63f3b6_0_4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07" name="Google Shape;407;gd82c63f3b6_0_4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08" name="Google Shape;408;gd82c63f3b6_0_4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d82c63f3b6_0_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0" name="Google Shape;420;gd82c63f3b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21" name="Google Shape;421;gd82c63f3b6_0_6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2" name="Google Shape;422;gd82c63f3b6_0_6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23" name="Google Shape;423;gd82c63f3b6_0_6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24" name="Google Shape;424;gd82c63f3b6_0_6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ced5bf489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 - 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https://pixabay.com/photos/binary-binary-code-binary-system-2910663/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rPr lang="en-US"/>
              <a:t>knitting: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https://www.bromefields.com/free-twinkle-lights-chevron-infinity-scarf-knitting-pattern/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6" name="Google Shape;436;gced5bf489f_0_0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ced373a7a1_0_1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gced373a7a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" name="Google Shape;50;gced373a7a1_0_1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1" name="Google Shape;51;gced373a7a1_0_11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52" name="Google Shape;52;gced373a7a1_0_11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53" name="Google Shape;53;gced373a7a1_0_11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7f7576bb5_0_5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gc7f7576bb5_0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7" name="Google Shape;457;gc7f7576bb5_0_5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8" name="Google Shape;458;gc7f7576bb5_0_543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459" name="Google Shape;459;gc7f7576bb5_0_543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460" name="Google Shape;460;gc7f7576bb5_0_543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ced5bf489f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0" name="Google Shape;490;gced5bf489f_0_34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6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72" name="Google Shape;72;p6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73" name="Google Shape;73;p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7f7576bb5_0_5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gc7f7576bb5_0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gc7f7576bb5_0_5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4" name="Google Shape;114;gc7f7576bb5_0_521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15" name="Google Shape;115;gc7f7576bb5_0_521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16" name="Google Shape;116;gc7f7576bb5_0_52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8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33" name="Google Shape;133;p8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34" name="Google Shape;134;p8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7f7576bb5_0_3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9" name="Google Shape;149;gc7f7576bb5_0_322:notes"/>
          <p:cNvSpPr/>
          <p:nvPr>
            <p:ph idx="2" type="sldImg"/>
          </p:nvPr>
        </p:nvSpPr>
        <p:spPr>
          <a:xfrm>
            <a:off x="685649" y="1143000"/>
            <a:ext cx="54867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c7f7576bb5_0_3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c7f7576bb5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Binary: 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lang="en-US" sz="750">
                <a:highlight>
                  <a:srgbClr val="EDEBE9"/>
                </a:highlight>
              </a:rPr>
              <a:t> by Unknown author is licensed under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BY-SA-NC</a:t>
            </a:r>
            <a:r>
              <a:rPr lang="en-US" sz="750">
                <a:highlight>
                  <a:srgbClr val="EDEBE9"/>
                </a:highlight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Switches: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lang="en-US" sz="750">
                <a:highlight>
                  <a:srgbClr val="EDEBE9"/>
                </a:highlight>
              </a:rPr>
              <a:t> by Unknown author is licensed under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</a:t>
            </a:r>
            <a:r>
              <a:rPr lang="en-US" sz="750">
                <a:highlight>
                  <a:srgbClr val="EDEBE9"/>
                </a:highlight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gc7f7576bb5_0_35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0" name="Google Shape;180;gc7f7576bb5_0_350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181" name="Google Shape;181;gc7f7576bb5_0_350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182" name="Google Shape;182;gc7f7576bb5_0_350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d9076cda84_0_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d9076cda84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Binary: 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lang="en-US" sz="750">
                <a:highlight>
                  <a:srgbClr val="EDEBE9"/>
                </a:highlight>
              </a:rPr>
              <a:t> by Unknown author is licensed under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BY-SA-NC</a:t>
            </a:r>
            <a:r>
              <a:rPr lang="en-US" sz="750">
                <a:highlight>
                  <a:srgbClr val="EDEBE9"/>
                </a:highlight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8" name="Google Shape;198;gd9076cda84_0_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9" name="Google Shape;199;gd9076cda84_0_17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00" name="Google Shape;200;gd9076cda84_0_17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01" name="Google Shape;201;gd9076cda84_0_17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d9076cda84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d9076cda84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Attribution: Binary: 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This Photo</a:t>
            </a:r>
            <a:r>
              <a:rPr lang="en-US" sz="750">
                <a:highlight>
                  <a:srgbClr val="EDEBE9"/>
                </a:highlight>
              </a:rPr>
              <a:t> by Unknown author is licensed under </a:t>
            </a:r>
            <a:r>
              <a:rPr lang="en-US" sz="750" u="sng">
                <a:solidFill>
                  <a:srgbClr val="0563C1"/>
                </a:solidFill>
                <a:highlight>
                  <a:srgbClr val="EDEBE9"/>
                </a:highlight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BY-SA-NC</a:t>
            </a:r>
            <a:r>
              <a:rPr lang="en-US" sz="750">
                <a:highlight>
                  <a:srgbClr val="EDEBE9"/>
                </a:highlight>
              </a:rPr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gd9076cda84_0_6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gd9076cda84_0_65:notes"/>
          <p:cNvSpPr txBox="1"/>
          <p:nvPr>
            <p:ph idx="3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- Lesson 1</a:t>
            </a:r>
            <a:endParaRPr/>
          </a:p>
        </p:txBody>
      </p:sp>
      <p:sp>
        <p:nvSpPr>
          <p:cNvPr id="222" name="Google Shape;222;gd9076cda84_0_65:notes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VR Game Design &amp; Programming </a:t>
            </a:r>
            <a:endParaRPr/>
          </a:p>
        </p:txBody>
      </p:sp>
      <p:sp>
        <p:nvSpPr>
          <p:cNvPr id="223" name="Google Shape;223;gd9076cda84_0_65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5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5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35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 p14:dur="1600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自定义版式">
  <p:cSld name="自定义版式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c7f7576bb5_0_103"/>
          <p:cNvSpPr txBox="1"/>
          <p:nvPr>
            <p:ph type="title"/>
          </p:nvPr>
        </p:nvSpPr>
        <p:spPr>
          <a:xfrm>
            <a:off x="884039" y="385072"/>
            <a:ext cx="11090700" cy="139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c7f7576bb5_0_103"/>
          <p:cNvSpPr txBox="1"/>
          <p:nvPr>
            <p:ph idx="1" type="body"/>
          </p:nvPr>
        </p:nvSpPr>
        <p:spPr>
          <a:xfrm>
            <a:off x="884039" y="1925358"/>
            <a:ext cx="11090700" cy="45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23" name="Google Shape;23;gc7f7576bb5_0_103"/>
          <p:cNvSpPr txBox="1"/>
          <p:nvPr>
            <p:ph idx="10" type="dt"/>
          </p:nvPr>
        </p:nvSpPr>
        <p:spPr>
          <a:xfrm>
            <a:off x="884039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c7f7576bb5_0_103"/>
          <p:cNvSpPr txBox="1"/>
          <p:nvPr>
            <p:ph idx="11" type="ftr"/>
          </p:nvPr>
        </p:nvSpPr>
        <p:spPr>
          <a:xfrm>
            <a:off x="4259461" y="6703595"/>
            <a:ext cx="4339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gc7f7576bb5_0_103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空白">
  <p:cSld name="4_空白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p14:dur="1600">
    <p:blinds dir="vert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4"/>
          <p:cNvSpPr txBox="1"/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4"/>
          <p:cNvSpPr txBox="1"/>
          <p:nvPr>
            <p:ph idx="1" type="body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4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4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4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transition spd="slow" p14:dur="1600">
    <p:blinds dir="vert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sfieldguide.org.nz/en/interactives/binary-cards/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vrvoom.education/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Relationship Id="rId4" Type="http://schemas.openxmlformats.org/officeDocument/2006/relationships/image" Target="../media/image3.png"/><Relationship Id="rId5" Type="http://schemas.openxmlformats.org/officeDocument/2006/relationships/hyperlink" Target="https://csfieldguide.org.nz/en/interactives/base-calculator/" TargetMode="External"/><Relationship Id="rId6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8.png"/><Relationship Id="rId6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table, cake, small, sitting&#10;&#10;Description automatically generated" id="35" name="Google Shape;3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149" y="164076"/>
            <a:ext cx="5303520" cy="527180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"/>
          <p:cNvSpPr/>
          <p:nvPr/>
        </p:nvSpPr>
        <p:spPr>
          <a:xfrm>
            <a:off x="7112632" y="5316786"/>
            <a:ext cx="543742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4685426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Introduction to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VR programming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game design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principles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Google Shape;38;p1"/>
          <p:cNvCxnSpPr/>
          <p:nvPr/>
        </p:nvCxnSpPr>
        <p:spPr>
          <a:xfrm rot="10800000">
            <a:off x="7941543" y="2859006"/>
            <a:ext cx="4917207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9" name="Google Shape;39;p1"/>
          <p:cNvCxnSpPr/>
          <p:nvPr/>
        </p:nvCxnSpPr>
        <p:spPr>
          <a:xfrm rot="10800000">
            <a:off x="6429375" y="2536205"/>
            <a:ext cx="6429376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0" name="Google Shape;40;p1"/>
          <p:cNvCxnSpPr/>
          <p:nvPr/>
        </p:nvCxnSpPr>
        <p:spPr>
          <a:xfrm rot="10800000">
            <a:off x="3837086" y="5704557"/>
            <a:ext cx="9021664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1" name="Google Shape;41;p1"/>
          <p:cNvPicPr preferRelativeResize="0"/>
          <p:nvPr/>
        </p:nvPicPr>
        <p:blipFill rotWithShape="1">
          <a:blip r:embed="rId4">
            <a:alphaModFix/>
          </a:blip>
          <a:srcRect b="-48758" l="4905" r="4904" t="-20028"/>
          <a:stretch/>
        </p:blipFill>
        <p:spPr>
          <a:xfrm>
            <a:off x="-1" y="4835244"/>
            <a:ext cx="12858751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42" name="Google Shape;4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"/>
          <p:cNvSpPr txBox="1"/>
          <p:nvPr>
            <p:ph idx="12" type="sldNum"/>
          </p:nvPr>
        </p:nvSpPr>
        <p:spPr>
          <a:xfrm>
            <a:off x="11752236" y="6704013"/>
            <a:ext cx="222277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" name="Google Shape;44;p1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"/>
          <p:cNvSpPr txBox="1"/>
          <p:nvPr/>
        </p:nvSpPr>
        <p:spPr>
          <a:xfrm>
            <a:off x="314725" y="5835075"/>
            <a:ext cx="43707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ao mariko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Virtual Reality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d1550f7262_0_24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d1550f7262_0_24"/>
          <p:cNvSpPr txBox="1"/>
          <p:nvPr/>
        </p:nvSpPr>
        <p:spPr>
          <a:xfrm>
            <a:off x="390275" y="1373249"/>
            <a:ext cx="117831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Converting digits into </a:t>
            </a:r>
            <a:r>
              <a:rPr b="1" lang="en-US" sz="2400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b="1" i="1" lang="en-US" sz="24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1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Give it another try yourself, try and answer the following.​</a:t>
            </a:r>
            <a:endParaRPr sz="2000">
              <a:solidFill>
                <a:schemeClr val="dk1"/>
              </a:solidFill>
              <a:highlight>
                <a:srgbClr val="EDEBE9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EDEBE9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Given the following number in Base2, convert it into Base10:    </a:t>
            </a:r>
            <a:r>
              <a:rPr b="1"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01101001</a:t>
            </a: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61" name="Google Shape;261;gd1550f7262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d1550f7262_0_24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3" name="Google Shape;263;gd1550f7262_0_2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gd1550f7262_0_24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gd1550f7262_0_24"/>
          <p:cNvSpPr/>
          <p:nvPr/>
        </p:nvSpPr>
        <p:spPr>
          <a:xfrm flipH="1">
            <a:off x="62680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d1550f7262_0_24"/>
          <p:cNvSpPr txBox="1"/>
          <p:nvPr/>
        </p:nvSpPr>
        <p:spPr>
          <a:xfrm>
            <a:off x="12420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67" name="Google Shape;267;gd1550f7262_0_24"/>
          <p:cNvGraphicFramePr/>
          <p:nvPr/>
        </p:nvGraphicFramePr>
        <p:xfrm>
          <a:off x="617725" y="413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{321C3901-6809-4DBA-B693-D6AB34B825A4}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1000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</a:tr>
              <a:tr h="927225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8890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sp>
        <p:nvSpPr>
          <p:cNvPr id="268" name="Google Shape;268;gd1550f7262_0_24"/>
          <p:cNvSpPr/>
          <p:nvPr/>
        </p:nvSpPr>
        <p:spPr>
          <a:xfrm flipH="1">
            <a:off x="51960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d1550f7262_0_24"/>
          <p:cNvSpPr/>
          <p:nvPr/>
        </p:nvSpPr>
        <p:spPr>
          <a:xfrm flipH="1">
            <a:off x="41239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d1550f7262_0_24"/>
          <p:cNvSpPr/>
          <p:nvPr/>
        </p:nvSpPr>
        <p:spPr>
          <a:xfrm flipH="1">
            <a:off x="30519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d1550f7262_0_24"/>
          <p:cNvSpPr/>
          <p:nvPr/>
        </p:nvSpPr>
        <p:spPr>
          <a:xfrm flipH="1">
            <a:off x="20055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d1550f7262_0_24"/>
          <p:cNvSpPr/>
          <p:nvPr/>
        </p:nvSpPr>
        <p:spPr>
          <a:xfrm flipH="1">
            <a:off x="959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d1550f7262_0_24"/>
          <p:cNvSpPr/>
          <p:nvPr/>
        </p:nvSpPr>
        <p:spPr>
          <a:xfrm flipH="1">
            <a:off x="7340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gd1550f7262_0_24"/>
          <p:cNvSpPr txBox="1"/>
          <p:nvPr/>
        </p:nvSpPr>
        <p:spPr>
          <a:xfrm>
            <a:off x="22984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gd1550f7262_0_24"/>
          <p:cNvSpPr txBox="1"/>
          <p:nvPr/>
        </p:nvSpPr>
        <p:spPr>
          <a:xfrm>
            <a:off x="3388338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gd1550f7262_0_24"/>
          <p:cNvSpPr txBox="1"/>
          <p:nvPr/>
        </p:nvSpPr>
        <p:spPr>
          <a:xfrm>
            <a:off x="4452575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d1550f7262_0_24"/>
          <p:cNvSpPr txBox="1"/>
          <p:nvPr/>
        </p:nvSpPr>
        <p:spPr>
          <a:xfrm>
            <a:off x="55346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gd1550f7262_0_24"/>
          <p:cNvSpPr txBox="1"/>
          <p:nvPr/>
        </p:nvSpPr>
        <p:spPr>
          <a:xfrm>
            <a:off x="66267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d1550f7262_0_24"/>
          <p:cNvSpPr txBox="1"/>
          <p:nvPr/>
        </p:nvSpPr>
        <p:spPr>
          <a:xfrm>
            <a:off x="9466450" y="4235888"/>
            <a:ext cx="3000000" cy="25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64  =  64​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32  =  32​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8   =   8​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1   =   1​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+----​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105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80" name="Google Shape;280;gd1550f7262_0_24"/>
          <p:cNvSpPr txBox="1"/>
          <p:nvPr/>
        </p:nvSpPr>
        <p:spPr>
          <a:xfrm>
            <a:off x="9306100" y="2335050"/>
            <a:ext cx="3320700" cy="1323600"/>
          </a:xfrm>
          <a:prstGeom prst="rect">
            <a:avLst/>
          </a:prstGeom>
          <a:noFill/>
          <a:ln cap="flat" cmpd="sng" w="19050">
            <a:solidFill>
              <a:srgbClr val="B086B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Fun </a:t>
            </a:r>
            <a:r>
              <a:rPr i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Fact:</a:t>
            </a:r>
            <a:r>
              <a:rPr lang="en-US" sz="18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You can tell if a number will be odd or not depending if the 1's column has been used.</a:t>
            </a:r>
            <a:endParaRPr sz="1850"/>
          </a:p>
        </p:txBody>
      </p:sp>
      <p:cxnSp>
        <p:nvCxnSpPr>
          <p:cNvPr id="281" name="Google Shape;281;gd1550f7262_0_24"/>
          <p:cNvCxnSpPr>
            <a:stCxn id="280" idx="1"/>
          </p:cNvCxnSpPr>
          <p:nvPr/>
        </p:nvCxnSpPr>
        <p:spPr>
          <a:xfrm flipH="1">
            <a:off x="8567200" y="2996850"/>
            <a:ext cx="738900" cy="2220300"/>
          </a:xfrm>
          <a:prstGeom prst="straightConnector1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2" name="Google Shape;282;gd1550f7262_0_24"/>
          <p:cNvSpPr txBox="1"/>
          <p:nvPr/>
        </p:nvSpPr>
        <p:spPr>
          <a:xfrm>
            <a:off x="77188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d1550f7262_0_2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d9076cda84_0_131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d9076cda84_0_131"/>
          <p:cNvSpPr txBox="1"/>
          <p:nvPr/>
        </p:nvSpPr>
        <p:spPr>
          <a:xfrm>
            <a:off x="390275" y="1373250"/>
            <a:ext cx="119979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Understanding Binary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that we understand how binary works, we can understand the size of data our computer stores on it's hard drive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94" name="Google Shape;294;gd9076cda84_0_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gd9076cda84_0_131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6" name="Google Shape;296;gd9076cda84_0_131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d9076cda84_0_131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" name="Google Shape;298;gd9076cda84_0_1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66704" y="145396"/>
            <a:ext cx="2162650" cy="17064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9" name="Google Shape;299;gd9076cda84_0_131"/>
          <p:cNvGraphicFramePr/>
          <p:nvPr/>
        </p:nvGraphicFramePr>
        <p:xfrm>
          <a:off x="1911300" y="2943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{321C3901-6809-4DBA-B693-D6AB34B825A4}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4191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sp>
        <p:nvSpPr>
          <p:cNvPr id="300" name="Google Shape;300;gd9076cda84_0_131"/>
          <p:cNvSpPr txBox="1"/>
          <p:nvPr/>
        </p:nvSpPr>
        <p:spPr>
          <a:xfrm>
            <a:off x="4557650" y="5162525"/>
            <a:ext cx="3000000" cy="815700"/>
          </a:xfrm>
          <a:prstGeom prst="rect">
            <a:avLst/>
          </a:prstGeom>
          <a:noFill/>
          <a:ln cap="flat" cmpd="sng" w="19050">
            <a:solidFill>
              <a:schemeClr val="accent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 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bits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together represents a 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byte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data</a:t>
            </a:r>
            <a:endParaRPr sz="1900"/>
          </a:p>
        </p:txBody>
      </p:sp>
      <p:sp>
        <p:nvSpPr>
          <p:cNvPr id="301" name="Google Shape;301;gd9076cda84_0_131"/>
          <p:cNvSpPr txBox="1"/>
          <p:nvPr/>
        </p:nvSpPr>
        <p:spPr>
          <a:xfrm>
            <a:off x="9245550" y="5447088"/>
            <a:ext cx="3000000" cy="800400"/>
          </a:xfrm>
          <a:prstGeom prst="rect">
            <a:avLst/>
          </a:prstGeom>
          <a:noFill/>
          <a:ln cap="flat" cmpd="sng" w="19050">
            <a:solidFill>
              <a:schemeClr val="accent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single digit represents 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data</a:t>
            </a:r>
            <a:endParaRPr sz="2000"/>
          </a:p>
        </p:txBody>
      </p:sp>
      <p:sp>
        <p:nvSpPr>
          <p:cNvPr id="302" name="Google Shape;302;gd9076cda84_0_131"/>
          <p:cNvSpPr/>
          <p:nvPr/>
        </p:nvSpPr>
        <p:spPr>
          <a:xfrm rot="-5400000">
            <a:off x="9368700" y="4472100"/>
            <a:ext cx="803700" cy="1050000"/>
          </a:xfrm>
          <a:prstGeom prst="leftBrace">
            <a:avLst>
              <a:gd fmla="val 50000" name="adj1"/>
              <a:gd fmla="val 48720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d9076cda84_0_131"/>
          <p:cNvSpPr/>
          <p:nvPr/>
        </p:nvSpPr>
        <p:spPr>
          <a:xfrm rot="-5400000">
            <a:off x="5834750" y="747125"/>
            <a:ext cx="445800" cy="8385000"/>
          </a:xfrm>
          <a:prstGeom prst="leftBrace">
            <a:avLst>
              <a:gd fmla="val 50000" name="adj1"/>
              <a:gd fmla="val 50000" name="adj2"/>
            </a:avLst>
          </a:prstGeom>
          <a:noFill/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d9076cda84_0_131"/>
          <p:cNvSpPr txBox="1"/>
          <p:nvPr/>
        </p:nvSpPr>
        <p:spPr>
          <a:xfrm>
            <a:off x="167150" y="4429525"/>
            <a:ext cx="2305800" cy="1446900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Fact: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It's the same 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byte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in kilo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byte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mega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byte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and giga</a:t>
            </a:r>
            <a:r>
              <a:rPr b="1"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byte</a:t>
            </a:r>
            <a:r>
              <a:rPr lang="en-US" sz="2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d9076cda84_0_13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d9076cda84_0_222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gd9076cda84_0_222"/>
          <p:cNvSpPr txBox="1"/>
          <p:nvPr/>
        </p:nvSpPr>
        <p:spPr>
          <a:xfrm>
            <a:off x="390275" y="1373249"/>
            <a:ext cx="11783100" cy="27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Converting digits into </a:t>
            </a:r>
            <a:r>
              <a:rPr b="1" lang="en-US" sz="2400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b="1" i="1" lang="en-US" sz="24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1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Give it another try yourself, try and answer the following.​</a:t>
            </a:r>
            <a:endParaRPr sz="2000">
              <a:solidFill>
                <a:schemeClr val="dk1"/>
              </a:solidFill>
              <a:highlight>
                <a:srgbClr val="EDEBE9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highlight>
                <a:srgbClr val="EDEBE9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Given the following number in Base2, convert it into Base10:    </a:t>
            </a:r>
            <a:r>
              <a:rPr b="1"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01101001</a:t>
            </a:r>
            <a:r>
              <a:rPr lang="en-US" sz="200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16" name="Google Shape;316;gd9076cda84_0_2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gd9076cda84_0_222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18" name="Google Shape;318;gd9076cda84_0_22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d9076cda84_0_222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gd9076cda84_0_222"/>
          <p:cNvSpPr/>
          <p:nvPr/>
        </p:nvSpPr>
        <p:spPr>
          <a:xfrm flipH="1">
            <a:off x="62680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d9076cda84_0_222"/>
          <p:cNvSpPr txBox="1"/>
          <p:nvPr/>
        </p:nvSpPr>
        <p:spPr>
          <a:xfrm>
            <a:off x="12420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2" name="Google Shape;322;gd9076cda84_0_222"/>
          <p:cNvGraphicFramePr/>
          <p:nvPr/>
        </p:nvGraphicFramePr>
        <p:xfrm>
          <a:off x="617725" y="413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{321C3901-6809-4DBA-B693-D6AB34B825A4}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1000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</a:tr>
              <a:tr h="927225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8890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sp>
        <p:nvSpPr>
          <p:cNvPr id="323" name="Google Shape;323;gd9076cda84_0_222"/>
          <p:cNvSpPr/>
          <p:nvPr/>
        </p:nvSpPr>
        <p:spPr>
          <a:xfrm flipH="1">
            <a:off x="51960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d9076cda84_0_222"/>
          <p:cNvSpPr/>
          <p:nvPr/>
        </p:nvSpPr>
        <p:spPr>
          <a:xfrm flipH="1">
            <a:off x="41239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gd9076cda84_0_222"/>
          <p:cNvSpPr/>
          <p:nvPr/>
        </p:nvSpPr>
        <p:spPr>
          <a:xfrm flipH="1">
            <a:off x="30519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d9076cda84_0_222"/>
          <p:cNvSpPr/>
          <p:nvPr/>
        </p:nvSpPr>
        <p:spPr>
          <a:xfrm flipH="1">
            <a:off x="20055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d9076cda84_0_222"/>
          <p:cNvSpPr/>
          <p:nvPr/>
        </p:nvSpPr>
        <p:spPr>
          <a:xfrm flipH="1">
            <a:off x="959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gd9076cda84_0_222"/>
          <p:cNvSpPr/>
          <p:nvPr/>
        </p:nvSpPr>
        <p:spPr>
          <a:xfrm flipH="1">
            <a:off x="7340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d9076cda84_0_222"/>
          <p:cNvSpPr txBox="1"/>
          <p:nvPr/>
        </p:nvSpPr>
        <p:spPr>
          <a:xfrm>
            <a:off x="22984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gd9076cda84_0_222"/>
          <p:cNvSpPr txBox="1"/>
          <p:nvPr/>
        </p:nvSpPr>
        <p:spPr>
          <a:xfrm>
            <a:off x="3388338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gd9076cda84_0_222"/>
          <p:cNvSpPr txBox="1"/>
          <p:nvPr/>
        </p:nvSpPr>
        <p:spPr>
          <a:xfrm>
            <a:off x="4452575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gd9076cda84_0_222"/>
          <p:cNvSpPr txBox="1"/>
          <p:nvPr/>
        </p:nvSpPr>
        <p:spPr>
          <a:xfrm>
            <a:off x="55346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d9076cda84_0_222"/>
          <p:cNvSpPr txBox="1"/>
          <p:nvPr/>
        </p:nvSpPr>
        <p:spPr>
          <a:xfrm>
            <a:off x="66267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d9076cda84_0_222"/>
          <p:cNvSpPr txBox="1"/>
          <p:nvPr/>
        </p:nvSpPr>
        <p:spPr>
          <a:xfrm>
            <a:off x="9466450" y="4235888"/>
            <a:ext cx="3000000" cy="25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64  =  64​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32  =  32​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8   =   8​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1   =   1​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+----​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105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35" name="Google Shape;335;gd9076cda84_0_222"/>
          <p:cNvSpPr txBox="1"/>
          <p:nvPr/>
        </p:nvSpPr>
        <p:spPr>
          <a:xfrm>
            <a:off x="9306100" y="2335050"/>
            <a:ext cx="3320700" cy="1323600"/>
          </a:xfrm>
          <a:prstGeom prst="rect">
            <a:avLst/>
          </a:prstGeom>
          <a:noFill/>
          <a:ln cap="flat" cmpd="sng" w="19050">
            <a:solidFill>
              <a:srgbClr val="B086B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Fun Fact:</a:t>
            </a:r>
            <a:r>
              <a:rPr lang="en-US" sz="18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You can tell if a number will be odd or not depending if the 1's column has been used.</a:t>
            </a:r>
            <a:endParaRPr sz="1850"/>
          </a:p>
        </p:txBody>
      </p:sp>
      <p:cxnSp>
        <p:nvCxnSpPr>
          <p:cNvPr id="336" name="Google Shape;336;gd9076cda84_0_222"/>
          <p:cNvCxnSpPr>
            <a:stCxn id="335" idx="1"/>
          </p:cNvCxnSpPr>
          <p:nvPr/>
        </p:nvCxnSpPr>
        <p:spPr>
          <a:xfrm flipH="1">
            <a:off x="8567200" y="2996850"/>
            <a:ext cx="738900" cy="2220300"/>
          </a:xfrm>
          <a:prstGeom prst="straightConnector1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7" name="Google Shape;337;gd9076cda84_0_222"/>
          <p:cNvSpPr txBox="1"/>
          <p:nvPr/>
        </p:nvSpPr>
        <p:spPr>
          <a:xfrm>
            <a:off x="77188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d9076cda84_0_22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d9076cda84_0_19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d9076cda84_0_190"/>
          <p:cNvSpPr txBox="1"/>
          <p:nvPr/>
        </p:nvSpPr>
        <p:spPr>
          <a:xfrm>
            <a:off x="390275" y="1373249"/>
            <a:ext cx="117831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Converting digits into </a:t>
            </a:r>
            <a:r>
              <a:rPr b="1" lang="en-US" sz="2400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b="1" i="1" lang="en-US" sz="24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1" i="1" sz="24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a partner, practise converting binary numbers into digits.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to: 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Link to interactive binary flash cards (CS Field Guide)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https://csfieldguide.org.nz/en/interactives/binary-cards/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partner call out a number and the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other partner flip the cards to make the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in binary.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can also change the number of cards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shown: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many dots do you think the </a:t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9th card will have? or the 10th?</a:t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349" name="Google Shape;349;gd9076cda84_0_1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gd9076cda84_0_19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1" name="Google Shape;351;gd9076cda84_0_19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d9076cda84_0_190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3" name="Google Shape;353;gd9076cda84_0_19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97025" y="3601500"/>
            <a:ext cx="7653601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gd9076cda84_0_19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d82c63f3b6_0_0"/>
          <p:cNvSpPr txBox="1"/>
          <p:nvPr/>
        </p:nvSpPr>
        <p:spPr>
          <a:xfrm>
            <a:off x="393344" y="1223829"/>
            <a:ext cx="11783100" cy="54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b="1" i="1" lang="en-US" sz="24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C#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- What are they?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we create programs, the use of a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variable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key to making efficient programs. But what is a </a:t>
            </a:r>
            <a:r>
              <a:rPr b="1" i="1" lang="en-US" sz="20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variable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 symbol, character or name that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represents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some data. We use the same concept in mathematics.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</a:t>
            </a:r>
            <a:r>
              <a:rPr b="1"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equal to </a:t>
            </a:r>
            <a:r>
              <a:rPr b="1"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then what does:	4 + x =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				4 +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				4 + 10 =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variable is used as a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placeholder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data. When we do the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equation, we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substitute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variable with the actual data is contains.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d82c63f3b6_0_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Variables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365" name="Google Shape;365;gd82c63f3b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gd82c63f3b6_0_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7" name="Google Shape;367;gd82c63f3b6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gd82c63f3b6_0_0"/>
          <p:cNvSpPr txBox="1"/>
          <p:nvPr/>
        </p:nvSpPr>
        <p:spPr>
          <a:xfrm>
            <a:off x="93950" y="6081450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9" name="Google Shape;369;gd82c63f3b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4150" y="2849123"/>
            <a:ext cx="2892300" cy="392175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d82c63f3b6_0_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d935abd9c6_0_2"/>
          <p:cNvSpPr txBox="1"/>
          <p:nvPr/>
        </p:nvSpPr>
        <p:spPr>
          <a:xfrm>
            <a:off x="393344" y="1223829"/>
            <a:ext cx="117831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b="1" i="1" lang="en-US" sz="24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C#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- How do we use them?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Variables in code tend to have more meaningful names such as “age” or “score”. We do this because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humans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are better at remembering names. However, 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computers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need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function. This is why variables are necessary.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Looking at the code below, can you guess what the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will be?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US" sz="2000">
                <a:solidFill>
                  <a:srgbClr val="0563C1"/>
                </a:solidFill>
                <a:latin typeface="Courier New"/>
                <a:ea typeface="Courier New"/>
                <a:cs typeface="Courier New"/>
                <a:sym typeface="Courier New"/>
              </a:rPr>
              <a:t>int</a:t>
            </a: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age = 13;</a:t>
            </a:r>
            <a:endParaRPr sz="2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</a:t>
            </a:r>
            <a:r>
              <a:rPr lang="en-US" sz="2000">
                <a:solidFill>
                  <a:srgbClr val="0563C1"/>
                </a:solidFill>
                <a:latin typeface="Courier New"/>
                <a:ea typeface="Courier New"/>
                <a:cs typeface="Courier New"/>
                <a:sym typeface="Courier New"/>
              </a:rPr>
              <a:t>int </a:t>
            </a: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height = 163;</a:t>
            </a:r>
            <a:endParaRPr sz="2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	Console.WriteLine(</a:t>
            </a:r>
            <a:r>
              <a:rPr lang="en-US" sz="2000">
                <a:solidFill>
                  <a:srgbClr val="F58344"/>
                </a:solidFill>
                <a:latin typeface="Courier New"/>
                <a:ea typeface="Courier New"/>
                <a:cs typeface="Courier New"/>
                <a:sym typeface="Courier New"/>
              </a:rPr>
              <a:t>“My age and height are “</a:t>
            </a:r>
            <a: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+ age + height);</a:t>
            </a:r>
            <a:br>
              <a:rPr lang="en-US" sz="200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computer will automatically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substitute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variable’s name with data when used in an instruction.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d935abd9c6_0_2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Variables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381" name="Google Shape;381;gd935abd9c6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d935abd9c6_0_2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3" name="Google Shape;383;gd935abd9c6_0_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gd935abd9c6_0_2"/>
          <p:cNvSpPr txBox="1"/>
          <p:nvPr/>
        </p:nvSpPr>
        <p:spPr>
          <a:xfrm>
            <a:off x="93950" y="6081450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d935abd9c6_0_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d7d4af1518_0_0"/>
          <p:cNvSpPr txBox="1"/>
          <p:nvPr/>
        </p:nvSpPr>
        <p:spPr>
          <a:xfrm>
            <a:off x="393344" y="1223829"/>
            <a:ext cx="11783100" cy="594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b="1" i="1" lang="en-US" sz="24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 C#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1" i="1" lang="en-US" sz="2400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Declaring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them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we create a variable to be used in our code, we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declare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type of data at the same time. But why do we need to declare variables?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computer needs to know what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information to be stored.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 Integer can’t be stored under a float,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a string can’t be stored under an integer.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Think of data types as having different shapes and containers.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need to match the shapes (data) with the right container (variable)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gd7d4af1518_0_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Variables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396" name="Google Shape;396;gd7d4af151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gd7d4af1518_0_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8" name="Google Shape;398;gd7d4af1518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d7d4af1518_0_0"/>
          <p:cNvSpPr txBox="1"/>
          <p:nvPr/>
        </p:nvSpPr>
        <p:spPr>
          <a:xfrm>
            <a:off x="93950" y="6081450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gd7d4af1518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6600" y="2385300"/>
            <a:ext cx="3586951" cy="4318726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gd7d4af1518_0_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d82c63f3b6_0_43"/>
          <p:cNvSpPr txBox="1"/>
          <p:nvPr/>
        </p:nvSpPr>
        <p:spPr>
          <a:xfrm>
            <a:off x="393344" y="1223829"/>
            <a:ext cx="11783100" cy="414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Data types in c# and their sizes</a:t>
            </a:r>
            <a:endParaRPr sz="1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333333"/>
                </a:solidFill>
              </a:rPr>
              <a:t>Because</a:t>
            </a:r>
            <a:r>
              <a:rPr lang="en-US" sz="2000">
                <a:solidFill>
                  <a:srgbClr val="333333"/>
                </a:solidFill>
              </a:rPr>
              <a:t> data types can contain a variety of data. DIfferent data has difference sizes. Managing data and their sizes is essential for creating efficient programs.</a:t>
            </a:r>
            <a:endParaRPr sz="2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Why do data type sizes vary?</a:t>
            </a:r>
            <a:endParaRPr b="1" sz="2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333333"/>
                </a:solidFill>
              </a:rPr>
              <a:t>As </a:t>
            </a:r>
            <a:r>
              <a:rPr i="1" lang="en-US" sz="2000">
                <a:solidFill>
                  <a:srgbClr val="333333"/>
                </a:solidFill>
              </a:rPr>
              <a:t>data</a:t>
            </a:r>
            <a:r>
              <a:rPr lang="en-US" sz="2000">
                <a:solidFill>
                  <a:srgbClr val="333333"/>
                </a:solidFill>
              </a:rPr>
              <a:t> is stored on the computer, we need to use bits</a:t>
            </a:r>
            <a:br>
              <a:rPr lang="en-US" sz="2000">
                <a:solidFill>
                  <a:srgbClr val="333333"/>
                </a:solidFill>
              </a:rPr>
            </a:br>
            <a:r>
              <a:rPr lang="en-US" sz="2000">
                <a:solidFill>
                  <a:srgbClr val="333333"/>
                </a:solidFill>
              </a:rPr>
              <a:t>and bytes to store this information. The more complex</a:t>
            </a:r>
            <a:br>
              <a:rPr lang="en-US" sz="2000">
                <a:solidFill>
                  <a:srgbClr val="333333"/>
                </a:solidFill>
              </a:rPr>
            </a:br>
            <a:r>
              <a:rPr lang="en-US" sz="2000">
                <a:solidFill>
                  <a:srgbClr val="333333"/>
                </a:solidFill>
              </a:rPr>
              <a:t>the data, the more bytes that are needed to store all the </a:t>
            </a:r>
            <a:br>
              <a:rPr lang="en-US" sz="2000">
                <a:solidFill>
                  <a:srgbClr val="333333"/>
                </a:solidFill>
              </a:rPr>
            </a:br>
            <a:r>
              <a:rPr lang="en-US" sz="2000">
                <a:solidFill>
                  <a:srgbClr val="333333"/>
                </a:solidFill>
              </a:rPr>
              <a:t>information.</a:t>
            </a:r>
            <a:endParaRPr sz="2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700"/>
              </a:spcBef>
              <a:spcAft>
                <a:spcPts val="700"/>
              </a:spcAft>
              <a:buNone/>
            </a:pPr>
            <a:r>
              <a:t/>
            </a:r>
            <a:endParaRPr sz="2000">
              <a:solidFill>
                <a:srgbClr val="333333"/>
              </a:solidFill>
            </a:endParaRPr>
          </a:p>
        </p:txBody>
      </p:sp>
      <p:sp>
        <p:nvSpPr>
          <p:cNvPr id="411" name="Google Shape;411;gd82c63f3b6_0_43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</a:t>
            </a:r>
            <a:r>
              <a:rPr b="1" lang="en-US" sz="3500">
                <a:solidFill>
                  <a:srgbClr val="65A181"/>
                </a:solidFill>
              </a:rPr>
              <a:t>Variables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412" name="Google Shape;412;gd82c63f3b6_0_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gd82c63f3b6_0_4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4" name="Google Shape;414;gd82c63f3b6_0_4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d82c63f3b6_0_43"/>
          <p:cNvSpPr txBox="1"/>
          <p:nvPr/>
        </p:nvSpPr>
        <p:spPr>
          <a:xfrm>
            <a:off x="322050" y="6057525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6" name="Google Shape;416;gd82c63f3b6_0_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43630" y="2749588"/>
            <a:ext cx="5130775" cy="379312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gd82c63f3b6_0_4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d82c63f3b6_0_68"/>
          <p:cNvSpPr txBox="1"/>
          <p:nvPr/>
        </p:nvSpPr>
        <p:spPr>
          <a:xfrm>
            <a:off x="393344" y="1223829"/>
            <a:ext cx="11783100" cy="501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Kua reri?    </a:t>
            </a:r>
            <a:r>
              <a:rPr b="1" i="1" lang="en-US" sz="20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Ready?</a:t>
            </a: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   It’s your turn…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Using 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to store and output results</a:t>
            </a:r>
            <a:endParaRPr b="1" i="1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to </a:t>
            </a: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vrvoom.education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select the “Variables and Data Types” lesson.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exercise you will need to use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store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and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output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data to the console.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emember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use the appropriate data types for 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the variables.</a:t>
            </a:r>
            <a:endParaRPr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gd82c63f3b6_0_68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Digital Technologies: Iteration</a:t>
            </a:r>
            <a:endParaRPr b="0" i="0" sz="1400" u="none" cap="none" strike="noStrike">
              <a:solidFill>
                <a:srgbClr val="65A1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428" name="Google Shape;428;gd82c63f3b6_0_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gd82c63f3b6_0_68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gd82c63f3b6_0_68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d82c63f3b6_0_68"/>
          <p:cNvSpPr txBox="1"/>
          <p:nvPr/>
        </p:nvSpPr>
        <p:spPr>
          <a:xfrm>
            <a:off x="322050" y="6057525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gd82c63f3b6_0_6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3" name="Google Shape;433;gd82c63f3b6_0_6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4250" y="2749625"/>
            <a:ext cx="5378525" cy="395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ced5bf489f_0_0"/>
          <p:cNvSpPr/>
          <p:nvPr/>
        </p:nvSpPr>
        <p:spPr>
          <a:xfrm>
            <a:off x="0" y="0"/>
            <a:ext cx="12858901" cy="723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gced5bf489f_0_0"/>
          <p:cNvPicPr preferRelativeResize="0"/>
          <p:nvPr/>
        </p:nvPicPr>
        <p:blipFill rotWithShape="1">
          <a:blip r:embed="rId3">
            <a:alphaModFix/>
          </a:blip>
          <a:srcRect b="0" l="36950" r="36949" t="0"/>
          <a:stretch/>
        </p:blipFill>
        <p:spPr>
          <a:xfrm>
            <a:off x="3420030" y="11"/>
            <a:ext cx="9441519" cy="7235190"/>
          </a:xfrm>
          <a:custGeom>
            <a:rect b="b" l="l" r="r" t="t"/>
            <a:pathLst>
              <a:path extrusionOk="0" h="6858000" w="8949307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40" name="Google Shape;440;gced5bf489f_0_0"/>
          <p:cNvSpPr/>
          <p:nvPr/>
        </p:nvSpPr>
        <p:spPr>
          <a:xfrm>
            <a:off x="-1" y="0"/>
            <a:ext cx="4700735" cy="7235190"/>
          </a:xfrm>
          <a:custGeom>
            <a:rect b="b" l="l" r="r" t="t"/>
            <a:pathLst>
              <a:path extrusionOk="0" h="6858000" w="4455673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D5D5D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8627"/>
              </a:srgbClr>
            </a:outerShdw>
          </a:effectLst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gced5bf489f_0_0"/>
          <p:cNvSpPr/>
          <p:nvPr/>
        </p:nvSpPr>
        <p:spPr>
          <a:xfrm>
            <a:off x="0" y="0"/>
            <a:ext cx="4691088" cy="7235190"/>
          </a:xfrm>
          <a:custGeom>
            <a:rect b="b" l="l" r="r" t="t"/>
            <a:pathLst>
              <a:path extrusionOk="0" h="6858000" w="4446529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FEFEF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gced5bf489f_0_0"/>
          <p:cNvSpPr txBox="1"/>
          <p:nvPr/>
        </p:nvSpPr>
        <p:spPr>
          <a:xfrm>
            <a:off x="391400" y="1809325"/>
            <a:ext cx="4299600" cy="1429500"/>
          </a:xfrm>
          <a:prstGeom prst="rect">
            <a:avLst/>
          </a:prstGeom>
          <a:noFill/>
          <a:ln>
            <a:noFill/>
          </a:ln>
        </p:spPr>
        <p:txBody>
          <a:bodyPr anchorCtr="0" anchor="b" bIns="48200" lIns="96425" spcFirstLastPara="1" rIns="96425" wrap="square" tIns="482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Kua mutu?  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i="0" lang="en-US" sz="3500" u="none" cap="none" strike="noStrike">
                <a:solidFill>
                  <a:srgbClr val="65A181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Finished?</a:t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t/>
            </a:r>
            <a:endParaRPr b="1" i="0" sz="3500" u="none" cap="none" strike="noStrike">
              <a:solidFill>
                <a:srgbClr val="65A18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What to try next...</a:t>
            </a:r>
            <a:endParaRPr b="0" i="1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gced5bf489f_0_0"/>
          <p:cNvSpPr/>
          <p:nvPr/>
        </p:nvSpPr>
        <p:spPr>
          <a:xfrm rot="5400000">
            <a:off x="698791" y="638816"/>
            <a:ext cx="77100" cy="578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gced5bf489f_0_0"/>
          <p:cNvSpPr/>
          <p:nvPr/>
        </p:nvSpPr>
        <p:spPr>
          <a:xfrm>
            <a:off x="451664" y="2576966"/>
            <a:ext cx="3519900" cy="192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gced5bf489f_0_0"/>
          <p:cNvSpPr txBox="1"/>
          <p:nvPr/>
        </p:nvSpPr>
        <p:spPr>
          <a:xfrm>
            <a:off x="391400" y="3576423"/>
            <a:ext cx="4063500" cy="26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8200" lIns="96425" spcFirstLastPara="1" rIns="96425" wrap="square" tIns="48200">
            <a:norm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gced5bf489f_0_0"/>
          <p:cNvSpPr txBox="1"/>
          <p:nvPr>
            <p:ph idx="11" type="ftr"/>
          </p:nvPr>
        </p:nvSpPr>
        <p:spPr>
          <a:xfrm>
            <a:off x="4492400" y="7069810"/>
            <a:ext cx="45771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Lesson 11 - Data sizes and basics of 3D VR Game Design &amp; Programming</a:t>
            </a:r>
            <a:endParaRPr/>
          </a:p>
        </p:txBody>
      </p:sp>
      <p:sp>
        <p:nvSpPr>
          <p:cNvPr id="447" name="Google Shape;447;gced5bf489f_0_0"/>
          <p:cNvSpPr txBox="1"/>
          <p:nvPr>
            <p:ph idx="12" type="sldNum"/>
          </p:nvPr>
        </p:nvSpPr>
        <p:spPr>
          <a:xfrm>
            <a:off x="9574143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图片包含 游戏机, 标志&#10;&#10;描述已自动生成" id="448" name="Google Shape;448;gced5bf489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gced5bf489f_0_0"/>
          <p:cNvSpPr txBox="1"/>
          <p:nvPr/>
        </p:nvSpPr>
        <p:spPr>
          <a:xfrm>
            <a:off x="3420030" y="6509386"/>
            <a:ext cx="9438600" cy="723300"/>
          </a:xfrm>
          <a:prstGeom prst="rect">
            <a:avLst/>
          </a:prstGeom>
          <a:solidFill>
            <a:srgbClr val="000000">
              <a:alpha val="48627"/>
            </a:srgbClr>
          </a:solidFill>
          <a:ln>
            <a:noFill/>
          </a:ln>
        </p:spPr>
        <p:txBody>
          <a:bodyPr anchorCtr="0" anchor="t" bIns="48200" lIns="96425" spcFirstLastPara="1" rIns="96425" wrap="square" tIns="482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 One - Introduction into VR Programming &amp; game design principles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gced5bf489f_0_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gced5bf489f_0_0"/>
          <p:cNvSpPr txBox="1"/>
          <p:nvPr/>
        </p:nvSpPr>
        <p:spPr>
          <a:xfrm>
            <a:off x="652125" y="3238825"/>
            <a:ext cx="3802800" cy="49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Another way to figure out Binary Code is to use a Base 2 calculator.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Try out this CS Fieldguide interactive: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https://csfieldguide.org.nz/en/interactives/base-calculator/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2" name="Google Shape;452;gced5bf489f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3171" y="1075875"/>
            <a:ext cx="6583404" cy="26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gced5bf489f_0_0"/>
          <p:cNvSpPr txBox="1"/>
          <p:nvPr/>
        </p:nvSpPr>
        <p:spPr>
          <a:xfrm>
            <a:off x="5140325" y="4079775"/>
            <a:ext cx="68232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numbers do these binary digits represent?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011011				110001				001001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000001				111011				101110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100000				001011				001111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010101				101100				011111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110011				001000				011001</a:t>
            </a:r>
            <a:endParaRPr b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ed373a7a1_0_115"/>
          <p:cNvSpPr/>
          <p:nvPr/>
        </p:nvSpPr>
        <p:spPr>
          <a:xfrm>
            <a:off x="7112632" y="5316786"/>
            <a:ext cx="543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accent1"/>
                </a:solidFill>
              </a:rPr>
              <a:t>Module</a:t>
            </a:r>
            <a:r>
              <a:rPr b="0" i="0" lang="en-US" sz="2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One</a:t>
            </a:r>
            <a:endParaRPr b="0" i="0" sz="2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gced373a7a1_0_115"/>
          <p:cNvSpPr/>
          <p:nvPr/>
        </p:nvSpPr>
        <p:spPr>
          <a:xfrm>
            <a:off x="4685425" y="3058925"/>
            <a:ext cx="7864500" cy="16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Poipoia te kākano kia puāwai</a:t>
            </a:r>
            <a:endParaRPr b="1" i="0" sz="4200" u="none" cap="none" strike="noStrike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2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Nurture the seed and it will blossom</a:t>
            </a:r>
            <a:endParaRPr b="1" i="1" sz="225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4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7" name="Google Shape;57;gced373a7a1_0_115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8" name="Google Shape;58;gced373a7a1_0_115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" name="Google Shape;59;gced373a7a1_0_115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0" name="Google Shape;60;gced373a7a1_0_115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61" name="Google Shape;61;gced373a7a1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gced373a7a1_0_115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gced373a7a1_0_11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64" name="Google Shape;64;gced373a7a1_0_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950" y="854776"/>
            <a:ext cx="2517774" cy="40084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65" name="Google Shape;65;gced373a7a1_0_115"/>
          <p:cNvPicPr preferRelativeResize="0"/>
          <p:nvPr/>
        </p:nvPicPr>
        <p:blipFill rotWithShape="1">
          <a:blip r:embed="rId6">
            <a:alphaModFix amt="72000"/>
          </a:blip>
          <a:srcRect b="0" l="0" r="0" t="0"/>
          <a:stretch/>
        </p:blipFill>
        <p:spPr>
          <a:xfrm>
            <a:off x="560700" y="720000"/>
            <a:ext cx="3398799" cy="40315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ced373a7a1_0_11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Google Shape;462;gc7f7576bb5_0_5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1086994" y="-200099"/>
            <a:ext cx="7232650" cy="72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gc7f7576bb5_0_543"/>
          <p:cNvSpPr txBox="1"/>
          <p:nvPr/>
        </p:nvSpPr>
        <p:spPr>
          <a:xfrm rot="5400000">
            <a:off x="500788" y="2767092"/>
            <a:ext cx="4683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Lesson </a:t>
            </a:r>
            <a:r>
              <a:rPr b="1" lang="en-US" sz="4000">
                <a:solidFill>
                  <a:schemeClr val="accent3"/>
                </a:solidFill>
              </a:rPr>
              <a:t>6</a:t>
            </a:r>
            <a:r>
              <a:rPr b="1" i="0" lang="en-US" sz="40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1" i="0" sz="40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c7f7576bb5_0_543"/>
          <p:cNvSpPr txBox="1"/>
          <p:nvPr/>
        </p:nvSpPr>
        <p:spPr>
          <a:xfrm rot="5400000">
            <a:off x="892530" y="2816310"/>
            <a:ext cx="2781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114577"/>
                </a:solidFill>
                <a:latin typeface="Arial"/>
                <a:ea typeface="Arial"/>
                <a:cs typeface="Arial"/>
                <a:sym typeface="Arial"/>
              </a:rPr>
              <a:t>REFLECTION</a:t>
            </a:r>
            <a:endParaRPr b="1" i="0" sz="3200" u="none" cap="none" strike="noStrike">
              <a:solidFill>
                <a:srgbClr val="11457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gc7f7576bb5_0_543"/>
          <p:cNvSpPr/>
          <p:nvPr/>
        </p:nvSpPr>
        <p:spPr>
          <a:xfrm>
            <a:off x="6735949" y="1469894"/>
            <a:ext cx="5399700" cy="463371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F583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6" name="Google Shape;466;gc7f7576bb5_0_543"/>
          <p:cNvCxnSpPr/>
          <p:nvPr/>
        </p:nvCxnSpPr>
        <p:spPr>
          <a:xfrm>
            <a:off x="6789415" y="2104157"/>
            <a:ext cx="54162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467" name="Google Shape;467;gc7f7576bb5_0_543"/>
          <p:cNvGrpSpPr/>
          <p:nvPr/>
        </p:nvGrpSpPr>
        <p:grpSpPr>
          <a:xfrm>
            <a:off x="6931705" y="2664586"/>
            <a:ext cx="277652" cy="276823"/>
            <a:chOff x="2138511" y="2464802"/>
            <a:chExt cx="354012" cy="352956"/>
          </a:xfrm>
        </p:grpSpPr>
        <p:sp>
          <p:nvSpPr>
            <p:cNvPr id="468" name="Google Shape;468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0" name="Google Shape;470;gc7f7576bb5_0_543"/>
          <p:cNvGrpSpPr/>
          <p:nvPr/>
        </p:nvGrpSpPr>
        <p:grpSpPr>
          <a:xfrm>
            <a:off x="6931705" y="3946765"/>
            <a:ext cx="277652" cy="276823"/>
            <a:chOff x="2138511" y="2464802"/>
            <a:chExt cx="354012" cy="352956"/>
          </a:xfrm>
        </p:grpSpPr>
        <p:sp>
          <p:nvSpPr>
            <p:cNvPr id="471" name="Google Shape;471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3" name="Google Shape;473;gc7f7576bb5_0_543"/>
          <p:cNvGrpSpPr/>
          <p:nvPr/>
        </p:nvGrpSpPr>
        <p:grpSpPr>
          <a:xfrm>
            <a:off x="6931705" y="5056674"/>
            <a:ext cx="277652" cy="276823"/>
            <a:chOff x="2138511" y="2464802"/>
            <a:chExt cx="354012" cy="352956"/>
          </a:xfrm>
        </p:grpSpPr>
        <p:sp>
          <p:nvSpPr>
            <p:cNvPr id="474" name="Google Shape;474;gc7f7576bb5_0_543"/>
            <p:cNvSpPr/>
            <p:nvPr/>
          </p:nvSpPr>
          <p:spPr>
            <a:xfrm>
              <a:off x="2229830" y="2555417"/>
              <a:ext cx="171300" cy="171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gc7f7576bb5_0_543"/>
            <p:cNvSpPr/>
            <p:nvPr/>
          </p:nvSpPr>
          <p:spPr>
            <a:xfrm>
              <a:off x="2138511" y="2464802"/>
              <a:ext cx="354012" cy="352956"/>
            </a:xfrm>
            <a:custGeom>
              <a:rect b="b" l="l" r="r" t="t"/>
              <a:pathLst>
                <a:path extrusionOk="0" h="424" w="423">
                  <a:moveTo>
                    <a:pt x="212" y="0"/>
                  </a:moveTo>
                  <a:cubicBezTo>
                    <a:pt x="95" y="0"/>
                    <a:pt x="0" y="95"/>
                    <a:pt x="0" y="212"/>
                  </a:cubicBezTo>
                  <a:cubicBezTo>
                    <a:pt x="0" y="329"/>
                    <a:pt x="95" y="424"/>
                    <a:pt x="212" y="424"/>
                  </a:cubicBezTo>
                  <a:cubicBezTo>
                    <a:pt x="329" y="424"/>
                    <a:pt x="423" y="329"/>
                    <a:pt x="423" y="212"/>
                  </a:cubicBezTo>
                  <a:cubicBezTo>
                    <a:pt x="423" y="95"/>
                    <a:pt x="329" y="0"/>
                    <a:pt x="212" y="0"/>
                  </a:cubicBezTo>
                  <a:close/>
                  <a:moveTo>
                    <a:pt x="212" y="386"/>
                  </a:moveTo>
                  <a:cubicBezTo>
                    <a:pt x="116" y="386"/>
                    <a:pt x="38" y="308"/>
                    <a:pt x="38" y="212"/>
                  </a:cubicBezTo>
                  <a:cubicBezTo>
                    <a:pt x="38" y="116"/>
                    <a:pt x="116" y="38"/>
                    <a:pt x="212" y="38"/>
                  </a:cubicBezTo>
                  <a:cubicBezTo>
                    <a:pt x="308" y="38"/>
                    <a:pt x="386" y="116"/>
                    <a:pt x="386" y="212"/>
                  </a:cubicBezTo>
                  <a:cubicBezTo>
                    <a:pt x="386" y="308"/>
                    <a:pt x="308" y="386"/>
                    <a:pt x="212" y="3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6" name="Google Shape;476;gc7f7576bb5_0_543"/>
          <p:cNvSpPr txBox="1"/>
          <p:nvPr/>
        </p:nvSpPr>
        <p:spPr>
          <a:xfrm>
            <a:off x="7449112" y="2602889"/>
            <a:ext cx="4536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 </a:t>
            </a: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is binary code and why is it important?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gc7f7576bb5_0_543"/>
          <p:cNvSpPr txBox="1"/>
          <p:nvPr/>
        </p:nvSpPr>
        <p:spPr>
          <a:xfrm>
            <a:off x="7449111" y="3836203"/>
            <a:ext cx="4636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What are variables?</a:t>
            </a:r>
            <a:endParaRPr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gc7f7576bb5_0_543"/>
          <p:cNvSpPr txBox="1"/>
          <p:nvPr/>
        </p:nvSpPr>
        <p:spPr>
          <a:xfrm>
            <a:off x="7449104" y="4984477"/>
            <a:ext cx="4636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en-US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types of variables are used in C# programming?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479" name="Google Shape;479;gc7f7576bb5_0_5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gc7f7576bb5_0_543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1" name="Google Shape;481;gc7f7576bb5_0_543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2" name="Google Shape;482;gc7f7576bb5_0_543"/>
          <p:cNvGrpSpPr/>
          <p:nvPr/>
        </p:nvGrpSpPr>
        <p:grpSpPr>
          <a:xfrm>
            <a:off x="4917069" y="1312912"/>
            <a:ext cx="7774533" cy="1033126"/>
            <a:chOff x="4687158" y="1514899"/>
            <a:chExt cx="7371321" cy="979638"/>
          </a:xfrm>
        </p:grpSpPr>
        <p:sp>
          <p:nvSpPr>
            <p:cNvPr id="483" name="Google Shape;483;gc7f7576bb5_0_543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484" name="Google Shape;484;gc7f7576bb5_0_543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485" name="Google Shape;485;gc7f7576bb5_0_543"/>
            <p:cNvSpPr txBox="1"/>
            <p:nvPr/>
          </p:nvSpPr>
          <p:spPr>
            <a:xfrm>
              <a:off x="6799383" y="1541137"/>
              <a:ext cx="4586400" cy="95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900">
                  <a:solidFill>
                    <a:schemeClr val="dk1"/>
                  </a:solidFill>
                </a:rPr>
                <a:t>...how do digital devices store and transmit data?</a:t>
              </a:r>
              <a:endParaRPr sz="55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2100">
                <a:solidFill>
                  <a:schemeClr val="dk1"/>
                </a:solidFill>
              </a:endParaRPr>
            </a:p>
          </p:txBody>
        </p:sp>
      </p:grpSp>
      <p:sp>
        <p:nvSpPr>
          <p:cNvPr id="486" name="Google Shape;486;gc7f7576bb5_0_543"/>
          <p:cNvSpPr txBox="1"/>
          <p:nvPr/>
        </p:nvSpPr>
        <p:spPr>
          <a:xfrm rot="5400000">
            <a:off x="334350" y="42312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Puumahara</a:t>
            </a:r>
            <a:endParaRPr b="0" i="1" sz="1400" u="none" cap="none" strike="noStrik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gc7f7576bb5_0_543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游戏机, 标志&#10;&#10;描述已自动生成" id="492" name="Google Shape;492;gced5bf489f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gced5bf489f_0_34"/>
          <p:cNvSpPr txBox="1"/>
          <p:nvPr>
            <p:ph idx="12" type="sldNum"/>
          </p:nvPr>
        </p:nvSpPr>
        <p:spPr>
          <a:xfrm>
            <a:off x="9578136" y="7069810"/>
            <a:ext cx="3051300" cy="4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94" name="Google Shape;494;gced5bf489f_0_34"/>
          <p:cNvGrpSpPr/>
          <p:nvPr/>
        </p:nvGrpSpPr>
        <p:grpSpPr>
          <a:xfrm>
            <a:off x="8985512" y="2834068"/>
            <a:ext cx="2812086" cy="2812619"/>
            <a:chOff x="9367977" y="3165325"/>
            <a:chExt cx="2667001" cy="2667001"/>
          </a:xfrm>
        </p:grpSpPr>
        <p:sp>
          <p:nvSpPr>
            <p:cNvPr id="495" name="Google Shape;495;gced5bf489f_0_34"/>
            <p:cNvSpPr/>
            <p:nvPr/>
          </p:nvSpPr>
          <p:spPr>
            <a:xfrm>
              <a:off x="9367977" y="3165325"/>
              <a:ext cx="2667001" cy="2667001"/>
            </a:xfrm>
            <a:custGeom>
              <a:rect b="b" l="l" r="r" t="t"/>
              <a:pathLst>
                <a:path extrusionOk="0" h="2116" w="2116">
                  <a:moveTo>
                    <a:pt x="1941" y="1111"/>
                  </a:moveTo>
                  <a:cubicBezTo>
                    <a:pt x="2116" y="1052"/>
                    <a:pt x="2116" y="1052"/>
                    <a:pt x="2116" y="1052"/>
                  </a:cubicBezTo>
                  <a:cubicBezTo>
                    <a:pt x="2107" y="917"/>
                    <a:pt x="2107" y="917"/>
                    <a:pt x="2107" y="917"/>
                  </a:cubicBezTo>
                  <a:cubicBezTo>
                    <a:pt x="1925" y="883"/>
                    <a:pt x="1925" y="883"/>
                    <a:pt x="1925" y="883"/>
                  </a:cubicBezTo>
                  <a:cubicBezTo>
                    <a:pt x="1918" y="847"/>
                    <a:pt x="1908" y="810"/>
                    <a:pt x="1896" y="774"/>
                  </a:cubicBezTo>
                  <a:cubicBezTo>
                    <a:pt x="2038" y="652"/>
                    <a:pt x="2038" y="652"/>
                    <a:pt x="2038" y="652"/>
                  </a:cubicBezTo>
                  <a:cubicBezTo>
                    <a:pt x="1979" y="532"/>
                    <a:pt x="1979" y="532"/>
                    <a:pt x="1979" y="532"/>
                  </a:cubicBezTo>
                  <a:cubicBezTo>
                    <a:pt x="1795" y="570"/>
                    <a:pt x="1795" y="570"/>
                    <a:pt x="1795" y="570"/>
                  </a:cubicBezTo>
                  <a:cubicBezTo>
                    <a:pt x="1772" y="535"/>
                    <a:pt x="1747" y="502"/>
                    <a:pt x="1720" y="471"/>
                  </a:cubicBezTo>
                  <a:cubicBezTo>
                    <a:pt x="1802" y="305"/>
                    <a:pt x="1802" y="305"/>
                    <a:pt x="1802" y="305"/>
                  </a:cubicBezTo>
                  <a:cubicBezTo>
                    <a:pt x="1700" y="217"/>
                    <a:pt x="1700" y="217"/>
                    <a:pt x="1700" y="217"/>
                  </a:cubicBezTo>
                  <a:cubicBezTo>
                    <a:pt x="1548" y="321"/>
                    <a:pt x="1548" y="321"/>
                    <a:pt x="1548" y="321"/>
                  </a:cubicBezTo>
                  <a:cubicBezTo>
                    <a:pt x="1516" y="301"/>
                    <a:pt x="1483" y="282"/>
                    <a:pt x="1450" y="265"/>
                  </a:cubicBezTo>
                  <a:cubicBezTo>
                    <a:pt x="1464" y="80"/>
                    <a:pt x="1464" y="80"/>
                    <a:pt x="1464" y="80"/>
                  </a:cubicBezTo>
                  <a:cubicBezTo>
                    <a:pt x="1336" y="37"/>
                    <a:pt x="1336" y="37"/>
                    <a:pt x="1336" y="37"/>
                  </a:cubicBezTo>
                  <a:cubicBezTo>
                    <a:pt x="1234" y="191"/>
                    <a:pt x="1234" y="191"/>
                    <a:pt x="1234" y="191"/>
                  </a:cubicBezTo>
                  <a:cubicBezTo>
                    <a:pt x="1194" y="183"/>
                    <a:pt x="1152" y="178"/>
                    <a:pt x="1111" y="175"/>
                  </a:cubicBezTo>
                  <a:cubicBezTo>
                    <a:pt x="1052" y="0"/>
                    <a:pt x="1052" y="0"/>
                    <a:pt x="1052" y="0"/>
                  </a:cubicBezTo>
                  <a:cubicBezTo>
                    <a:pt x="918" y="9"/>
                    <a:pt x="918" y="9"/>
                    <a:pt x="918" y="9"/>
                  </a:cubicBezTo>
                  <a:cubicBezTo>
                    <a:pt x="884" y="191"/>
                    <a:pt x="884" y="191"/>
                    <a:pt x="884" y="191"/>
                  </a:cubicBezTo>
                  <a:cubicBezTo>
                    <a:pt x="847" y="198"/>
                    <a:pt x="810" y="208"/>
                    <a:pt x="774" y="220"/>
                  </a:cubicBezTo>
                  <a:cubicBezTo>
                    <a:pt x="653" y="78"/>
                    <a:pt x="653" y="78"/>
                    <a:pt x="653" y="78"/>
                  </a:cubicBezTo>
                  <a:cubicBezTo>
                    <a:pt x="532" y="137"/>
                    <a:pt x="532" y="137"/>
                    <a:pt x="532" y="137"/>
                  </a:cubicBezTo>
                  <a:cubicBezTo>
                    <a:pt x="570" y="321"/>
                    <a:pt x="570" y="321"/>
                    <a:pt x="570" y="321"/>
                  </a:cubicBezTo>
                  <a:cubicBezTo>
                    <a:pt x="535" y="344"/>
                    <a:pt x="502" y="369"/>
                    <a:pt x="471" y="396"/>
                  </a:cubicBezTo>
                  <a:cubicBezTo>
                    <a:pt x="305" y="314"/>
                    <a:pt x="305" y="314"/>
                    <a:pt x="305" y="314"/>
                  </a:cubicBezTo>
                  <a:cubicBezTo>
                    <a:pt x="217" y="416"/>
                    <a:pt x="217" y="416"/>
                    <a:pt x="217" y="416"/>
                  </a:cubicBezTo>
                  <a:cubicBezTo>
                    <a:pt x="322" y="568"/>
                    <a:pt x="322" y="568"/>
                    <a:pt x="322" y="568"/>
                  </a:cubicBezTo>
                  <a:cubicBezTo>
                    <a:pt x="301" y="600"/>
                    <a:pt x="282" y="633"/>
                    <a:pt x="265" y="666"/>
                  </a:cubicBezTo>
                  <a:cubicBezTo>
                    <a:pt x="81" y="652"/>
                    <a:pt x="81" y="652"/>
                    <a:pt x="81" y="652"/>
                  </a:cubicBezTo>
                  <a:cubicBezTo>
                    <a:pt x="37" y="780"/>
                    <a:pt x="37" y="780"/>
                    <a:pt x="37" y="780"/>
                  </a:cubicBezTo>
                  <a:cubicBezTo>
                    <a:pt x="192" y="882"/>
                    <a:pt x="192" y="882"/>
                    <a:pt x="192" y="882"/>
                  </a:cubicBezTo>
                  <a:cubicBezTo>
                    <a:pt x="183" y="923"/>
                    <a:pt x="178" y="964"/>
                    <a:pt x="175" y="1005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9" y="1198"/>
                    <a:pt x="9" y="1198"/>
                    <a:pt x="9" y="1198"/>
                  </a:cubicBezTo>
                  <a:cubicBezTo>
                    <a:pt x="191" y="1233"/>
                    <a:pt x="191" y="1233"/>
                    <a:pt x="191" y="1233"/>
                  </a:cubicBezTo>
                  <a:cubicBezTo>
                    <a:pt x="199" y="1269"/>
                    <a:pt x="208" y="1306"/>
                    <a:pt x="221" y="1342"/>
                  </a:cubicBezTo>
                  <a:cubicBezTo>
                    <a:pt x="78" y="1463"/>
                    <a:pt x="78" y="1463"/>
                    <a:pt x="78" y="1463"/>
                  </a:cubicBezTo>
                  <a:cubicBezTo>
                    <a:pt x="138" y="1584"/>
                    <a:pt x="138" y="1584"/>
                    <a:pt x="138" y="1584"/>
                  </a:cubicBezTo>
                  <a:cubicBezTo>
                    <a:pt x="321" y="1546"/>
                    <a:pt x="321" y="1546"/>
                    <a:pt x="321" y="1546"/>
                  </a:cubicBezTo>
                  <a:cubicBezTo>
                    <a:pt x="344" y="1581"/>
                    <a:pt x="369" y="1614"/>
                    <a:pt x="397" y="1645"/>
                  </a:cubicBezTo>
                  <a:cubicBezTo>
                    <a:pt x="314" y="1811"/>
                    <a:pt x="314" y="1811"/>
                    <a:pt x="314" y="1811"/>
                  </a:cubicBezTo>
                  <a:cubicBezTo>
                    <a:pt x="416" y="1899"/>
                    <a:pt x="416" y="1899"/>
                    <a:pt x="416" y="1899"/>
                  </a:cubicBezTo>
                  <a:cubicBezTo>
                    <a:pt x="569" y="1794"/>
                    <a:pt x="569" y="1794"/>
                    <a:pt x="569" y="1794"/>
                  </a:cubicBezTo>
                  <a:cubicBezTo>
                    <a:pt x="600" y="1815"/>
                    <a:pt x="633" y="1834"/>
                    <a:pt x="667" y="1851"/>
                  </a:cubicBezTo>
                  <a:cubicBezTo>
                    <a:pt x="653" y="2035"/>
                    <a:pt x="653" y="2035"/>
                    <a:pt x="653" y="2035"/>
                  </a:cubicBezTo>
                  <a:cubicBezTo>
                    <a:pt x="780" y="2079"/>
                    <a:pt x="780" y="2079"/>
                    <a:pt x="780" y="2079"/>
                  </a:cubicBezTo>
                  <a:cubicBezTo>
                    <a:pt x="882" y="1925"/>
                    <a:pt x="882" y="1925"/>
                    <a:pt x="882" y="1925"/>
                  </a:cubicBezTo>
                  <a:cubicBezTo>
                    <a:pt x="923" y="1933"/>
                    <a:pt x="964" y="1938"/>
                    <a:pt x="1005" y="1941"/>
                  </a:cubicBezTo>
                  <a:cubicBezTo>
                    <a:pt x="1064" y="2116"/>
                    <a:pt x="1064" y="2116"/>
                    <a:pt x="1064" y="2116"/>
                  </a:cubicBezTo>
                  <a:cubicBezTo>
                    <a:pt x="1199" y="2107"/>
                    <a:pt x="1199" y="2107"/>
                    <a:pt x="1199" y="2107"/>
                  </a:cubicBezTo>
                  <a:cubicBezTo>
                    <a:pt x="1233" y="1925"/>
                    <a:pt x="1233" y="1925"/>
                    <a:pt x="1233" y="1925"/>
                  </a:cubicBezTo>
                  <a:cubicBezTo>
                    <a:pt x="1269" y="1918"/>
                    <a:pt x="1306" y="1908"/>
                    <a:pt x="1342" y="1896"/>
                  </a:cubicBezTo>
                  <a:cubicBezTo>
                    <a:pt x="1464" y="2038"/>
                    <a:pt x="1464" y="2038"/>
                    <a:pt x="1464" y="2038"/>
                  </a:cubicBezTo>
                  <a:cubicBezTo>
                    <a:pt x="1584" y="1979"/>
                    <a:pt x="1584" y="1979"/>
                    <a:pt x="1584" y="1979"/>
                  </a:cubicBezTo>
                  <a:cubicBezTo>
                    <a:pt x="1546" y="1795"/>
                    <a:pt x="1546" y="1795"/>
                    <a:pt x="1546" y="1795"/>
                  </a:cubicBezTo>
                  <a:cubicBezTo>
                    <a:pt x="1581" y="1772"/>
                    <a:pt x="1614" y="1747"/>
                    <a:pt x="1645" y="1719"/>
                  </a:cubicBezTo>
                  <a:cubicBezTo>
                    <a:pt x="1811" y="1802"/>
                    <a:pt x="1811" y="1802"/>
                    <a:pt x="1811" y="1802"/>
                  </a:cubicBezTo>
                  <a:cubicBezTo>
                    <a:pt x="1899" y="1700"/>
                    <a:pt x="1899" y="1700"/>
                    <a:pt x="1899" y="1700"/>
                  </a:cubicBezTo>
                  <a:cubicBezTo>
                    <a:pt x="1795" y="1547"/>
                    <a:pt x="1795" y="1547"/>
                    <a:pt x="1795" y="1547"/>
                  </a:cubicBezTo>
                  <a:cubicBezTo>
                    <a:pt x="1816" y="1516"/>
                    <a:pt x="1834" y="1483"/>
                    <a:pt x="1851" y="1450"/>
                  </a:cubicBezTo>
                  <a:cubicBezTo>
                    <a:pt x="2036" y="1463"/>
                    <a:pt x="2036" y="1463"/>
                    <a:pt x="2036" y="1463"/>
                  </a:cubicBezTo>
                  <a:cubicBezTo>
                    <a:pt x="2079" y="1336"/>
                    <a:pt x="2079" y="1336"/>
                    <a:pt x="2079" y="1336"/>
                  </a:cubicBezTo>
                  <a:cubicBezTo>
                    <a:pt x="1925" y="1234"/>
                    <a:pt x="1925" y="1234"/>
                    <a:pt x="1925" y="1234"/>
                  </a:cubicBezTo>
                  <a:cubicBezTo>
                    <a:pt x="1933" y="1193"/>
                    <a:pt x="1938" y="1152"/>
                    <a:pt x="1941" y="1111"/>
                  </a:cubicBezTo>
                  <a:close/>
                  <a:moveTo>
                    <a:pt x="1358" y="1669"/>
                  </a:moveTo>
                  <a:cubicBezTo>
                    <a:pt x="1020" y="1834"/>
                    <a:pt x="613" y="1695"/>
                    <a:pt x="447" y="1357"/>
                  </a:cubicBezTo>
                  <a:cubicBezTo>
                    <a:pt x="282" y="1020"/>
                    <a:pt x="421" y="613"/>
                    <a:pt x="759" y="447"/>
                  </a:cubicBezTo>
                  <a:cubicBezTo>
                    <a:pt x="1096" y="282"/>
                    <a:pt x="1504" y="421"/>
                    <a:pt x="1669" y="759"/>
                  </a:cubicBezTo>
                  <a:cubicBezTo>
                    <a:pt x="1834" y="1096"/>
                    <a:pt x="1695" y="1503"/>
                    <a:pt x="1358" y="16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gced5bf489f_0_34"/>
            <p:cNvSpPr/>
            <p:nvPr/>
          </p:nvSpPr>
          <p:spPr>
            <a:xfrm>
              <a:off x="10353815" y="4136875"/>
              <a:ext cx="722313" cy="725488"/>
            </a:xfrm>
            <a:custGeom>
              <a:rect b="b" l="l" r="r" t="t"/>
              <a:pathLst>
                <a:path extrusionOk="0" h="575" w="574">
                  <a:moveTo>
                    <a:pt x="287" y="575"/>
                  </a:moveTo>
                  <a:cubicBezTo>
                    <a:pt x="129" y="575"/>
                    <a:pt x="0" y="446"/>
                    <a:pt x="0" y="287"/>
                  </a:cubicBezTo>
                  <a:cubicBezTo>
                    <a:pt x="0" y="129"/>
                    <a:pt x="129" y="0"/>
                    <a:pt x="287" y="0"/>
                  </a:cubicBezTo>
                  <a:cubicBezTo>
                    <a:pt x="446" y="0"/>
                    <a:pt x="574" y="129"/>
                    <a:pt x="574" y="287"/>
                  </a:cubicBezTo>
                  <a:cubicBezTo>
                    <a:pt x="574" y="446"/>
                    <a:pt x="446" y="575"/>
                    <a:pt x="287" y="575"/>
                  </a:cubicBezTo>
                  <a:close/>
                  <a:moveTo>
                    <a:pt x="287" y="160"/>
                  </a:moveTo>
                  <a:cubicBezTo>
                    <a:pt x="217" y="160"/>
                    <a:pt x="160" y="217"/>
                    <a:pt x="160" y="287"/>
                  </a:cubicBezTo>
                  <a:cubicBezTo>
                    <a:pt x="160" y="358"/>
                    <a:pt x="217" y="415"/>
                    <a:pt x="287" y="415"/>
                  </a:cubicBezTo>
                  <a:cubicBezTo>
                    <a:pt x="357" y="415"/>
                    <a:pt x="414" y="358"/>
                    <a:pt x="414" y="287"/>
                  </a:cubicBezTo>
                  <a:cubicBezTo>
                    <a:pt x="414" y="217"/>
                    <a:pt x="357" y="160"/>
                    <a:pt x="287" y="1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" name="Google Shape;497;gced5bf489f_0_34"/>
          <p:cNvGrpSpPr/>
          <p:nvPr/>
        </p:nvGrpSpPr>
        <p:grpSpPr>
          <a:xfrm>
            <a:off x="7823614" y="4539349"/>
            <a:ext cx="1508149" cy="1506759"/>
            <a:chOff x="8266030" y="4782316"/>
            <a:chExt cx="1430338" cy="1428749"/>
          </a:xfrm>
        </p:grpSpPr>
        <p:sp>
          <p:nvSpPr>
            <p:cNvPr id="498" name="Google Shape;498;gced5bf489f_0_34"/>
            <p:cNvSpPr/>
            <p:nvPr/>
          </p:nvSpPr>
          <p:spPr>
            <a:xfrm>
              <a:off x="8266030" y="4782316"/>
              <a:ext cx="1430338" cy="1428749"/>
            </a:xfrm>
            <a:custGeom>
              <a:rect b="b" l="l" r="r" t="t"/>
              <a:pathLst>
                <a:path extrusionOk="0" h="1134" w="1135">
                  <a:moveTo>
                    <a:pt x="1013" y="544"/>
                  </a:moveTo>
                  <a:cubicBezTo>
                    <a:pt x="1135" y="472"/>
                    <a:pt x="1135" y="472"/>
                    <a:pt x="1135" y="472"/>
                  </a:cubicBezTo>
                  <a:cubicBezTo>
                    <a:pt x="1107" y="367"/>
                    <a:pt x="1107" y="367"/>
                    <a:pt x="1107" y="367"/>
                  </a:cubicBezTo>
                  <a:cubicBezTo>
                    <a:pt x="965" y="366"/>
                    <a:pt x="965" y="366"/>
                    <a:pt x="965" y="366"/>
                  </a:cubicBezTo>
                  <a:cubicBezTo>
                    <a:pt x="940" y="317"/>
                    <a:pt x="906" y="273"/>
                    <a:pt x="866" y="237"/>
                  </a:cubicBezTo>
                  <a:cubicBezTo>
                    <a:pt x="901" y="99"/>
                    <a:pt x="901" y="99"/>
                    <a:pt x="901" y="99"/>
                  </a:cubicBezTo>
                  <a:cubicBezTo>
                    <a:pt x="808" y="45"/>
                    <a:pt x="808" y="45"/>
                    <a:pt x="808" y="45"/>
                  </a:cubicBezTo>
                  <a:cubicBezTo>
                    <a:pt x="706" y="144"/>
                    <a:pt x="706" y="144"/>
                    <a:pt x="706" y="144"/>
                  </a:cubicBezTo>
                  <a:cubicBezTo>
                    <a:pt x="655" y="127"/>
                    <a:pt x="601" y="120"/>
                    <a:pt x="544" y="123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367" y="28"/>
                    <a:pt x="367" y="28"/>
                    <a:pt x="367" y="28"/>
                  </a:cubicBezTo>
                  <a:cubicBezTo>
                    <a:pt x="365" y="170"/>
                    <a:pt x="365" y="170"/>
                    <a:pt x="365" y="170"/>
                  </a:cubicBezTo>
                  <a:cubicBezTo>
                    <a:pt x="317" y="195"/>
                    <a:pt x="273" y="229"/>
                    <a:pt x="237" y="269"/>
                  </a:cubicBezTo>
                  <a:cubicBezTo>
                    <a:pt x="99" y="234"/>
                    <a:pt x="99" y="234"/>
                    <a:pt x="99" y="234"/>
                  </a:cubicBezTo>
                  <a:cubicBezTo>
                    <a:pt x="45" y="327"/>
                    <a:pt x="45" y="327"/>
                    <a:pt x="45" y="327"/>
                  </a:cubicBezTo>
                  <a:cubicBezTo>
                    <a:pt x="144" y="429"/>
                    <a:pt x="144" y="429"/>
                    <a:pt x="144" y="429"/>
                  </a:cubicBezTo>
                  <a:cubicBezTo>
                    <a:pt x="128" y="480"/>
                    <a:pt x="120" y="534"/>
                    <a:pt x="123" y="590"/>
                  </a:cubicBezTo>
                  <a:cubicBezTo>
                    <a:pt x="0" y="663"/>
                    <a:pt x="0" y="663"/>
                    <a:pt x="0" y="663"/>
                  </a:cubicBezTo>
                  <a:cubicBezTo>
                    <a:pt x="28" y="767"/>
                    <a:pt x="28" y="767"/>
                    <a:pt x="28" y="767"/>
                  </a:cubicBezTo>
                  <a:cubicBezTo>
                    <a:pt x="171" y="769"/>
                    <a:pt x="171" y="769"/>
                    <a:pt x="171" y="769"/>
                  </a:cubicBezTo>
                  <a:cubicBezTo>
                    <a:pt x="195" y="818"/>
                    <a:pt x="229" y="862"/>
                    <a:pt x="269" y="898"/>
                  </a:cubicBezTo>
                  <a:cubicBezTo>
                    <a:pt x="234" y="1036"/>
                    <a:pt x="234" y="1036"/>
                    <a:pt x="234" y="1036"/>
                  </a:cubicBezTo>
                  <a:cubicBezTo>
                    <a:pt x="328" y="1090"/>
                    <a:pt x="328" y="1090"/>
                    <a:pt x="328" y="1090"/>
                  </a:cubicBezTo>
                  <a:cubicBezTo>
                    <a:pt x="429" y="991"/>
                    <a:pt x="429" y="991"/>
                    <a:pt x="429" y="991"/>
                  </a:cubicBezTo>
                  <a:cubicBezTo>
                    <a:pt x="480" y="1008"/>
                    <a:pt x="535" y="1015"/>
                    <a:pt x="591" y="1012"/>
                  </a:cubicBezTo>
                  <a:cubicBezTo>
                    <a:pt x="664" y="1134"/>
                    <a:pt x="664" y="1134"/>
                    <a:pt x="664" y="1134"/>
                  </a:cubicBezTo>
                  <a:cubicBezTo>
                    <a:pt x="768" y="1106"/>
                    <a:pt x="768" y="1106"/>
                    <a:pt x="768" y="1106"/>
                  </a:cubicBezTo>
                  <a:cubicBezTo>
                    <a:pt x="770" y="964"/>
                    <a:pt x="770" y="964"/>
                    <a:pt x="770" y="964"/>
                  </a:cubicBezTo>
                  <a:cubicBezTo>
                    <a:pt x="819" y="939"/>
                    <a:pt x="863" y="906"/>
                    <a:pt x="899" y="865"/>
                  </a:cubicBezTo>
                  <a:cubicBezTo>
                    <a:pt x="1036" y="900"/>
                    <a:pt x="1036" y="900"/>
                    <a:pt x="1036" y="900"/>
                  </a:cubicBezTo>
                  <a:cubicBezTo>
                    <a:pt x="1090" y="807"/>
                    <a:pt x="1090" y="807"/>
                    <a:pt x="1090" y="807"/>
                  </a:cubicBezTo>
                  <a:cubicBezTo>
                    <a:pt x="992" y="705"/>
                    <a:pt x="992" y="705"/>
                    <a:pt x="992" y="705"/>
                  </a:cubicBezTo>
                  <a:cubicBezTo>
                    <a:pt x="1008" y="654"/>
                    <a:pt x="1015" y="600"/>
                    <a:pt x="1013" y="544"/>
                  </a:cubicBezTo>
                  <a:close/>
                  <a:moveTo>
                    <a:pt x="593" y="879"/>
                  </a:moveTo>
                  <a:cubicBezTo>
                    <a:pt x="421" y="893"/>
                    <a:pt x="270" y="764"/>
                    <a:pt x="256" y="593"/>
                  </a:cubicBezTo>
                  <a:cubicBezTo>
                    <a:pt x="243" y="421"/>
                    <a:pt x="371" y="270"/>
                    <a:pt x="543" y="256"/>
                  </a:cubicBezTo>
                  <a:cubicBezTo>
                    <a:pt x="714" y="242"/>
                    <a:pt x="865" y="370"/>
                    <a:pt x="879" y="542"/>
                  </a:cubicBezTo>
                  <a:cubicBezTo>
                    <a:pt x="893" y="714"/>
                    <a:pt x="765" y="865"/>
                    <a:pt x="593" y="8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gced5bf489f_0_34"/>
            <p:cNvSpPr/>
            <p:nvPr/>
          </p:nvSpPr>
          <p:spPr>
            <a:xfrm>
              <a:off x="8764505" y="5282379"/>
              <a:ext cx="431800" cy="433387"/>
            </a:xfrm>
            <a:custGeom>
              <a:rect b="b" l="l" r="r" t="t"/>
              <a:pathLst>
                <a:path extrusionOk="0" h="343" w="343">
                  <a:moveTo>
                    <a:pt x="171" y="343"/>
                  </a:moveTo>
                  <a:cubicBezTo>
                    <a:pt x="77" y="343"/>
                    <a:pt x="0" y="266"/>
                    <a:pt x="0" y="171"/>
                  </a:cubicBezTo>
                  <a:cubicBezTo>
                    <a:pt x="0" y="77"/>
                    <a:pt x="77" y="0"/>
                    <a:pt x="171" y="0"/>
                  </a:cubicBezTo>
                  <a:cubicBezTo>
                    <a:pt x="266" y="0"/>
                    <a:pt x="343" y="77"/>
                    <a:pt x="343" y="171"/>
                  </a:cubicBezTo>
                  <a:cubicBezTo>
                    <a:pt x="343" y="266"/>
                    <a:pt x="266" y="343"/>
                    <a:pt x="171" y="343"/>
                  </a:cubicBezTo>
                  <a:close/>
                  <a:moveTo>
                    <a:pt x="171" y="100"/>
                  </a:moveTo>
                  <a:cubicBezTo>
                    <a:pt x="132" y="100"/>
                    <a:pt x="100" y="132"/>
                    <a:pt x="100" y="171"/>
                  </a:cubicBezTo>
                  <a:cubicBezTo>
                    <a:pt x="100" y="211"/>
                    <a:pt x="132" y="243"/>
                    <a:pt x="171" y="243"/>
                  </a:cubicBezTo>
                  <a:cubicBezTo>
                    <a:pt x="211" y="243"/>
                    <a:pt x="243" y="211"/>
                    <a:pt x="243" y="171"/>
                  </a:cubicBezTo>
                  <a:cubicBezTo>
                    <a:pt x="243" y="132"/>
                    <a:pt x="211" y="100"/>
                    <a:pt x="171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" name="Google Shape;500;gced5bf489f_0_34"/>
          <p:cNvGrpSpPr/>
          <p:nvPr/>
        </p:nvGrpSpPr>
        <p:grpSpPr>
          <a:xfrm>
            <a:off x="7001513" y="1780175"/>
            <a:ext cx="2445510" cy="2445974"/>
            <a:chOff x="7488377" y="2179487"/>
            <a:chExt cx="2319338" cy="2319338"/>
          </a:xfrm>
        </p:grpSpPr>
        <p:sp>
          <p:nvSpPr>
            <p:cNvPr id="501" name="Google Shape;501;gced5bf489f_0_34"/>
            <p:cNvSpPr/>
            <p:nvPr/>
          </p:nvSpPr>
          <p:spPr>
            <a:xfrm>
              <a:off x="7488377" y="2179487"/>
              <a:ext cx="2319338" cy="2319338"/>
            </a:xfrm>
            <a:custGeom>
              <a:rect b="b" l="l" r="r" t="t"/>
              <a:pathLst>
                <a:path extrusionOk="0" h="1840" w="1840">
                  <a:moveTo>
                    <a:pt x="1827" y="1080"/>
                  </a:moveTo>
                  <a:cubicBezTo>
                    <a:pt x="1840" y="964"/>
                    <a:pt x="1840" y="964"/>
                    <a:pt x="1840" y="964"/>
                  </a:cubicBezTo>
                  <a:cubicBezTo>
                    <a:pt x="1690" y="906"/>
                    <a:pt x="1690" y="906"/>
                    <a:pt x="1690" y="906"/>
                  </a:cubicBezTo>
                  <a:cubicBezTo>
                    <a:pt x="1689" y="874"/>
                    <a:pt x="1687" y="841"/>
                    <a:pt x="1682" y="808"/>
                  </a:cubicBezTo>
                  <a:cubicBezTo>
                    <a:pt x="1823" y="726"/>
                    <a:pt x="1823" y="726"/>
                    <a:pt x="1823" y="726"/>
                  </a:cubicBezTo>
                  <a:cubicBezTo>
                    <a:pt x="1791" y="614"/>
                    <a:pt x="1791" y="614"/>
                    <a:pt x="1791" y="614"/>
                  </a:cubicBezTo>
                  <a:cubicBezTo>
                    <a:pt x="1628" y="618"/>
                    <a:pt x="1628" y="618"/>
                    <a:pt x="1628" y="618"/>
                  </a:cubicBezTo>
                  <a:cubicBezTo>
                    <a:pt x="1614" y="584"/>
                    <a:pt x="1597" y="552"/>
                    <a:pt x="1578" y="521"/>
                  </a:cubicBezTo>
                  <a:cubicBezTo>
                    <a:pt x="1675" y="392"/>
                    <a:pt x="1675" y="392"/>
                    <a:pt x="1675" y="392"/>
                  </a:cubicBezTo>
                  <a:cubicBezTo>
                    <a:pt x="1602" y="301"/>
                    <a:pt x="1602" y="301"/>
                    <a:pt x="1602" y="301"/>
                  </a:cubicBezTo>
                  <a:cubicBezTo>
                    <a:pt x="1455" y="366"/>
                    <a:pt x="1455" y="366"/>
                    <a:pt x="1455" y="366"/>
                  </a:cubicBezTo>
                  <a:cubicBezTo>
                    <a:pt x="1431" y="344"/>
                    <a:pt x="1406" y="322"/>
                    <a:pt x="1379" y="303"/>
                  </a:cubicBezTo>
                  <a:cubicBezTo>
                    <a:pt x="1420" y="147"/>
                    <a:pt x="1420" y="147"/>
                    <a:pt x="1420" y="147"/>
                  </a:cubicBezTo>
                  <a:cubicBezTo>
                    <a:pt x="1318" y="90"/>
                    <a:pt x="1318" y="90"/>
                    <a:pt x="1318" y="90"/>
                  </a:cubicBezTo>
                  <a:cubicBezTo>
                    <a:pt x="1206" y="206"/>
                    <a:pt x="1206" y="206"/>
                    <a:pt x="1206" y="206"/>
                  </a:cubicBezTo>
                  <a:cubicBezTo>
                    <a:pt x="1173" y="193"/>
                    <a:pt x="1139" y="181"/>
                    <a:pt x="1103" y="173"/>
                  </a:cubicBezTo>
                  <a:cubicBezTo>
                    <a:pt x="1080" y="13"/>
                    <a:pt x="1080" y="13"/>
                    <a:pt x="1080" y="13"/>
                  </a:cubicBezTo>
                  <a:cubicBezTo>
                    <a:pt x="964" y="0"/>
                    <a:pt x="964" y="0"/>
                    <a:pt x="964" y="0"/>
                  </a:cubicBezTo>
                  <a:cubicBezTo>
                    <a:pt x="906" y="151"/>
                    <a:pt x="906" y="151"/>
                    <a:pt x="906" y="151"/>
                  </a:cubicBezTo>
                  <a:cubicBezTo>
                    <a:pt x="874" y="151"/>
                    <a:pt x="841" y="154"/>
                    <a:pt x="808" y="159"/>
                  </a:cubicBezTo>
                  <a:cubicBezTo>
                    <a:pt x="726" y="17"/>
                    <a:pt x="726" y="17"/>
                    <a:pt x="726" y="17"/>
                  </a:cubicBezTo>
                  <a:cubicBezTo>
                    <a:pt x="613" y="49"/>
                    <a:pt x="613" y="49"/>
                    <a:pt x="613" y="49"/>
                  </a:cubicBezTo>
                  <a:cubicBezTo>
                    <a:pt x="617" y="213"/>
                    <a:pt x="617" y="213"/>
                    <a:pt x="617" y="213"/>
                  </a:cubicBezTo>
                  <a:cubicBezTo>
                    <a:pt x="584" y="227"/>
                    <a:pt x="552" y="244"/>
                    <a:pt x="521" y="262"/>
                  </a:cubicBezTo>
                  <a:cubicBezTo>
                    <a:pt x="392" y="166"/>
                    <a:pt x="392" y="166"/>
                    <a:pt x="392" y="166"/>
                  </a:cubicBezTo>
                  <a:cubicBezTo>
                    <a:pt x="301" y="239"/>
                    <a:pt x="301" y="239"/>
                    <a:pt x="301" y="239"/>
                  </a:cubicBezTo>
                  <a:cubicBezTo>
                    <a:pt x="366" y="386"/>
                    <a:pt x="366" y="386"/>
                    <a:pt x="366" y="386"/>
                  </a:cubicBezTo>
                  <a:cubicBezTo>
                    <a:pt x="343" y="410"/>
                    <a:pt x="322" y="435"/>
                    <a:pt x="303" y="461"/>
                  </a:cubicBezTo>
                  <a:cubicBezTo>
                    <a:pt x="147" y="420"/>
                    <a:pt x="147" y="420"/>
                    <a:pt x="147" y="420"/>
                  </a:cubicBezTo>
                  <a:cubicBezTo>
                    <a:pt x="89" y="522"/>
                    <a:pt x="89" y="522"/>
                    <a:pt x="89" y="522"/>
                  </a:cubicBezTo>
                  <a:cubicBezTo>
                    <a:pt x="206" y="634"/>
                    <a:pt x="206" y="634"/>
                    <a:pt x="206" y="634"/>
                  </a:cubicBezTo>
                  <a:cubicBezTo>
                    <a:pt x="192" y="668"/>
                    <a:pt x="181" y="702"/>
                    <a:pt x="173" y="737"/>
                  </a:cubicBezTo>
                  <a:cubicBezTo>
                    <a:pt x="13" y="760"/>
                    <a:pt x="13" y="760"/>
                    <a:pt x="13" y="760"/>
                  </a:cubicBezTo>
                  <a:cubicBezTo>
                    <a:pt x="0" y="877"/>
                    <a:pt x="0" y="877"/>
                    <a:pt x="0" y="877"/>
                  </a:cubicBezTo>
                  <a:cubicBezTo>
                    <a:pt x="151" y="934"/>
                    <a:pt x="151" y="934"/>
                    <a:pt x="151" y="934"/>
                  </a:cubicBezTo>
                  <a:cubicBezTo>
                    <a:pt x="151" y="967"/>
                    <a:pt x="154" y="1000"/>
                    <a:pt x="159" y="1032"/>
                  </a:cubicBezTo>
                  <a:cubicBezTo>
                    <a:pt x="17" y="1115"/>
                    <a:pt x="17" y="1115"/>
                    <a:pt x="17" y="1115"/>
                  </a:cubicBezTo>
                  <a:cubicBezTo>
                    <a:pt x="49" y="1227"/>
                    <a:pt x="49" y="1227"/>
                    <a:pt x="49" y="1227"/>
                  </a:cubicBezTo>
                  <a:cubicBezTo>
                    <a:pt x="212" y="1223"/>
                    <a:pt x="212" y="1223"/>
                    <a:pt x="212" y="1223"/>
                  </a:cubicBezTo>
                  <a:cubicBezTo>
                    <a:pt x="227" y="1257"/>
                    <a:pt x="243" y="1289"/>
                    <a:pt x="262" y="1320"/>
                  </a:cubicBezTo>
                  <a:cubicBezTo>
                    <a:pt x="166" y="1449"/>
                    <a:pt x="166" y="1449"/>
                    <a:pt x="166" y="1449"/>
                  </a:cubicBezTo>
                  <a:cubicBezTo>
                    <a:pt x="239" y="1540"/>
                    <a:pt x="239" y="1540"/>
                    <a:pt x="239" y="1540"/>
                  </a:cubicBezTo>
                  <a:cubicBezTo>
                    <a:pt x="386" y="1474"/>
                    <a:pt x="386" y="1474"/>
                    <a:pt x="386" y="1474"/>
                  </a:cubicBezTo>
                  <a:cubicBezTo>
                    <a:pt x="410" y="1497"/>
                    <a:pt x="435" y="1518"/>
                    <a:pt x="461" y="1538"/>
                  </a:cubicBezTo>
                  <a:cubicBezTo>
                    <a:pt x="420" y="1694"/>
                    <a:pt x="420" y="1694"/>
                    <a:pt x="420" y="1694"/>
                  </a:cubicBezTo>
                  <a:cubicBezTo>
                    <a:pt x="522" y="1751"/>
                    <a:pt x="522" y="1751"/>
                    <a:pt x="522" y="1751"/>
                  </a:cubicBezTo>
                  <a:cubicBezTo>
                    <a:pt x="634" y="1635"/>
                    <a:pt x="634" y="1635"/>
                    <a:pt x="634" y="1635"/>
                  </a:cubicBezTo>
                  <a:cubicBezTo>
                    <a:pt x="667" y="1648"/>
                    <a:pt x="702" y="1659"/>
                    <a:pt x="737" y="1668"/>
                  </a:cubicBezTo>
                  <a:cubicBezTo>
                    <a:pt x="760" y="1827"/>
                    <a:pt x="760" y="1827"/>
                    <a:pt x="760" y="1827"/>
                  </a:cubicBezTo>
                  <a:cubicBezTo>
                    <a:pt x="876" y="1840"/>
                    <a:pt x="876" y="1840"/>
                    <a:pt x="876" y="1840"/>
                  </a:cubicBezTo>
                  <a:cubicBezTo>
                    <a:pt x="934" y="1690"/>
                    <a:pt x="934" y="1690"/>
                    <a:pt x="934" y="1690"/>
                  </a:cubicBezTo>
                  <a:cubicBezTo>
                    <a:pt x="967" y="1689"/>
                    <a:pt x="1000" y="1687"/>
                    <a:pt x="1032" y="1682"/>
                  </a:cubicBezTo>
                  <a:cubicBezTo>
                    <a:pt x="1114" y="1823"/>
                    <a:pt x="1114" y="1823"/>
                    <a:pt x="1114" y="1823"/>
                  </a:cubicBezTo>
                  <a:cubicBezTo>
                    <a:pt x="1227" y="1791"/>
                    <a:pt x="1227" y="1791"/>
                    <a:pt x="1227" y="1791"/>
                  </a:cubicBezTo>
                  <a:cubicBezTo>
                    <a:pt x="1223" y="1628"/>
                    <a:pt x="1223" y="1628"/>
                    <a:pt x="1223" y="1628"/>
                  </a:cubicBezTo>
                  <a:cubicBezTo>
                    <a:pt x="1256" y="1614"/>
                    <a:pt x="1289" y="1597"/>
                    <a:pt x="1319" y="1579"/>
                  </a:cubicBezTo>
                  <a:cubicBezTo>
                    <a:pt x="1448" y="1675"/>
                    <a:pt x="1448" y="1675"/>
                    <a:pt x="1448" y="1675"/>
                  </a:cubicBezTo>
                  <a:cubicBezTo>
                    <a:pt x="1540" y="1602"/>
                    <a:pt x="1540" y="1602"/>
                    <a:pt x="1540" y="1602"/>
                  </a:cubicBezTo>
                  <a:cubicBezTo>
                    <a:pt x="1474" y="1455"/>
                    <a:pt x="1474" y="1455"/>
                    <a:pt x="1474" y="1455"/>
                  </a:cubicBezTo>
                  <a:cubicBezTo>
                    <a:pt x="1497" y="1431"/>
                    <a:pt x="1518" y="1406"/>
                    <a:pt x="1538" y="1380"/>
                  </a:cubicBezTo>
                  <a:cubicBezTo>
                    <a:pt x="1694" y="1420"/>
                    <a:pt x="1694" y="1420"/>
                    <a:pt x="1694" y="1420"/>
                  </a:cubicBezTo>
                  <a:cubicBezTo>
                    <a:pt x="1751" y="1318"/>
                    <a:pt x="1751" y="1318"/>
                    <a:pt x="1751" y="1318"/>
                  </a:cubicBezTo>
                  <a:cubicBezTo>
                    <a:pt x="1635" y="1207"/>
                    <a:pt x="1635" y="1207"/>
                    <a:pt x="1635" y="1207"/>
                  </a:cubicBezTo>
                  <a:cubicBezTo>
                    <a:pt x="1648" y="1173"/>
                    <a:pt x="1659" y="1139"/>
                    <a:pt x="1668" y="1104"/>
                  </a:cubicBezTo>
                  <a:lnTo>
                    <a:pt x="1827" y="1080"/>
                  </a:lnTo>
                  <a:close/>
                  <a:moveTo>
                    <a:pt x="1081" y="1490"/>
                  </a:moveTo>
                  <a:cubicBezTo>
                    <a:pt x="766" y="1579"/>
                    <a:pt x="439" y="1396"/>
                    <a:pt x="350" y="1081"/>
                  </a:cubicBezTo>
                  <a:cubicBezTo>
                    <a:pt x="262" y="767"/>
                    <a:pt x="445" y="439"/>
                    <a:pt x="759" y="351"/>
                  </a:cubicBezTo>
                  <a:cubicBezTo>
                    <a:pt x="1074" y="262"/>
                    <a:pt x="1401" y="445"/>
                    <a:pt x="1490" y="760"/>
                  </a:cubicBezTo>
                  <a:cubicBezTo>
                    <a:pt x="1579" y="1074"/>
                    <a:pt x="1396" y="1401"/>
                    <a:pt x="1081" y="14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gced5bf489f_0_34"/>
            <p:cNvSpPr/>
            <p:nvPr/>
          </p:nvSpPr>
          <p:spPr>
            <a:xfrm>
              <a:off x="8332927" y="3025625"/>
              <a:ext cx="630238" cy="628650"/>
            </a:xfrm>
            <a:custGeom>
              <a:rect b="b" l="l" r="r" t="t"/>
              <a:pathLst>
                <a:path extrusionOk="0" h="499" w="500">
                  <a:moveTo>
                    <a:pt x="250" y="499"/>
                  </a:moveTo>
                  <a:cubicBezTo>
                    <a:pt x="112" y="499"/>
                    <a:pt x="0" y="387"/>
                    <a:pt x="0" y="249"/>
                  </a:cubicBezTo>
                  <a:cubicBezTo>
                    <a:pt x="0" y="112"/>
                    <a:pt x="112" y="0"/>
                    <a:pt x="250" y="0"/>
                  </a:cubicBezTo>
                  <a:cubicBezTo>
                    <a:pt x="388" y="0"/>
                    <a:pt x="500" y="112"/>
                    <a:pt x="500" y="249"/>
                  </a:cubicBezTo>
                  <a:cubicBezTo>
                    <a:pt x="500" y="387"/>
                    <a:pt x="388" y="499"/>
                    <a:pt x="250" y="499"/>
                  </a:cubicBezTo>
                  <a:close/>
                  <a:moveTo>
                    <a:pt x="250" y="140"/>
                  </a:moveTo>
                  <a:cubicBezTo>
                    <a:pt x="190" y="140"/>
                    <a:pt x="140" y="189"/>
                    <a:pt x="140" y="249"/>
                  </a:cubicBezTo>
                  <a:cubicBezTo>
                    <a:pt x="140" y="310"/>
                    <a:pt x="190" y="359"/>
                    <a:pt x="250" y="359"/>
                  </a:cubicBezTo>
                  <a:cubicBezTo>
                    <a:pt x="311" y="359"/>
                    <a:pt x="360" y="310"/>
                    <a:pt x="360" y="249"/>
                  </a:cubicBezTo>
                  <a:cubicBezTo>
                    <a:pt x="360" y="189"/>
                    <a:pt x="311" y="140"/>
                    <a:pt x="250" y="1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3" name="Google Shape;503;gced5bf489f_0_34"/>
          <p:cNvGrpSpPr/>
          <p:nvPr/>
        </p:nvGrpSpPr>
        <p:grpSpPr>
          <a:xfrm>
            <a:off x="10574002" y="2022091"/>
            <a:ext cx="980882" cy="981068"/>
            <a:chOff x="10874515" y="2395387"/>
            <a:chExt cx="930275" cy="930275"/>
          </a:xfrm>
        </p:grpSpPr>
        <p:sp>
          <p:nvSpPr>
            <p:cNvPr id="504" name="Google Shape;504;gced5bf489f_0_34"/>
            <p:cNvSpPr/>
            <p:nvPr/>
          </p:nvSpPr>
          <p:spPr>
            <a:xfrm>
              <a:off x="11209477" y="2741462"/>
              <a:ext cx="254000" cy="238125"/>
            </a:xfrm>
            <a:custGeom>
              <a:rect b="b" l="l" r="r" t="t"/>
              <a:pathLst>
                <a:path extrusionOk="0" h="189" w="202">
                  <a:moveTo>
                    <a:pt x="128" y="3"/>
                  </a:moveTo>
                  <a:cubicBezTo>
                    <a:pt x="120" y="1"/>
                    <a:pt x="112" y="0"/>
                    <a:pt x="104" y="0"/>
                  </a:cubicBezTo>
                  <a:cubicBezTo>
                    <a:pt x="61" y="0"/>
                    <a:pt x="23" y="29"/>
                    <a:pt x="13" y="71"/>
                  </a:cubicBezTo>
                  <a:cubicBezTo>
                    <a:pt x="0" y="122"/>
                    <a:pt x="31" y="173"/>
                    <a:pt x="82" y="186"/>
                  </a:cubicBezTo>
                  <a:cubicBezTo>
                    <a:pt x="89" y="188"/>
                    <a:pt x="97" y="189"/>
                    <a:pt x="105" y="189"/>
                  </a:cubicBezTo>
                  <a:cubicBezTo>
                    <a:pt x="148" y="189"/>
                    <a:pt x="186" y="160"/>
                    <a:pt x="196" y="117"/>
                  </a:cubicBezTo>
                  <a:cubicBezTo>
                    <a:pt x="202" y="93"/>
                    <a:pt x="199" y="67"/>
                    <a:pt x="186" y="46"/>
                  </a:cubicBezTo>
                  <a:cubicBezTo>
                    <a:pt x="173" y="24"/>
                    <a:pt x="152" y="9"/>
                    <a:pt x="128" y="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gced5bf489f_0_34"/>
            <p:cNvSpPr/>
            <p:nvPr/>
          </p:nvSpPr>
          <p:spPr>
            <a:xfrm>
              <a:off x="10874515" y="2395387"/>
              <a:ext cx="930275" cy="930275"/>
            </a:xfrm>
            <a:custGeom>
              <a:rect b="b" l="l" r="r" t="t"/>
              <a:pathLst>
                <a:path extrusionOk="0" h="738" w="738">
                  <a:moveTo>
                    <a:pt x="730" y="445"/>
                  </a:moveTo>
                  <a:cubicBezTo>
                    <a:pt x="738" y="357"/>
                    <a:pt x="738" y="357"/>
                    <a:pt x="738" y="357"/>
                  </a:cubicBezTo>
                  <a:cubicBezTo>
                    <a:pt x="647" y="319"/>
                    <a:pt x="647" y="319"/>
                    <a:pt x="647" y="319"/>
                  </a:cubicBezTo>
                  <a:cubicBezTo>
                    <a:pt x="643" y="295"/>
                    <a:pt x="635" y="272"/>
                    <a:pt x="625" y="250"/>
                  </a:cubicBezTo>
                  <a:cubicBezTo>
                    <a:pt x="678" y="168"/>
                    <a:pt x="678" y="168"/>
                    <a:pt x="678" y="168"/>
                  </a:cubicBezTo>
                  <a:cubicBezTo>
                    <a:pt x="622" y="100"/>
                    <a:pt x="622" y="100"/>
                    <a:pt x="622" y="100"/>
                  </a:cubicBezTo>
                  <a:cubicBezTo>
                    <a:pt x="530" y="137"/>
                    <a:pt x="530" y="137"/>
                    <a:pt x="530" y="137"/>
                  </a:cubicBezTo>
                  <a:cubicBezTo>
                    <a:pt x="512" y="124"/>
                    <a:pt x="491" y="113"/>
                    <a:pt x="469" y="105"/>
                  </a:cubicBezTo>
                  <a:cubicBezTo>
                    <a:pt x="448" y="9"/>
                    <a:pt x="448" y="9"/>
                    <a:pt x="448" y="9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22" y="91"/>
                    <a:pt x="322" y="91"/>
                    <a:pt x="322" y="91"/>
                  </a:cubicBezTo>
                  <a:cubicBezTo>
                    <a:pt x="298" y="95"/>
                    <a:pt x="275" y="102"/>
                    <a:pt x="253" y="112"/>
                  </a:cubicBezTo>
                  <a:cubicBezTo>
                    <a:pt x="170" y="59"/>
                    <a:pt x="170" y="59"/>
                    <a:pt x="170" y="59"/>
                  </a:cubicBezTo>
                  <a:cubicBezTo>
                    <a:pt x="102" y="115"/>
                    <a:pt x="102" y="115"/>
                    <a:pt x="102" y="115"/>
                  </a:cubicBezTo>
                  <a:cubicBezTo>
                    <a:pt x="139" y="206"/>
                    <a:pt x="139" y="206"/>
                    <a:pt x="139" y="206"/>
                  </a:cubicBezTo>
                  <a:cubicBezTo>
                    <a:pt x="125" y="226"/>
                    <a:pt x="114" y="247"/>
                    <a:pt x="105" y="271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92" y="418"/>
                    <a:pt x="92" y="418"/>
                    <a:pt x="92" y="418"/>
                  </a:cubicBezTo>
                  <a:cubicBezTo>
                    <a:pt x="97" y="441"/>
                    <a:pt x="104" y="464"/>
                    <a:pt x="113" y="486"/>
                  </a:cubicBezTo>
                  <a:cubicBezTo>
                    <a:pt x="59" y="570"/>
                    <a:pt x="59" y="570"/>
                    <a:pt x="59" y="570"/>
                  </a:cubicBezTo>
                  <a:cubicBezTo>
                    <a:pt x="116" y="637"/>
                    <a:pt x="116" y="637"/>
                    <a:pt x="116" y="637"/>
                  </a:cubicBezTo>
                  <a:cubicBezTo>
                    <a:pt x="208" y="599"/>
                    <a:pt x="208" y="599"/>
                    <a:pt x="208" y="599"/>
                  </a:cubicBezTo>
                  <a:cubicBezTo>
                    <a:pt x="227" y="612"/>
                    <a:pt x="248" y="623"/>
                    <a:pt x="270" y="632"/>
                  </a:cubicBezTo>
                  <a:cubicBezTo>
                    <a:pt x="291" y="730"/>
                    <a:pt x="291" y="730"/>
                    <a:pt x="291" y="730"/>
                  </a:cubicBezTo>
                  <a:cubicBezTo>
                    <a:pt x="379" y="738"/>
                    <a:pt x="379" y="738"/>
                    <a:pt x="379" y="738"/>
                  </a:cubicBezTo>
                  <a:cubicBezTo>
                    <a:pt x="417" y="646"/>
                    <a:pt x="417" y="646"/>
                    <a:pt x="417" y="646"/>
                  </a:cubicBezTo>
                  <a:cubicBezTo>
                    <a:pt x="441" y="642"/>
                    <a:pt x="463" y="635"/>
                    <a:pt x="485" y="625"/>
                  </a:cubicBezTo>
                  <a:cubicBezTo>
                    <a:pt x="569" y="680"/>
                    <a:pt x="569" y="680"/>
                    <a:pt x="569" y="680"/>
                  </a:cubicBezTo>
                  <a:cubicBezTo>
                    <a:pt x="637" y="623"/>
                    <a:pt x="637" y="623"/>
                    <a:pt x="637" y="623"/>
                  </a:cubicBezTo>
                  <a:cubicBezTo>
                    <a:pt x="599" y="532"/>
                    <a:pt x="599" y="532"/>
                    <a:pt x="599" y="532"/>
                  </a:cubicBezTo>
                  <a:cubicBezTo>
                    <a:pt x="613" y="512"/>
                    <a:pt x="625" y="490"/>
                    <a:pt x="634" y="466"/>
                  </a:cubicBezTo>
                  <a:lnTo>
                    <a:pt x="730" y="445"/>
                  </a:lnTo>
                  <a:close/>
                  <a:moveTo>
                    <a:pt x="504" y="402"/>
                  </a:moveTo>
                  <a:cubicBezTo>
                    <a:pt x="489" y="464"/>
                    <a:pt x="433" y="507"/>
                    <a:pt x="370" y="507"/>
                  </a:cubicBezTo>
                  <a:cubicBezTo>
                    <a:pt x="358" y="507"/>
                    <a:pt x="347" y="506"/>
                    <a:pt x="336" y="503"/>
                  </a:cubicBezTo>
                  <a:cubicBezTo>
                    <a:pt x="262" y="484"/>
                    <a:pt x="217" y="409"/>
                    <a:pt x="235" y="335"/>
                  </a:cubicBezTo>
                  <a:cubicBezTo>
                    <a:pt x="251" y="273"/>
                    <a:pt x="306" y="230"/>
                    <a:pt x="369" y="230"/>
                  </a:cubicBezTo>
                  <a:cubicBezTo>
                    <a:pt x="381" y="230"/>
                    <a:pt x="392" y="231"/>
                    <a:pt x="403" y="234"/>
                  </a:cubicBezTo>
                  <a:cubicBezTo>
                    <a:pt x="439" y="243"/>
                    <a:pt x="469" y="265"/>
                    <a:pt x="488" y="297"/>
                  </a:cubicBezTo>
                  <a:cubicBezTo>
                    <a:pt x="508" y="329"/>
                    <a:pt x="513" y="366"/>
                    <a:pt x="504" y="4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" name="Google Shape;506;gced5bf489f_0_34"/>
          <p:cNvGrpSpPr/>
          <p:nvPr/>
        </p:nvGrpSpPr>
        <p:grpSpPr>
          <a:xfrm>
            <a:off x="9081243" y="978183"/>
            <a:ext cx="1704627" cy="1763523"/>
            <a:chOff x="9418777" y="1417488"/>
            <a:chExt cx="1682751" cy="1682751"/>
          </a:xfrm>
        </p:grpSpPr>
        <p:sp>
          <p:nvSpPr>
            <p:cNvPr id="507" name="Google Shape;507;gced5bf489f_0_34"/>
            <p:cNvSpPr/>
            <p:nvPr/>
          </p:nvSpPr>
          <p:spPr>
            <a:xfrm>
              <a:off x="9418777" y="1417488"/>
              <a:ext cx="1682751" cy="1682751"/>
            </a:xfrm>
            <a:custGeom>
              <a:rect b="b" l="l" r="r" t="t"/>
              <a:pathLst>
                <a:path extrusionOk="0" h="1335" w="1335">
                  <a:moveTo>
                    <a:pt x="1326" y="784"/>
                  </a:moveTo>
                  <a:cubicBezTo>
                    <a:pt x="1335" y="699"/>
                    <a:pt x="1335" y="699"/>
                    <a:pt x="1335" y="699"/>
                  </a:cubicBezTo>
                  <a:cubicBezTo>
                    <a:pt x="1226" y="658"/>
                    <a:pt x="1226" y="658"/>
                    <a:pt x="1226" y="658"/>
                  </a:cubicBezTo>
                  <a:cubicBezTo>
                    <a:pt x="1226" y="634"/>
                    <a:pt x="1224" y="610"/>
                    <a:pt x="1220" y="586"/>
                  </a:cubicBezTo>
                  <a:cubicBezTo>
                    <a:pt x="1323" y="527"/>
                    <a:pt x="1323" y="527"/>
                    <a:pt x="1323" y="527"/>
                  </a:cubicBezTo>
                  <a:cubicBezTo>
                    <a:pt x="1300" y="445"/>
                    <a:pt x="1300" y="445"/>
                    <a:pt x="1300" y="445"/>
                  </a:cubicBezTo>
                  <a:cubicBezTo>
                    <a:pt x="1181" y="448"/>
                    <a:pt x="1181" y="448"/>
                    <a:pt x="1181" y="448"/>
                  </a:cubicBezTo>
                  <a:cubicBezTo>
                    <a:pt x="1171" y="424"/>
                    <a:pt x="1159" y="400"/>
                    <a:pt x="1145" y="378"/>
                  </a:cubicBezTo>
                  <a:cubicBezTo>
                    <a:pt x="1215" y="284"/>
                    <a:pt x="1215" y="284"/>
                    <a:pt x="1215" y="284"/>
                  </a:cubicBezTo>
                  <a:cubicBezTo>
                    <a:pt x="1162" y="218"/>
                    <a:pt x="1162" y="218"/>
                    <a:pt x="1162" y="218"/>
                  </a:cubicBezTo>
                  <a:cubicBezTo>
                    <a:pt x="1055" y="266"/>
                    <a:pt x="1055" y="266"/>
                    <a:pt x="1055" y="266"/>
                  </a:cubicBezTo>
                  <a:cubicBezTo>
                    <a:pt x="1038" y="249"/>
                    <a:pt x="1020" y="234"/>
                    <a:pt x="1001" y="219"/>
                  </a:cubicBezTo>
                  <a:cubicBezTo>
                    <a:pt x="1031" y="106"/>
                    <a:pt x="1031" y="106"/>
                    <a:pt x="1031" y="106"/>
                  </a:cubicBezTo>
                  <a:cubicBezTo>
                    <a:pt x="956" y="65"/>
                    <a:pt x="956" y="65"/>
                    <a:pt x="956" y="65"/>
                  </a:cubicBezTo>
                  <a:cubicBezTo>
                    <a:pt x="875" y="149"/>
                    <a:pt x="875" y="149"/>
                    <a:pt x="875" y="149"/>
                  </a:cubicBezTo>
                  <a:cubicBezTo>
                    <a:pt x="851" y="139"/>
                    <a:pt x="826" y="131"/>
                    <a:pt x="801" y="125"/>
                  </a:cubicBezTo>
                  <a:cubicBezTo>
                    <a:pt x="784" y="9"/>
                    <a:pt x="784" y="9"/>
                    <a:pt x="784" y="9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658" y="109"/>
                    <a:pt x="658" y="109"/>
                    <a:pt x="658" y="109"/>
                  </a:cubicBezTo>
                  <a:cubicBezTo>
                    <a:pt x="634" y="109"/>
                    <a:pt x="610" y="111"/>
                    <a:pt x="586" y="115"/>
                  </a:cubicBezTo>
                  <a:cubicBezTo>
                    <a:pt x="527" y="12"/>
                    <a:pt x="527" y="12"/>
                    <a:pt x="527" y="12"/>
                  </a:cubicBezTo>
                  <a:cubicBezTo>
                    <a:pt x="445" y="35"/>
                    <a:pt x="445" y="35"/>
                    <a:pt x="445" y="35"/>
                  </a:cubicBezTo>
                  <a:cubicBezTo>
                    <a:pt x="448" y="154"/>
                    <a:pt x="448" y="154"/>
                    <a:pt x="448" y="154"/>
                  </a:cubicBezTo>
                  <a:cubicBezTo>
                    <a:pt x="424" y="164"/>
                    <a:pt x="400" y="176"/>
                    <a:pt x="378" y="190"/>
                  </a:cubicBezTo>
                  <a:cubicBezTo>
                    <a:pt x="284" y="120"/>
                    <a:pt x="284" y="120"/>
                    <a:pt x="284" y="120"/>
                  </a:cubicBezTo>
                  <a:cubicBezTo>
                    <a:pt x="218" y="173"/>
                    <a:pt x="218" y="173"/>
                    <a:pt x="218" y="173"/>
                  </a:cubicBezTo>
                  <a:cubicBezTo>
                    <a:pt x="266" y="280"/>
                    <a:pt x="266" y="280"/>
                    <a:pt x="266" y="280"/>
                  </a:cubicBezTo>
                  <a:cubicBezTo>
                    <a:pt x="249" y="297"/>
                    <a:pt x="234" y="315"/>
                    <a:pt x="220" y="334"/>
                  </a:cubicBezTo>
                  <a:cubicBezTo>
                    <a:pt x="106" y="305"/>
                    <a:pt x="106" y="305"/>
                    <a:pt x="106" y="305"/>
                  </a:cubicBezTo>
                  <a:cubicBezTo>
                    <a:pt x="65" y="379"/>
                    <a:pt x="65" y="379"/>
                    <a:pt x="65" y="379"/>
                  </a:cubicBezTo>
                  <a:cubicBezTo>
                    <a:pt x="149" y="460"/>
                    <a:pt x="149" y="460"/>
                    <a:pt x="149" y="460"/>
                  </a:cubicBezTo>
                  <a:cubicBezTo>
                    <a:pt x="139" y="484"/>
                    <a:pt x="131" y="509"/>
                    <a:pt x="125" y="535"/>
                  </a:cubicBezTo>
                  <a:cubicBezTo>
                    <a:pt x="9" y="551"/>
                    <a:pt x="9" y="551"/>
                    <a:pt x="9" y="551"/>
                  </a:cubicBezTo>
                  <a:cubicBezTo>
                    <a:pt x="0" y="636"/>
                    <a:pt x="0" y="636"/>
                    <a:pt x="0" y="636"/>
                  </a:cubicBezTo>
                  <a:cubicBezTo>
                    <a:pt x="109" y="678"/>
                    <a:pt x="109" y="678"/>
                    <a:pt x="109" y="678"/>
                  </a:cubicBezTo>
                  <a:cubicBezTo>
                    <a:pt x="110" y="701"/>
                    <a:pt x="111" y="725"/>
                    <a:pt x="115" y="749"/>
                  </a:cubicBezTo>
                  <a:cubicBezTo>
                    <a:pt x="12" y="809"/>
                    <a:pt x="12" y="809"/>
                    <a:pt x="12" y="809"/>
                  </a:cubicBezTo>
                  <a:cubicBezTo>
                    <a:pt x="35" y="890"/>
                    <a:pt x="35" y="890"/>
                    <a:pt x="35" y="890"/>
                  </a:cubicBezTo>
                  <a:cubicBezTo>
                    <a:pt x="154" y="887"/>
                    <a:pt x="154" y="887"/>
                    <a:pt x="154" y="887"/>
                  </a:cubicBezTo>
                  <a:cubicBezTo>
                    <a:pt x="164" y="912"/>
                    <a:pt x="177" y="935"/>
                    <a:pt x="190" y="957"/>
                  </a:cubicBezTo>
                  <a:cubicBezTo>
                    <a:pt x="120" y="1051"/>
                    <a:pt x="120" y="1051"/>
                    <a:pt x="120" y="1051"/>
                  </a:cubicBezTo>
                  <a:cubicBezTo>
                    <a:pt x="173" y="1117"/>
                    <a:pt x="173" y="1117"/>
                    <a:pt x="173" y="1117"/>
                  </a:cubicBezTo>
                  <a:cubicBezTo>
                    <a:pt x="280" y="1070"/>
                    <a:pt x="280" y="1070"/>
                    <a:pt x="280" y="1070"/>
                  </a:cubicBezTo>
                  <a:cubicBezTo>
                    <a:pt x="297" y="1086"/>
                    <a:pt x="315" y="1102"/>
                    <a:pt x="334" y="1116"/>
                  </a:cubicBezTo>
                  <a:cubicBezTo>
                    <a:pt x="305" y="1229"/>
                    <a:pt x="305" y="1229"/>
                    <a:pt x="305" y="1229"/>
                  </a:cubicBezTo>
                  <a:cubicBezTo>
                    <a:pt x="379" y="1270"/>
                    <a:pt x="379" y="1270"/>
                    <a:pt x="379" y="1270"/>
                  </a:cubicBezTo>
                  <a:cubicBezTo>
                    <a:pt x="460" y="1186"/>
                    <a:pt x="460" y="1186"/>
                    <a:pt x="460" y="1186"/>
                  </a:cubicBezTo>
                  <a:cubicBezTo>
                    <a:pt x="484" y="1196"/>
                    <a:pt x="509" y="1204"/>
                    <a:pt x="535" y="1210"/>
                  </a:cubicBezTo>
                  <a:cubicBezTo>
                    <a:pt x="551" y="1326"/>
                    <a:pt x="551" y="1326"/>
                    <a:pt x="551" y="1326"/>
                  </a:cubicBezTo>
                  <a:cubicBezTo>
                    <a:pt x="636" y="1335"/>
                    <a:pt x="636" y="1335"/>
                    <a:pt x="636" y="1335"/>
                  </a:cubicBezTo>
                  <a:cubicBezTo>
                    <a:pt x="678" y="1226"/>
                    <a:pt x="678" y="1226"/>
                    <a:pt x="678" y="1226"/>
                  </a:cubicBezTo>
                  <a:cubicBezTo>
                    <a:pt x="701" y="1226"/>
                    <a:pt x="725" y="1224"/>
                    <a:pt x="749" y="1220"/>
                  </a:cubicBezTo>
                  <a:cubicBezTo>
                    <a:pt x="808" y="1323"/>
                    <a:pt x="808" y="1323"/>
                    <a:pt x="808" y="1323"/>
                  </a:cubicBezTo>
                  <a:cubicBezTo>
                    <a:pt x="890" y="1299"/>
                    <a:pt x="890" y="1299"/>
                    <a:pt x="890" y="1299"/>
                  </a:cubicBezTo>
                  <a:cubicBezTo>
                    <a:pt x="887" y="1181"/>
                    <a:pt x="887" y="1181"/>
                    <a:pt x="887" y="1181"/>
                  </a:cubicBezTo>
                  <a:cubicBezTo>
                    <a:pt x="912" y="1171"/>
                    <a:pt x="935" y="1159"/>
                    <a:pt x="957" y="1145"/>
                  </a:cubicBezTo>
                  <a:cubicBezTo>
                    <a:pt x="1051" y="1215"/>
                    <a:pt x="1051" y="1215"/>
                    <a:pt x="1051" y="1215"/>
                  </a:cubicBezTo>
                  <a:cubicBezTo>
                    <a:pt x="1117" y="1162"/>
                    <a:pt x="1117" y="1162"/>
                    <a:pt x="1117" y="1162"/>
                  </a:cubicBezTo>
                  <a:cubicBezTo>
                    <a:pt x="1070" y="1055"/>
                    <a:pt x="1070" y="1055"/>
                    <a:pt x="1070" y="1055"/>
                  </a:cubicBezTo>
                  <a:cubicBezTo>
                    <a:pt x="1086" y="1038"/>
                    <a:pt x="1102" y="1020"/>
                    <a:pt x="1116" y="1001"/>
                  </a:cubicBezTo>
                  <a:cubicBezTo>
                    <a:pt x="1229" y="1031"/>
                    <a:pt x="1229" y="1031"/>
                    <a:pt x="1229" y="1031"/>
                  </a:cubicBezTo>
                  <a:cubicBezTo>
                    <a:pt x="1271" y="956"/>
                    <a:pt x="1271" y="956"/>
                    <a:pt x="1271" y="956"/>
                  </a:cubicBezTo>
                  <a:cubicBezTo>
                    <a:pt x="1186" y="875"/>
                    <a:pt x="1186" y="875"/>
                    <a:pt x="1186" y="875"/>
                  </a:cubicBezTo>
                  <a:cubicBezTo>
                    <a:pt x="1196" y="851"/>
                    <a:pt x="1204" y="826"/>
                    <a:pt x="1210" y="801"/>
                  </a:cubicBezTo>
                  <a:lnTo>
                    <a:pt x="1326" y="784"/>
                  </a:lnTo>
                  <a:close/>
                  <a:moveTo>
                    <a:pt x="776" y="1050"/>
                  </a:moveTo>
                  <a:cubicBezTo>
                    <a:pt x="565" y="1109"/>
                    <a:pt x="345" y="986"/>
                    <a:pt x="286" y="775"/>
                  </a:cubicBezTo>
                  <a:cubicBezTo>
                    <a:pt x="226" y="564"/>
                    <a:pt x="349" y="345"/>
                    <a:pt x="560" y="286"/>
                  </a:cubicBezTo>
                  <a:cubicBezTo>
                    <a:pt x="771" y="226"/>
                    <a:pt x="990" y="349"/>
                    <a:pt x="1050" y="560"/>
                  </a:cubicBezTo>
                  <a:cubicBezTo>
                    <a:pt x="1109" y="771"/>
                    <a:pt x="987" y="990"/>
                    <a:pt x="776" y="1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gced5bf489f_0_34"/>
            <p:cNvSpPr/>
            <p:nvPr/>
          </p:nvSpPr>
          <p:spPr>
            <a:xfrm>
              <a:off x="10033140" y="2033437"/>
              <a:ext cx="457200" cy="457200"/>
            </a:xfrm>
            <a:custGeom>
              <a:rect b="b" l="l" r="r" t="t"/>
              <a:pathLst>
                <a:path extrusionOk="0" h="363" w="363">
                  <a:moveTo>
                    <a:pt x="181" y="363"/>
                  </a:moveTo>
                  <a:cubicBezTo>
                    <a:pt x="81" y="363"/>
                    <a:pt x="0" y="282"/>
                    <a:pt x="0" y="181"/>
                  </a:cubicBezTo>
                  <a:cubicBezTo>
                    <a:pt x="0" y="81"/>
                    <a:pt x="81" y="0"/>
                    <a:pt x="181" y="0"/>
                  </a:cubicBezTo>
                  <a:cubicBezTo>
                    <a:pt x="281" y="0"/>
                    <a:pt x="363" y="81"/>
                    <a:pt x="363" y="181"/>
                  </a:cubicBezTo>
                  <a:cubicBezTo>
                    <a:pt x="363" y="282"/>
                    <a:pt x="281" y="363"/>
                    <a:pt x="181" y="363"/>
                  </a:cubicBezTo>
                  <a:close/>
                  <a:moveTo>
                    <a:pt x="181" y="120"/>
                  </a:moveTo>
                  <a:cubicBezTo>
                    <a:pt x="147" y="120"/>
                    <a:pt x="120" y="147"/>
                    <a:pt x="120" y="181"/>
                  </a:cubicBezTo>
                  <a:cubicBezTo>
                    <a:pt x="120" y="215"/>
                    <a:pt x="147" y="243"/>
                    <a:pt x="181" y="243"/>
                  </a:cubicBezTo>
                  <a:cubicBezTo>
                    <a:pt x="215" y="243"/>
                    <a:pt x="243" y="215"/>
                    <a:pt x="243" y="181"/>
                  </a:cubicBezTo>
                  <a:cubicBezTo>
                    <a:pt x="243" y="147"/>
                    <a:pt x="215" y="120"/>
                    <a:pt x="181" y="1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00"/>
                <a:buFont typeface="Arial"/>
                <a:buNone/>
              </a:pPr>
              <a:r>
                <a:t/>
              </a:r>
              <a:endParaRPr b="0" i="0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9" name="Google Shape;509;gced5bf489f_0_34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gced5bf489f_0_34"/>
          <p:cNvSpPr txBox="1"/>
          <p:nvPr/>
        </p:nvSpPr>
        <p:spPr>
          <a:xfrm>
            <a:off x="1025350" y="2189375"/>
            <a:ext cx="39642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Kia ora koe!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gced5bf489f_0_34"/>
          <p:cNvSpPr txBox="1"/>
          <p:nvPr/>
        </p:nvSpPr>
        <p:spPr>
          <a:xfrm>
            <a:off x="2472950" y="3235375"/>
            <a:ext cx="30513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Ka pai! </a:t>
            </a:r>
            <a:r>
              <a:rPr b="1" i="1" lang="en-US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Well done!</a:t>
            </a:r>
            <a:endParaRPr b="1" i="1" sz="22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eedling, Seed, Growth, Plant, Green, Agriculture, Soil" id="512" name="Google Shape;512;gced5bf489f_0_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520" y="4307208"/>
            <a:ext cx="1397599" cy="24108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anium, Head, Human, Male, Man, People, Persons" id="513" name="Google Shape;513;gced5bf489f_0_34"/>
          <p:cNvPicPr preferRelativeResize="0"/>
          <p:nvPr/>
        </p:nvPicPr>
        <p:blipFill rotWithShape="1">
          <a:blip r:embed="rId5">
            <a:alphaModFix amt="72000"/>
          </a:blip>
          <a:srcRect b="0" l="0" r="0" t="0"/>
          <a:stretch/>
        </p:blipFill>
        <p:spPr>
          <a:xfrm>
            <a:off x="586300" y="4226147"/>
            <a:ext cx="1886650" cy="2424776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gced5bf489f_0_34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/>
          <p:nvPr/>
        </p:nvSpPr>
        <p:spPr>
          <a:xfrm>
            <a:off x="1515025" y="1499518"/>
            <a:ext cx="9041031" cy="475789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cubicBezTo>
                  <a:pt x="1730" y="16970"/>
                  <a:pt x="4055" y="13284"/>
                  <a:pt x="7055" y="10308"/>
                </a:cubicBezTo>
                <a:cubicBezTo>
                  <a:pt x="10098" y="7290"/>
                  <a:pt x="13901" y="4973"/>
                  <a:pt x="18380" y="2877"/>
                </a:cubicBezTo>
                <a:lnTo>
                  <a:pt x="18198" y="0"/>
                </a:lnTo>
                <a:lnTo>
                  <a:pt x="21600" y="4603"/>
                </a:lnTo>
                <a:lnTo>
                  <a:pt x="18924" y="11507"/>
                </a:lnTo>
                <a:lnTo>
                  <a:pt x="18743" y="8630"/>
                </a:lnTo>
                <a:cubicBezTo>
                  <a:pt x="14655" y="9764"/>
                  <a:pt x="11069" y="11155"/>
                  <a:pt x="8004" y="13185"/>
                </a:cubicBezTo>
                <a:cubicBezTo>
                  <a:pt x="4885" y="15251"/>
                  <a:pt x="2242" y="17999"/>
                  <a:pt x="0" y="216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 txBox="1"/>
          <p:nvPr/>
        </p:nvSpPr>
        <p:spPr>
          <a:xfrm>
            <a:off x="16606" y="4316130"/>
            <a:ext cx="24630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 what technological systems are and how they work, both in the physical world and in digital technologies.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6"/>
          <p:cNvCxnSpPr/>
          <p:nvPr/>
        </p:nvCxnSpPr>
        <p:spPr>
          <a:xfrm flipH="1" rot="10800000">
            <a:off x="2675255" y="4108938"/>
            <a:ext cx="1" cy="1270207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8" name="Google Shape;78;p6"/>
          <p:cNvCxnSpPr/>
          <p:nvPr/>
        </p:nvCxnSpPr>
        <p:spPr>
          <a:xfrm flipH="1" rot="10800000">
            <a:off x="3666974" y="2560126"/>
            <a:ext cx="1" cy="1803900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79" name="Google Shape;79;p6"/>
          <p:cNvCxnSpPr/>
          <p:nvPr/>
        </p:nvCxnSpPr>
        <p:spPr>
          <a:xfrm flipH="1" rot="10800000">
            <a:off x="4879301" y="1686670"/>
            <a:ext cx="1" cy="1877028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cxnSp>
        <p:nvCxnSpPr>
          <p:cNvPr id="80" name="Google Shape;80;p6"/>
          <p:cNvCxnSpPr/>
          <p:nvPr/>
        </p:nvCxnSpPr>
        <p:spPr>
          <a:xfrm flipH="1" rot="10800000">
            <a:off x="5932967" y="4039365"/>
            <a:ext cx="1" cy="1449096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81" name="Google Shape;81;p6"/>
          <p:cNvSpPr/>
          <p:nvPr/>
        </p:nvSpPr>
        <p:spPr>
          <a:xfrm>
            <a:off x="2481675" y="3916973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6"/>
          <p:cNvSpPr/>
          <p:nvPr/>
        </p:nvSpPr>
        <p:spPr>
          <a:xfrm>
            <a:off x="3470330" y="2348758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"/>
          <p:cNvSpPr/>
          <p:nvPr/>
        </p:nvSpPr>
        <p:spPr>
          <a:xfrm>
            <a:off x="4688308" y="132277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6"/>
          <p:cNvSpPr/>
          <p:nvPr/>
        </p:nvSpPr>
        <p:spPr>
          <a:xfrm>
            <a:off x="5739363" y="5417497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"/>
          <p:cNvSpPr/>
          <p:nvPr/>
        </p:nvSpPr>
        <p:spPr>
          <a:xfrm>
            <a:off x="2622342" y="5333764"/>
            <a:ext cx="105820" cy="10582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3584655" y="4283958"/>
            <a:ext cx="164632" cy="164632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4773489" y="3461205"/>
            <a:ext cx="211623" cy="211621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5799264" y="3911111"/>
            <a:ext cx="261698" cy="261698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6"/>
          <p:cNvSpPr txBox="1"/>
          <p:nvPr/>
        </p:nvSpPr>
        <p:spPr>
          <a:xfrm>
            <a:off x="633634" y="2677061"/>
            <a:ext cx="28368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decompose problems to create simple algorithms using computational thinking.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6"/>
          <p:cNvSpPr txBox="1"/>
          <p:nvPr/>
        </p:nvSpPr>
        <p:spPr>
          <a:xfrm>
            <a:off x="5124320" y="1632211"/>
            <a:ext cx="19284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closer look at Virtual Reality and its impact on society and the environment in today’s world.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6"/>
          <p:cNvSpPr txBox="1"/>
          <p:nvPr/>
        </p:nvSpPr>
        <p:spPr>
          <a:xfrm>
            <a:off x="6192575" y="4535075"/>
            <a:ext cx="2305800" cy="18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 how to program in C# using sequence, loops, input, output, variables and conditionals. Learn to debug problems and modify and improve digital content.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2557505" y="39527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3546166" y="2400817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4767607" y="1374840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5815196" y="5448471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6"/>
          <p:cNvSpPr/>
          <p:nvPr/>
        </p:nvSpPr>
        <p:spPr>
          <a:xfrm>
            <a:off x="10645260" y="1264989"/>
            <a:ext cx="2135956" cy="2135956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/>
          <p:nvPr/>
        </p:nvSpPr>
        <p:spPr>
          <a:xfrm>
            <a:off x="11394811" y="1303952"/>
            <a:ext cx="636876" cy="651024"/>
          </a:xfrm>
          <a:custGeom>
            <a:rect b="b" l="l" r="r" t="t"/>
            <a:pathLst>
              <a:path extrusionOk="0" h="21600" w="21600">
                <a:moveTo>
                  <a:pt x="1735" y="3821"/>
                </a:moveTo>
                <a:lnTo>
                  <a:pt x="4745" y="3821"/>
                </a:lnTo>
                <a:cubicBezTo>
                  <a:pt x="4832" y="6659"/>
                  <a:pt x="5371" y="8569"/>
                  <a:pt x="6052" y="9978"/>
                </a:cubicBezTo>
                <a:cubicBezTo>
                  <a:pt x="3968" y="8590"/>
                  <a:pt x="2022" y="6988"/>
                  <a:pt x="1735" y="3821"/>
                </a:cubicBezTo>
                <a:close/>
                <a:moveTo>
                  <a:pt x="10800" y="1439"/>
                </a:moveTo>
                <a:cubicBezTo>
                  <a:pt x="14079" y="1438"/>
                  <a:pt x="15359" y="2749"/>
                  <a:pt x="15358" y="3236"/>
                </a:cubicBezTo>
                <a:cubicBezTo>
                  <a:pt x="15358" y="3725"/>
                  <a:pt x="14080" y="5035"/>
                  <a:pt x="10800" y="5038"/>
                </a:cubicBezTo>
                <a:cubicBezTo>
                  <a:pt x="7521" y="5035"/>
                  <a:pt x="6242" y="3725"/>
                  <a:pt x="6242" y="3236"/>
                </a:cubicBezTo>
                <a:cubicBezTo>
                  <a:pt x="6241" y="2749"/>
                  <a:pt x="7521" y="1438"/>
                  <a:pt x="10800" y="1439"/>
                </a:cubicBezTo>
                <a:close/>
                <a:moveTo>
                  <a:pt x="15548" y="9978"/>
                </a:moveTo>
                <a:cubicBezTo>
                  <a:pt x="16230" y="8569"/>
                  <a:pt x="16768" y="6659"/>
                  <a:pt x="16855" y="3821"/>
                </a:cubicBezTo>
                <a:lnTo>
                  <a:pt x="19866" y="3821"/>
                </a:lnTo>
                <a:cubicBezTo>
                  <a:pt x="19580" y="6988"/>
                  <a:pt x="17632" y="8590"/>
                  <a:pt x="15548" y="9978"/>
                </a:cubicBezTo>
                <a:close/>
                <a:moveTo>
                  <a:pt x="12216" y="15911"/>
                </a:moveTo>
                <a:cubicBezTo>
                  <a:pt x="12216" y="14207"/>
                  <a:pt x="13537" y="13266"/>
                  <a:pt x="15690" y="11871"/>
                </a:cubicBezTo>
                <a:cubicBezTo>
                  <a:pt x="18323" y="10163"/>
                  <a:pt x="21600" y="8040"/>
                  <a:pt x="21600" y="2998"/>
                </a:cubicBezTo>
                <a:cubicBezTo>
                  <a:pt x="21600" y="2544"/>
                  <a:pt x="21220" y="2177"/>
                  <a:pt x="20750" y="2177"/>
                </a:cubicBezTo>
                <a:lnTo>
                  <a:pt x="16635" y="2177"/>
                </a:lnTo>
                <a:cubicBezTo>
                  <a:pt x="16053" y="1125"/>
                  <a:pt x="14320" y="0"/>
                  <a:pt x="10800" y="0"/>
                </a:cubicBezTo>
                <a:cubicBezTo>
                  <a:pt x="7281" y="0"/>
                  <a:pt x="5547" y="1125"/>
                  <a:pt x="4966" y="2177"/>
                </a:cubicBezTo>
                <a:lnTo>
                  <a:pt x="850" y="2177"/>
                </a:lnTo>
                <a:cubicBezTo>
                  <a:pt x="380" y="2177"/>
                  <a:pt x="0" y="2544"/>
                  <a:pt x="0" y="2998"/>
                </a:cubicBezTo>
                <a:cubicBezTo>
                  <a:pt x="0" y="8040"/>
                  <a:pt x="3277" y="10163"/>
                  <a:pt x="5912" y="11871"/>
                </a:cubicBezTo>
                <a:cubicBezTo>
                  <a:pt x="8065" y="13266"/>
                  <a:pt x="9384" y="14207"/>
                  <a:pt x="9384" y="15911"/>
                </a:cubicBezTo>
                <a:lnTo>
                  <a:pt x="9384" y="17450"/>
                </a:lnTo>
                <a:cubicBezTo>
                  <a:pt x="7122" y="17696"/>
                  <a:pt x="5461" y="18514"/>
                  <a:pt x="5461" y="19487"/>
                </a:cubicBezTo>
                <a:cubicBezTo>
                  <a:pt x="5461" y="20654"/>
                  <a:pt x="7851" y="21600"/>
                  <a:pt x="10800" y="21600"/>
                </a:cubicBezTo>
                <a:cubicBezTo>
                  <a:pt x="13749" y="21600"/>
                  <a:pt x="16139" y="20654"/>
                  <a:pt x="16139" y="19487"/>
                </a:cubicBezTo>
                <a:cubicBezTo>
                  <a:pt x="16139" y="18514"/>
                  <a:pt x="14478" y="17696"/>
                  <a:pt x="12216" y="17450"/>
                </a:cubicBezTo>
                <a:cubicBezTo>
                  <a:pt x="12216" y="17450"/>
                  <a:pt x="12216" y="15911"/>
                  <a:pt x="12216" y="159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10697275" y="1954975"/>
            <a:ext cx="2031900" cy="154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85000"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b="1" i="0" lang="en-US" sz="153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Understand how to create authentic programs using C# and understand game design principles for the world of VR.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153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" name="Google Shape;99;p6"/>
          <p:cNvCxnSpPr/>
          <p:nvPr/>
        </p:nvCxnSpPr>
        <p:spPr>
          <a:xfrm rot="10800000">
            <a:off x="8601919" y="2937351"/>
            <a:ext cx="0" cy="2839214"/>
          </a:xfrm>
          <a:prstGeom prst="straightConnector1">
            <a:avLst/>
          </a:prstGeom>
          <a:noFill/>
          <a:ln cap="flat" cmpd="sng" w="12700">
            <a:solidFill>
              <a:srgbClr val="A6AAA9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00" name="Google Shape;100;p6"/>
          <p:cNvSpPr/>
          <p:nvPr/>
        </p:nvSpPr>
        <p:spPr>
          <a:xfrm>
            <a:off x="8408338" y="5648640"/>
            <a:ext cx="387159" cy="387159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425" lIns="17425" spcFirstLastPara="1" rIns="17425" wrap="square" tIns="17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6"/>
          <p:cNvSpPr/>
          <p:nvPr/>
        </p:nvSpPr>
        <p:spPr>
          <a:xfrm>
            <a:off x="8417305" y="2899956"/>
            <a:ext cx="386034" cy="386034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8484171" y="5700702"/>
            <a:ext cx="235494" cy="283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CFCFC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CFCFC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400" u="none" cap="none" strike="noStrike">
              <a:solidFill>
                <a:srgbClr val="FCFC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8729913" y="4789489"/>
            <a:ext cx="2757000" cy="11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Creating a range of computer programs in C# for different needs and purposes.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图片包含 游戏机, 标志&#10;&#10;描述已自动生成" id="104" name="Google Shape;1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6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6"/>
          <p:cNvSpPr txBox="1"/>
          <p:nvPr/>
        </p:nvSpPr>
        <p:spPr>
          <a:xfrm>
            <a:off x="393357" y="659130"/>
            <a:ext cx="9124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          Module One Outline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7">
            <a:off x="250432" y="314275"/>
            <a:ext cx="1267634" cy="95072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6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1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7f7576bb5_0_521"/>
          <p:cNvSpPr/>
          <p:nvPr/>
        </p:nvSpPr>
        <p:spPr>
          <a:xfrm>
            <a:off x="303375" y="299300"/>
            <a:ext cx="11129400" cy="10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3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Assessment Rubric: </a:t>
            </a:r>
            <a:r>
              <a:rPr b="1" i="0" lang="en-US" sz="4000" u="none" cap="none" strike="noStrike">
                <a:solidFill>
                  <a:srgbClr val="65A181"/>
                </a:solidFill>
                <a:latin typeface="Arial"/>
                <a:ea typeface="Arial"/>
                <a:cs typeface="Arial"/>
                <a:sym typeface="Arial"/>
              </a:rPr>
              <a:t>Technological Systems</a:t>
            </a:r>
            <a:r>
              <a:rPr b="1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8300" u="none" cap="none" strike="noStrike">
              <a:solidFill>
                <a:srgbClr val="114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" name="Google Shape;119;gc7f7576bb5_0_521"/>
          <p:cNvCxnSpPr/>
          <p:nvPr/>
        </p:nvCxnSpPr>
        <p:spPr>
          <a:xfrm rot="10800000">
            <a:off x="7941450" y="2859006"/>
            <a:ext cx="4917300" cy="0"/>
          </a:xfrm>
          <a:prstGeom prst="straightConnector1">
            <a:avLst/>
          </a:prstGeom>
          <a:noFill/>
          <a:ln cap="flat" cmpd="sng" w="9525">
            <a:solidFill>
              <a:srgbClr val="F5834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0" name="Google Shape;120;gc7f7576bb5_0_521"/>
          <p:cNvCxnSpPr/>
          <p:nvPr/>
        </p:nvCxnSpPr>
        <p:spPr>
          <a:xfrm rot="10800000">
            <a:off x="6429451" y="2536205"/>
            <a:ext cx="6429300" cy="0"/>
          </a:xfrm>
          <a:prstGeom prst="straightConnector1">
            <a:avLst/>
          </a:prstGeom>
          <a:noFill/>
          <a:ln cap="flat" cmpd="sng" w="9525">
            <a:solidFill>
              <a:srgbClr val="9CC3AE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1" name="Google Shape;121;gc7f7576bb5_0_521"/>
          <p:cNvCxnSpPr/>
          <p:nvPr/>
        </p:nvCxnSpPr>
        <p:spPr>
          <a:xfrm rot="10800000">
            <a:off x="3837150" y="5704557"/>
            <a:ext cx="9021600" cy="0"/>
          </a:xfrm>
          <a:prstGeom prst="straightConnector1">
            <a:avLst/>
          </a:prstGeom>
          <a:noFill/>
          <a:ln cap="flat" cmpd="sng" w="9525">
            <a:solidFill>
              <a:srgbClr val="B086B8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" name="Google Shape;122;gc7f7576bb5_0_521"/>
          <p:cNvPicPr preferRelativeResize="0"/>
          <p:nvPr/>
        </p:nvPicPr>
        <p:blipFill rotWithShape="1">
          <a:blip r:embed="rId3">
            <a:alphaModFix/>
          </a:blip>
          <a:srcRect b="-48742" l="4906" r="4904" t="-20033"/>
          <a:stretch/>
        </p:blipFill>
        <p:spPr>
          <a:xfrm>
            <a:off x="-1" y="4835244"/>
            <a:ext cx="12858754" cy="6508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游戏机, 标志&#10;&#10;描述已自动生成" id="123" name="Google Shape;123;gc7f7576bb5_0_5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c7f7576bb5_0_521"/>
          <p:cNvSpPr txBox="1"/>
          <p:nvPr>
            <p:ph idx="12" type="sldNum"/>
          </p:nvPr>
        </p:nvSpPr>
        <p:spPr>
          <a:xfrm>
            <a:off x="11752236" y="6704013"/>
            <a:ext cx="22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" name="Google Shape;125;gc7f7576bb5_0_521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c7f7576bb5_0_521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Course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c7f7576bb5_0_5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87625" y="1461550"/>
            <a:ext cx="10014558" cy="577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64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4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1" y="2297112"/>
            <a:ext cx="12858750" cy="2638425"/>
          </a:xfrm>
          <a:prstGeom prst="rect">
            <a:avLst/>
          </a:prstGeom>
          <a:solidFill>
            <a:srgbClr val="114577"/>
          </a:solidFill>
          <a:ln cap="flat" cmpd="sng" w="12700">
            <a:solidFill>
              <a:srgbClr val="11457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175" y="2776536"/>
            <a:ext cx="2406455" cy="18048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8"/>
          <p:cNvCxnSpPr/>
          <p:nvPr/>
        </p:nvCxnSpPr>
        <p:spPr>
          <a:xfrm>
            <a:off x="4133851" y="2795587"/>
            <a:ext cx="0" cy="1439141"/>
          </a:xfrm>
          <a:prstGeom prst="straightConnector1">
            <a:avLst/>
          </a:prstGeom>
          <a:noFill/>
          <a:ln cap="flat" cmpd="sng" w="9525">
            <a:solidFill>
              <a:srgbClr val="A4A3A4">
                <a:alpha val="67450"/>
              </a:srgbClr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9" name="Google Shape;139;p8"/>
          <p:cNvSpPr txBox="1"/>
          <p:nvPr/>
        </p:nvSpPr>
        <p:spPr>
          <a:xfrm>
            <a:off x="4555200" y="3246075"/>
            <a:ext cx="6574500" cy="740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36000" spcFirstLastPara="1" rIns="36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LESSON </a:t>
            </a:r>
            <a:r>
              <a:rPr lang="en-US" sz="4500">
                <a:solidFill>
                  <a:schemeClr val="lt1"/>
                </a:solidFill>
              </a:rPr>
              <a:t>6</a:t>
            </a:r>
            <a:r>
              <a:rPr b="0" i="0" lang="en-US" sz="4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b="0" i="0" sz="4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>
                <a:solidFill>
                  <a:schemeClr val="lt1"/>
                </a:solidFill>
              </a:rPr>
              <a:t>Binary &amp; Variables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Google Shape;140;p8"/>
          <p:cNvCxnSpPr/>
          <p:nvPr/>
        </p:nvCxnSpPr>
        <p:spPr>
          <a:xfrm>
            <a:off x="-88899" y="5056485"/>
            <a:ext cx="13071002" cy="0"/>
          </a:xfrm>
          <a:prstGeom prst="straightConnector1">
            <a:avLst/>
          </a:prstGeom>
          <a:noFill/>
          <a:ln cap="flat" cmpd="sng" w="22225">
            <a:solidFill>
              <a:srgbClr val="114577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1" name="Google Shape;141;p8"/>
          <p:cNvCxnSpPr/>
          <p:nvPr/>
        </p:nvCxnSpPr>
        <p:spPr>
          <a:xfrm>
            <a:off x="-88899" y="2176165"/>
            <a:ext cx="13193613" cy="0"/>
          </a:xfrm>
          <a:prstGeom prst="straightConnector1">
            <a:avLst/>
          </a:prstGeom>
          <a:noFill/>
          <a:ln cap="flat" cmpd="sng" w="22225">
            <a:solidFill>
              <a:srgbClr val="114577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图片包含 游戏机, 标志&#10;&#10;描述已自动生成" id="142" name="Google Shape;14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8"/>
          <p:cNvSpPr txBox="1"/>
          <p:nvPr/>
        </p:nvSpPr>
        <p:spPr>
          <a:xfrm>
            <a:off x="167149" y="6880015"/>
            <a:ext cx="23058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8797400" y="6126475"/>
            <a:ext cx="38019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taurangi    </a:t>
            </a:r>
            <a:r>
              <a:rPr b="1" i="1" lang="en-US" sz="2200">
                <a:solidFill>
                  <a:srgbClr val="44546A"/>
                </a:solidFill>
              </a:rPr>
              <a:t>variables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600"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FE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c7f7576bb5_0_322"/>
          <p:cNvSpPr txBox="1"/>
          <p:nvPr/>
        </p:nvSpPr>
        <p:spPr>
          <a:xfrm>
            <a:off x="2077425" y="512075"/>
            <a:ext cx="8354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Lesson Three Learning</a:t>
            </a:r>
            <a:r>
              <a:rPr b="0" i="0" lang="en-US" sz="42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4200" u="none" cap="none" strike="noStrike">
                <a:solidFill>
                  <a:srgbClr val="F58344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b="1" i="0" sz="4200" u="none" cap="none" strike="noStrike">
              <a:solidFill>
                <a:srgbClr val="F5834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" name="Google Shape;152;gc7f7576bb5_0_322"/>
          <p:cNvGrpSpPr/>
          <p:nvPr/>
        </p:nvGrpSpPr>
        <p:grpSpPr>
          <a:xfrm>
            <a:off x="4943545" y="1597613"/>
            <a:ext cx="7774533" cy="777360"/>
            <a:chOff x="4687158" y="1514899"/>
            <a:chExt cx="7371321" cy="737113"/>
          </a:xfrm>
        </p:grpSpPr>
        <p:sp>
          <p:nvSpPr>
            <p:cNvPr id="153" name="Google Shape;153;gc7f7576bb5_0_322"/>
            <p:cNvSpPr/>
            <p:nvPr/>
          </p:nvSpPr>
          <p:spPr>
            <a:xfrm>
              <a:off x="4687158" y="1514899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4" name="Google Shape;154;gc7f7576bb5_0_322"/>
            <p:cNvSpPr txBox="1"/>
            <p:nvPr/>
          </p:nvSpPr>
          <p:spPr>
            <a:xfrm flipH="1">
              <a:off x="5195828" y="1551512"/>
              <a:ext cx="1437900" cy="700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Learning Intention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5" name="Google Shape;155;gc7f7576bb5_0_322"/>
            <p:cNvSpPr txBox="1"/>
            <p:nvPr/>
          </p:nvSpPr>
          <p:spPr>
            <a:xfrm>
              <a:off x="6799383" y="1541137"/>
              <a:ext cx="4586400" cy="64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900">
                  <a:solidFill>
                    <a:schemeClr val="dk1"/>
                  </a:solidFill>
                </a:rPr>
                <a:t>...how do digital devices store and transmit data?</a:t>
              </a:r>
              <a:endParaRPr b="0" i="0" sz="55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gc7f7576bb5_0_322"/>
          <p:cNvGrpSpPr/>
          <p:nvPr/>
        </p:nvGrpSpPr>
        <p:grpSpPr>
          <a:xfrm>
            <a:off x="124304" y="2590820"/>
            <a:ext cx="7774533" cy="769430"/>
            <a:chOff x="117857" y="2456685"/>
            <a:chExt cx="7371321" cy="729594"/>
          </a:xfrm>
        </p:grpSpPr>
        <p:sp>
          <p:nvSpPr>
            <p:cNvPr id="157" name="Google Shape;157;gc7f7576bb5_0_322"/>
            <p:cNvSpPr/>
            <p:nvPr/>
          </p:nvSpPr>
          <p:spPr>
            <a:xfrm flipH="1">
              <a:off x="117857" y="2456685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58" name="Google Shape;158;gc7f7576bb5_0_322"/>
            <p:cNvSpPr txBox="1"/>
            <p:nvPr/>
          </p:nvSpPr>
          <p:spPr>
            <a:xfrm flipH="1">
              <a:off x="5997484" y="2485984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01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59" name="Google Shape;159;gc7f7576bb5_0_322"/>
            <p:cNvSpPr txBox="1"/>
            <p:nvPr/>
          </p:nvSpPr>
          <p:spPr>
            <a:xfrm>
              <a:off x="832924" y="2475597"/>
              <a:ext cx="45864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explore how </a:t>
              </a: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digital devices transmit data.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gc7f7576bb5_0_322"/>
          <p:cNvGrpSpPr/>
          <p:nvPr/>
        </p:nvGrpSpPr>
        <p:grpSpPr>
          <a:xfrm>
            <a:off x="4943545" y="3509494"/>
            <a:ext cx="7774533" cy="774331"/>
            <a:chOff x="4687158" y="3327796"/>
            <a:chExt cx="7371321" cy="734241"/>
          </a:xfrm>
        </p:grpSpPr>
        <p:sp>
          <p:nvSpPr>
            <p:cNvPr id="161" name="Google Shape;161;gc7f7576bb5_0_322"/>
            <p:cNvSpPr/>
            <p:nvPr/>
          </p:nvSpPr>
          <p:spPr>
            <a:xfrm>
              <a:off x="4687158" y="3327796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2" name="Google Shape;162;gc7f7576bb5_0_322"/>
            <p:cNvSpPr txBox="1"/>
            <p:nvPr/>
          </p:nvSpPr>
          <p:spPr>
            <a:xfrm flipH="1">
              <a:off x="5195703" y="3405337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02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3" name="Google Shape;163;gc7f7576bb5_0_322"/>
            <p:cNvSpPr txBox="1"/>
            <p:nvPr/>
          </p:nvSpPr>
          <p:spPr>
            <a:xfrm>
              <a:off x="6799383" y="3342290"/>
              <a:ext cx="4586400" cy="6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understand </a:t>
              </a: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what binary digits are and why they are used.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gc7f7576bb5_0_322"/>
          <p:cNvGrpSpPr/>
          <p:nvPr/>
        </p:nvGrpSpPr>
        <p:grpSpPr>
          <a:xfrm>
            <a:off x="124304" y="4519269"/>
            <a:ext cx="7774533" cy="771087"/>
            <a:chOff x="117857" y="4285292"/>
            <a:chExt cx="7371321" cy="731166"/>
          </a:xfrm>
        </p:grpSpPr>
        <p:sp>
          <p:nvSpPr>
            <p:cNvPr id="165" name="Google Shape;165;gc7f7576bb5_0_322"/>
            <p:cNvSpPr/>
            <p:nvPr/>
          </p:nvSpPr>
          <p:spPr>
            <a:xfrm flipH="1">
              <a:off x="117857" y="4285292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3969983" y="88141"/>
                  </a:moveTo>
                  <a:cubicBezTo>
                    <a:pt x="4213825" y="88141"/>
                    <a:pt x="4411497" y="267843"/>
                    <a:pt x="4411497" y="489518"/>
                  </a:cubicBezTo>
                  <a:lnTo>
                    <a:pt x="4411496" y="489518"/>
                  </a:lnTo>
                  <a:cubicBezTo>
                    <a:pt x="4411496" y="711192"/>
                    <a:pt x="4213824" y="890894"/>
                    <a:pt x="3969982" y="890894"/>
                  </a:cubicBezTo>
                  <a:lnTo>
                    <a:pt x="1260428" y="890894"/>
                  </a:lnTo>
                  <a:lnTo>
                    <a:pt x="1260428" y="88141"/>
                  </a:lnTo>
                  <a:close/>
                  <a:moveTo>
                    <a:pt x="4023673" y="0"/>
                  </a:moveTo>
                  <a:lnTo>
                    <a:pt x="484780" y="0"/>
                  </a:lnTo>
                  <a:cubicBezTo>
                    <a:pt x="250510" y="0"/>
                    <a:pt x="55053" y="166174"/>
                    <a:pt x="9849" y="387080"/>
                  </a:cubicBezTo>
                  <a:lnTo>
                    <a:pt x="0" y="484780"/>
                  </a:lnTo>
                  <a:lnTo>
                    <a:pt x="9849" y="582479"/>
                  </a:lnTo>
                  <a:cubicBezTo>
                    <a:pt x="55053" y="803386"/>
                    <a:pt x="250510" y="969559"/>
                    <a:pt x="484780" y="969559"/>
                  </a:cubicBezTo>
                  <a:lnTo>
                    <a:pt x="4023672" y="969560"/>
                  </a:lnTo>
                  <a:cubicBezTo>
                    <a:pt x="4291409" y="969560"/>
                    <a:pt x="4508452" y="752517"/>
                    <a:pt x="4508452" y="484780"/>
                  </a:cubicBezTo>
                  <a:lnTo>
                    <a:pt x="4508453" y="484780"/>
                  </a:lnTo>
                  <a:cubicBezTo>
                    <a:pt x="4508453" y="217043"/>
                    <a:pt x="4291410" y="0"/>
                    <a:pt x="40236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0" lIns="323925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1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6" name="Google Shape;166;gc7f7576bb5_0_322"/>
            <p:cNvSpPr txBox="1"/>
            <p:nvPr/>
          </p:nvSpPr>
          <p:spPr>
            <a:xfrm flipH="1">
              <a:off x="5997483" y="4359758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03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67" name="Google Shape;167;gc7f7576bb5_0_322"/>
            <p:cNvSpPr txBox="1"/>
            <p:nvPr/>
          </p:nvSpPr>
          <p:spPr>
            <a:xfrm>
              <a:off x="832924" y="4312138"/>
              <a:ext cx="45864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To </a:t>
              </a:r>
              <a:r>
                <a:rPr lang="en-US" sz="20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understand what variables are.</a:t>
              </a:r>
              <a:endPara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图片包含 游戏机, 标志&#10;&#10;描述已自动生成" id="168" name="Google Shape;168;gc7f7576bb5_0_3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11754" y="135178"/>
            <a:ext cx="1516700" cy="11373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c7f7576bb5_0_322"/>
          <p:cNvSpPr txBox="1"/>
          <p:nvPr>
            <p:ph idx="12" type="sldNum"/>
          </p:nvPr>
        </p:nvSpPr>
        <p:spPr>
          <a:xfrm>
            <a:off x="9081492" y="6703595"/>
            <a:ext cx="2893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8200" lIns="96425" spcFirstLastPara="1" rIns="96425" wrap="square" tIns="482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70" name="Google Shape;170;gc7f7576bb5_0_322"/>
          <p:cNvGrpSpPr/>
          <p:nvPr/>
        </p:nvGrpSpPr>
        <p:grpSpPr>
          <a:xfrm>
            <a:off x="4946293" y="5483478"/>
            <a:ext cx="7774533" cy="774331"/>
            <a:chOff x="4689763" y="5199581"/>
            <a:chExt cx="7371321" cy="734241"/>
          </a:xfrm>
        </p:grpSpPr>
        <p:sp>
          <p:nvSpPr>
            <p:cNvPr id="171" name="Google Shape;171;gc7f7576bb5_0_322"/>
            <p:cNvSpPr/>
            <p:nvPr/>
          </p:nvSpPr>
          <p:spPr>
            <a:xfrm>
              <a:off x="4689763" y="5199581"/>
              <a:ext cx="7371321" cy="729594"/>
            </a:xfrm>
            <a:custGeom>
              <a:rect b="b" l="l" r="r" t="t"/>
              <a:pathLst>
                <a:path extrusionOk="0" h="969560" w="4508453">
                  <a:moveTo>
                    <a:pt x="0" y="484779"/>
                  </a:moveTo>
                  <a:lnTo>
                    <a:pt x="0" y="484780"/>
                  </a:lnTo>
                  <a:lnTo>
                    <a:pt x="0" y="484780"/>
                  </a:lnTo>
                  <a:close/>
                  <a:moveTo>
                    <a:pt x="1260428" y="88141"/>
                  </a:moveTo>
                  <a:lnTo>
                    <a:pt x="1260428" y="890894"/>
                  </a:lnTo>
                  <a:lnTo>
                    <a:pt x="3969982" y="890894"/>
                  </a:lnTo>
                  <a:cubicBezTo>
                    <a:pt x="4213824" y="890894"/>
                    <a:pt x="4411496" y="711192"/>
                    <a:pt x="4411496" y="489518"/>
                  </a:cubicBezTo>
                  <a:lnTo>
                    <a:pt x="4411497" y="489518"/>
                  </a:lnTo>
                  <a:cubicBezTo>
                    <a:pt x="4411497" y="267843"/>
                    <a:pt x="4213825" y="88141"/>
                    <a:pt x="3969983" y="88141"/>
                  </a:cubicBezTo>
                  <a:close/>
                  <a:moveTo>
                    <a:pt x="484780" y="0"/>
                  </a:moveTo>
                  <a:lnTo>
                    <a:pt x="4023673" y="0"/>
                  </a:lnTo>
                  <a:cubicBezTo>
                    <a:pt x="4291410" y="0"/>
                    <a:pt x="4508453" y="217043"/>
                    <a:pt x="4508453" y="484780"/>
                  </a:cubicBezTo>
                  <a:lnTo>
                    <a:pt x="4508452" y="484780"/>
                  </a:lnTo>
                  <a:cubicBezTo>
                    <a:pt x="4508452" y="752517"/>
                    <a:pt x="4291409" y="969560"/>
                    <a:pt x="4023672" y="969560"/>
                  </a:cubicBezTo>
                  <a:lnTo>
                    <a:pt x="484780" y="969559"/>
                  </a:lnTo>
                  <a:cubicBezTo>
                    <a:pt x="250510" y="969559"/>
                    <a:pt x="55053" y="803386"/>
                    <a:pt x="9849" y="582479"/>
                  </a:cubicBezTo>
                  <a:lnTo>
                    <a:pt x="0" y="484780"/>
                  </a:lnTo>
                  <a:lnTo>
                    <a:pt x="9849" y="387080"/>
                  </a:lnTo>
                  <a:cubicBezTo>
                    <a:pt x="55053" y="166174"/>
                    <a:pt x="250510" y="0"/>
                    <a:pt x="484780" y="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anchorCtr="0" anchor="ctr" bIns="0" lIns="1367725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5CC9EB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72" name="Google Shape;172;gc7f7576bb5_0_322"/>
            <p:cNvSpPr txBox="1"/>
            <p:nvPr/>
          </p:nvSpPr>
          <p:spPr>
            <a:xfrm flipH="1">
              <a:off x="5198308" y="5277122"/>
              <a:ext cx="801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0"/>
                <a:buFont typeface="Arial"/>
                <a:buNone/>
              </a:pPr>
              <a:r>
                <a:rPr b="0" i="0" lang="en-US" sz="4500" u="none" cap="none" strike="noStrike">
                  <a:solidFill>
                    <a:srgbClr val="FFFFFF"/>
                  </a:solidFill>
                  <a:latin typeface="IrisUPC"/>
                  <a:ea typeface="IrisUPC"/>
                  <a:cs typeface="IrisUPC"/>
                  <a:sym typeface="IrisUPC"/>
                </a:rPr>
                <a:t>04</a:t>
              </a:r>
              <a:endParaRPr b="0" i="0" sz="4500" u="none" cap="none" strike="noStrike">
                <a:solidFill>
                  <a:srgbClr val="FFFFFF"/>
                </a:solidFill>
                <a:latin typeface="IrisUPC"/>
                <a:ea typeface="IrisUPC"/>
                <a:cs typeface="IrisUPC"/>
                <a:sym typeface="IrisUPC"/>
              </a:endParaRPr>
            </a:p>
          </p:txBody>
        </p:sp>
        <p:sp>
          <p:nvSpPr>
            <p:cNvPr id="173" name="Google Shape;173;gc7f7576bb5_0_322"/>
            <p:cNvSpPr txBox="1"/>
            <p:nvPr/>
          </p:nvSpPr>
          <p:spPr>
            <a:xfrm>
              <a:off x="6792880" y="5204962"/>
              <a:ext cx="4981500" cy="61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Using sequence, inputs, outputs, decomposition, debugging</a:t>
              </a:r>
              <a:r>
                <a:rPr lang="en-US" sz="1800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,</a:t>
              </a:r>
              <a:r>
                <a:rPr b="0" i="0" lang="en-US" sz="1800" u="none" cap="none" strike="noStrike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 iteration and variables when programming </a:t>
              </a:r>
              <a:endPara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gc7f7576bb5_0_322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c7f7576bb5_0_322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c7f7576bb5_0_350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c7f7576bb5_0_350"/>
          <p:cNvSpPr txBox="1"/>
          <p:nvPr/>
        </p:nvSpPr>
        <p:spPr>
          <a:xfrm>
            <a:off x="390273" y="1373250"/>
            <a:ext cx="7691700" cy="412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i="0" lang="en-US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How 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do digital devices store and transmit data?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You've probably heard the term already, but computers store and process data in </a:t>
            </a:r>
            <a:r>
              <a:rPr b="1"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does a computer use </a:t>
            </a:r>
            <a:r>
              <a:rPr b="1" i="1"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b="1"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Simply put, it's a method of counting numbers using only 0's and 1's. Computers use tiny charges of electricity to represent 1's, or no charge to represent 0's​.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Kōrero Mai:</a:t>
            </a: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Why do you think digital devices need to convert data to binary?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186" name="Google Shape;186;gc7f7576bb5_0_3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c7f7576bb5_0_350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8" name="Google Shape;188;gc7f7576bb5_0_350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c7f7576bb5_0_350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gc7f7576bb5_0_3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57685" y="1630340"/>
            <a:ext cx="3487618" cy="275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c7f7576bb5_0_3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43877" y="4814726"/>
            <a:ext cx="3715241" cy="188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gc7f7576bb5_0_350"/>
          <p:cNvSpPr txBox="1"/>
          <p:nvPr/>
        </p:nvSpPr>
        <p:spPr>
          <a:xfrm>
            <a:off x="457200" y="4572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193" name="Google Shape;193;gc7f7576bb5_0_350"/>
          <p:cNvSpPr txBox="1"/>
          <p:nvPr/>
        </p:nvSpPr>
        <p:spPr>
          <a:xfrm>
            <a:off x="3836300" y="5564263"/>
            <a:ext cx="4495800" cy="1200600"/>
          </a:xfrm>
          <a:prstGeom prst="rect">
            <a:avLst/>
          </a:prstGeom>
          <a:noFill/>
          <a:ln cap="flat" cmpd="sng" w="19050">
            <a:solidFill>
              <a:srgbClr val="B086B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 Fact!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why a lot of switches around the house have a 0 in the off position, and a 1 in the on position!​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c7f7576bb5_0_350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d9076cda84_0_17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d9076cda84_0_17"/>
          <p:cNvSpPr txBox="1"/>
          <p:nvPr/>
        </p:nvSpPr>
        <p:spPr>
          <a:xfrm>
            <a:off x="390275" y="1373250"/>
            <a:ext cx="119979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Understanding Binary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Binary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just another method to count numbers. Instead of using 1's, 10's, 100's like our normal counting system does, it instead uses 1's, 2's, 4's, 8's, 16's …. and so on.​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Let's take a look at the number 142. ​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we break it up into its components using Base 10 (our usual counting method), we get: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05" name="Google Shape;205;gd9076cda84_0_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gd9076cda84_0_17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7" name="Google Shape;207;gd9076cda84_0_17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d9076cda84_0_17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gd9076cda84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66704" y="145396"/>
            <a:ext cx="2162650" cy="170645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0" name="Google Shape;210;gd9076cda84_0_17"/>
          <p:cNvGraphicFramePr/>
          <p:nvPr/>
        </p:nvGraphicFramePr>
        <p:xfrm>
          <a:off x="3715650" y="4674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{321C3901-6809-4DBA-B693-D6AB34B825A4}</a:tableStyleId>
              </a:tblPr>
              <a:tblGrid>
                <a:gridCol w="1685925"/>
                <a:gridCol w="1685925"/>
                <a:gridCol w="1685925"/>
              </a:tblGrid>
              <a:tr h="809625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100's​</a:t>
                      </a:r>
                      <a:endParaRPr b="1" sz="2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10's​</a:t>
                      </a:r>
                      <a:endParaRPr b="1" sz="2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2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1's​</a:t>
                      </a:r>
                      <a:endParaRPr b="1" sz="2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</a:tr>
              <a:tr h="809625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4​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2​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sp>
        <p:nvSpPr>
          <p:cNvPr id="211" name="Google Shape;211;gd9076cda84_0_17"/>
          <p:cNvSpPr/>
          <p:nvPr/>
        </p:nvSpPr>
        <p:spPr>
          <a:xfrm flipH="1">
            <a:off x="6338175" y="4028125"/>
            <a:ext cx="1304100" cy="6465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d9076cda84_0_17"/>
          <p:cNvSpPr/>
          <p:nvPr/>
        </p:nvSpPr>
        <p:spPr>
          <a:xfrm flipH="1">
            <a:off x="4473925" y="4028125"/>
            <a:ext cx="1304100" cy="6465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d9076cda84_0_17"/>
          <p:cNvSpPr txBox="1"/>
          <p:nvPr/>
        </p:nvSpPr>
        <p:spPr>
          <a:xfrm>
            <a:off x="6750150" y="4180775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10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d9076cda84_0_17"/>
          <p:cNvSpPr txBox="1"/>
          <p:nvPr/>
        </p:nvSpPr>
        <p:spPr>
          <a:xfrm>
            <a:off x="4868200" y="4180775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10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d9076cda84_0_17"/>
          <p:cNvSpPr txBox="1"/>
          <p:nvPr/>
        </p:nvSpPr>
        <p:spPr>
          <a:xfrm>
            <a:off x="9370900" y="4133713"/>
            <a:ext cx="3320700" cy="25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100 = 100​</a:t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4 X 10  =  40​</a:t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2 X 1   =   2​</a:t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+-----​</a:t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142​</a:t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d9076cda84_0_17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solidFill>
          <a:srgbClr val="F0EFE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d9076cda84_0_65"/>
          <p:cNvSpPr txBox="1"/>
          <p:nvPr/>
        </p:nvSpPr>
        <p:spPr>
          <a:xfrm>
            <a:off x="393348" y="659125"/>
            <a:ext cx="104028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b="1" i="0" lang="en-US" sz="3500" u="none" cap="none" strike="noStrike">
                <a:solidFill>
                  <a:srgbClr val="F58344"/>
                </a:solidFill>
                <a:latin typeface="Arial"/>
                <a:ea typeface="Arial"/>
                <a:cs typeface="Arial"/>
                <a:sym typeface="Arial"/>
              </a:rPr>
              <a:t>Computational Thinking: </a:t>
            </a:r>
            <a:r>
              <a:rPr b="1" lang="en-US" sz="3500">
                <a:solidFill>
                  <a:srgbClr val="F58344"/>
                </a:solidFill>
              </a:rPr>
              <a:t>Binary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d9076cda84_0_65"/>
          <p:cNvSpPr txBox="1"/>
          <p:nvPr/>
        </p:nvSpPr>
        <p:spPr>
          <a:xfrm>
            <a:off x="390275" y="1373250"/>
            <a:ext cx="11997900" cy="192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Understanding Binary</a:t>
            </a:r>
            <a:endParaRPr b="1" i="0" sz="24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Now that we understand how counting in Base 10 works, Let's try and figure out and example of Base 2 </a:t>
            </a:r>
            <a:r>
              <a:rPr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Binary</a:t>
            </a:r>
            <a:r>
              <a:rPr lang="en-US" sz="20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)​</a:t>
            </a: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Given the following number in Base2, convert it into Base10:    </a:t>
            </a: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10001110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图片包含 游戏机, 标志&#10;&#10;描述已自动生成" id="227" name="Google Shape;227;gd9076cda84_0_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3466" y="145395"/>
            <a:ext cx="1438135" cy="107843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d9076cda84_0_65"/>
          <p:cNvSpPr txBox="1"/>
          <p:nvPr>
            <p:ph idx="12" type="sldNum"/>
          </p:nvPr>
        </p:nvSpPr>
        <p:spPr>
          <a:xfrm>
            <a:off x="9082088" y="6704013"/>
            <a:ext cx="2892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gd9076cda84_0_65"/>
          <p:cNvSpPr txBox="1"/>
          <p:nvPr/>
        </p:nvSpPr>
        <p:spPr>
          <a:xfrm>
            <a:off x="167149" y="6880015"/>
            <a:ext cx="23058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Copyright VR Voom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d9076cda84_0_65"/>
          <p:cNvSpPr txBox="1"/>
          <p:nvPr/>
        </p:nvSpPr>
        <p:spPr>
          <a:xfrm>
            <a:off x="167150" y="6054975"/>
            <a:ext cx="3125100" cy="646500"/>
          </a:xfrm>
          <a:prstGeom prst="rect">
            <a:avLst/>
          </a:prstGeom>
          <a:noFill/>
          <a:ln cap="flat" cmpd="sng" w="9525">
            <a:solidFill>
              <a:srgbClr val="65A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F58344"/>
                </a:solidFill>
              </a:rPr>
              <a:t>tāhūrua    </a:t>
            </a:r>
            <a:r>
              <a:rPr b="1" i="1" lang="en-US" sz="2200">
                <a:solidFill>
                  <a:srgbClr val="44546A"/>
                </a:solidFill>
              </a:rPr>
              <a:t>binary</a:t>
            </a:r>
            <a:endParaRPr b="1" i="1" sz="22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gd9076cda84_0_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66704" y="145396"/>
            <a:ext cx="2162650" cy="170645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d9076cda84_0_65"/>
          <p:cNvSpPr/>
          <p:nvPr/>
        </p:nvSpPr>
        <p:spPr>
          <a:xfrm flipH="1">
            <a:off x="62680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d9076cda84_0_65"/>
          <p:cNvSpPr txBox="1"/>
          <p:nvPr/>
        </p:nvSpPr>
        <p:spPr>
          <a:xfrm>
            <a:off x="12420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d9076cda84_0_65"/>
          <p:cNvSpPr txBox="1"/>
          <p:nvPr/>
        </p:nvSpPr>
        <p:spPr>
          <a:xfrm>
            <a:off x="9370900" y="4228338"/>
            <a:ext cx="3320700" cy="322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128 = 128​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8   =   8​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4   =   4​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1 X 2   =   2​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+----​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          142</a:t>
            </a:r>
            <a:endParaRPr sz="22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5" name="Google Shape;235;gd9076cda84_0_65"/>
          <p:cNvGraphicFramePr/>
          <p:nvPr/>
        </p:nvGraphicFramePr>
        <p:xfrm>
          <a:off x="617725" y="413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{321C3901-6809-4DBA-B693-D6AB34B825A4}</a:tableStyleId>
              </a:tblPr>
              <a:tblGrid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  <a:gridCol w="1047750"/>
              </a:tblGrid>
              <a:tr h="1000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-US" sz="180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b="1" sz="180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5A5A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88900" marR="8890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0​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26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8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1E1E1"/>
                    </a:solidFill>
                  </a:tcPr>
                </a:tc>
              </a:tr>
            </a:tbl>
          </a:graphicData>
        </a:graphic>
      </p:graphicFrame>
      <p:sp>
        <p:nvSpPr>
          <p:cNvPr id="236" name="Google Shape;236;gd9076cda84_0_65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237" name="Google Shape;237;gd9076cda84_0_65"/>
          <p:cNvSpPr/>
          <p:nvPr/>
        </p:nvSpPr>
        <p:spPr>
          <a:xfrm flipH="1">
            <a:off x="51960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d9076cda84_0_65"/>
          <p:cNvSpPr/>
          <p:nvPr/>
        </p:nvSpPr>
        <p:spPr>
          <a:xfrm flipH="1">
            <a:off x="412395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d9076cda84_0_65"/>
          <p:cNvSpPr/>
          <p:nvPr/>
        </p:nvSpPr>
        <p:spPr>
          <a:xfrm flipH="1">
            <a:off x="30519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d9076cda84_0_65"/>
          <p:cNvSpPr/>
          <p:nvPr/>
        </p:nvSpPr>
        <p:spPr>
          <a:xfrm flipH="1">
            <a:off x="20055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d9076cda84_0_65"/>
          <p:cNvSpPr/>
          <p:nvPr/>
        </p:nvSpPr>
        <p:spPr>
          <a:xfrm flipH="1">
            <a:off x="959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gd9076cda84_0_65"/>
          <p:cNvSpPr/>
          <p:nvPr/>
        </p:nvSpPr>
        <p:spPr>
          <a:xfrm flipH="1">
            <a:off x="7340100" y="3651450"/>
            <a:ext cx="1046400" cy="492600"/>
          </a:xfrm>
          <a:prstGeom prst="uturnArrow">
            <a:avLst>
              <a:gd fmla="val 25812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rgbClr val="548135"/>
          </a:solidFill>
          <a:ln cap="flat" cmpd="sng" w="9525">
            <a:solidFill>
              <a:srgbClr val="54813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d9076cda84_0_65"/>
          <p:cNvSpPr txBox="1"/>
          <p:nvPr/>
        </p:nvSpPr>
        <p:spPr>
          <a:xfrm>
            <a:off x="22984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gd9076cda84_0_65"/>
          <p:cNvSpPr txBox="1"/>
          <p:nvPr/>
        </p:nvSpPr>
        <p:spPr>
          <a:xfrm>
            <a:off x="3388338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gd9076cda84_0_65"/>
          <p:cNvSpPr txBox="1"/>
          <p:nvPr/>
        </p:nvSpPr>
        <p:spPr>
          <a:xfrm>
            <a:off x="4452575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gd9076cda84_0_65"/>
          <p:cNvSpPr txBox="1"/>
          <p:nvPr/>
        </p:nvSpPr>
        <p:spPr>
          <a:xfrm>
            <a:off x="55346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d9076cda84_0_65"/>
          <p:cNvSpPr txBox="1"/>
          <p:nvPr/>
        </p:nvSpPr>
        <p:spPr>
          <a:xfrm>
            <a:off x="6626750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gd9076cda84_0_65"/>
          <p:cNvSpPr txBox="1"/>
          <p:nvPr/>
        </p:nvSpPr>
        <p:spPr>
          <a:xfrm>
            <a:off x="7738888" y="3651450"/>
            <a:ext cx="7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x 2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gd9076cda84_0_65"/>
          <p:cNvSpPr txBox="1"/>
          <p:nvPr/>
        </p:nvSpPr>
        <p:spPr>
          <a:xfrm>
            <a:off x="9306100" y="2335050"/>
            <a:ext cx="3320700" cy="1893300"/>
          </a:xfrm>
          <a:prstGeom prst="rect">
            <a:avLst/>
          </a:prstGeom>
          <a:noFill/>
          <a:ln cap="flat" cmpd="sng" w="19050">
            <a:solidFill>
              <a:srgbClr val="B086B8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Fact</a:t>
            </a:r>
            <a:r>
              <a:rPr i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It may not look like it, but we can count to </a:t>
            </a:r>
            <a:r>
              <a:rPr b="1"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ANY </a:t>
            </a:r>
            <a:r>
              <a:rPr lang="en-US" sz="1850">
                <a:solidFill>
                  <a:schemeClr val="dk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number using  the binary method. It may not be natural for us to count this way, but it's the only way computers can read / write data.</a:t>
            </a:r>
            <a:endParaRPr sz="1700"/>
          </a:p>
        </p:txBody>
      </p:sp>
      <p:sp>
        <p:nvSpPr>
          <p:cNvPr id="250" name="Google Shape;250;gd9076cda84_0_65"/>
          <p:cNvSpPr txBox="1"/>
          <p:nvPr/>
        </p:nvSpPr>
        <p:spPr>
          <a:xfrm>
            <a:off x="4123944" y="6830568"/>
            <a:ext cx="59802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Module </a:t>
            </a:r>
            <a:r>
              <a:rPr b="0" i="0" lang="en-US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One - Introduction into VR Programming &amp; game design principles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自定义设计方案">
  <a:themeElements>
    <a:clrScheme name="自定义 11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14577"/>
      </a:accent1>
      <a:accent2>
        <a:srgbClr val="9CC3AE"/>
      </a:accent2>
      <a:accent3>
        <a:srgbClr val="F58344"/>
      </a:accent3>
      <a:accent4>
        <a:srgbClr val="B086B8"/>
      </a:accent4>
      <a:accent5>
        <a:srgbClr val="114577"/>
      </a:accent5>
      <a:accent6>
        <a:srgbClr val="9CC3AE"/>
      </a:accent6>
      <a:hlink>
        <a:srgbClr val="F58344"/>
      </a:hlink>
      <a:folHlink>
        <a:srgbClr val="B086B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2016-11-27T09:21:22Z</dcterms:created>
</cp:coreProperties>
</file>