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aleway"/>
      <p:regular r:id="rId16"/>
      <p:bold r:id="rId17"/>
      <p:italic r:id="rId18"/>
      <p:boldItalic r:id="rId19"/>
    </p:embeddedFont>
    <p:embeddedFont>
      <p:font typeface="Roboto"/>
      <p:regular r:id="rId20"/>
      <p:bold r:id="rId21"/>
      <p:italic r:id="rId22"/>
      <p:boldItalic r:id="rId23"/>
    </p:embeddedFont>
    <p:embeddedFont>
      <p:font typeface="La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Lato-regular.fntdata"/><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italic.fntdata"/><Relationship Id="rId25" Type="http://schemas.openxmlformats.org/officeDocument/2006/relationships/font" Target="fonts/Lato-bold.fntdata"/><Relationship Id="rId27"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bold.fntdata"/><Relationship Id="rId16" Type="http://schemas.openxmlformats.org/officeDocument/2006/relationships/font" Target="fonts/Raleway-regular.fntdata"/><Relationship Id="rId19" Type="http://schemas.openxmlformats.org/officeDocument/2006/relationships/font" Target="fonts/Raleway-boldItalic.fntdata"/><Relationship Id="rId18" Type="http://schemas.openxmlformats.org/officeDocument/2006/relationships/font" Target="fonts/Raleway-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0c059737e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0c059737e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0ba71369a4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0ba71369a4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0ba71369a4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0ba71369a4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0ba71369a4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0ba71369a4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0c059737e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0c059737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0c059737e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0c059737e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0ba71369a4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0ba71369a4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0ba71369a4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0ba71369a4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0c059737e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0c059737e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folksong.org.nz/ma_wai_ra/" TargetMode="External"/><Relationship Id="rId4" Type="http://schemas.openxmlformats.org/officeDocument/2006/relationships/hyperlink" Target="https://poetryarchive.org/poet/hone-tuwhare/" TargetMode="External"/><Relationship Id="rId5" Type="http://schemas.openxmlformats.org/officeDocument/2006/relationships/hyperlink" Target="https://mail.google.com/mail/u/0/#inbox/WhctKKXXNBtpgdtFCmkhTfQDlkHTKjKhklLXZrCkQwKbMwvSTFGJxdHWpkBzqWdQkRkMrmG?projector=1" TargetMode="External"/><Relationship Id="rId6" Type="http://schemas.openxmlformats.org/officeDocument/2006/relationships/hyperlink" Target="https://www.facebook.com/ManaNZ/videos/1030607143646639/" TargetMode="External"/><Relationship Id="rId7"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hyperlink" Target="https://www.poetryfoundation.org/poets/edgar-allan-po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s://poemanalysis.com/edgar-allan-poe/a-dream-within-a-dream/"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Poetry Analysis Slideshow</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495057"/>
                </a:solidFill>
                <a:highlight>
                  <a:srgbClr val="FFFFFF"/>
                </a:highlight>
                <a:latin typeface="Roboto"/>
                <a:ea typeface="Roboto"/>
                <a:cs typeface="Roboto"/>
                <a:sym typeface="Roboto"/>
              </a:rPr>
              <a:t>L.I: We are PLANNING poetry by </a:t>
            </a:r>
            <a:r>
              <a:rPr i="1" lang="en">
                <a:solidFill>
                  <a:srgbClr val="495057"/>
                </a:solidFill>
                <a:highlight>
                  <a:srgbClr val="FFFFFF"/>
                </a:highlight>
                <a:latin typeface="Roboto"/>
                <a:ea typeface="Roboto"/>
                <a:cs typeface="Roboto"/>
                <a:sym typeface="Roboto"/>
              </a:rPr>
              <a:t>choosing</a:t>
            </a:r>
            <a:r>
              <a:rPr lang="en">
                <a:solidFill>
                  <a:srgbClr val="495057"/>
                </a:solidFill>
                <a:highlight>
                  <a:srgbClr val="FFFFFF"/>
                </a:highlight>
                <a:latin typeface="Roboto"/>
                <a:ea typeface="Roboto"/>
                <a:cs typeface="Roboto"/>
                <a:sym typeface="Roboto"/>
              </a:rPr>
              <a:t> language that is appropriate to the topic, audience, and purpose.</a:t>
            </a:r>
            <a:endParaRPr/>
          </a:p>
        </p:txBody>
      </p:sp>
      <p:pic>
        <p:nvPicPr>
          <p:cNvPr id="74" name="Google Shape;74;p13"/>
          <p:cNvPicPr preferRelativeResize="0"/>
          <p:nvPr/>
        </p:nvPicPr>
        <p:blipFill>
          <a:blip r:embed="rId3">
            <a:alphaModFix/>
          </a:blip>
          <a:stretch>
            <a:fillRect/>
          </a:stretch>
        </p:blipFill>
        <p:spPr>
          <a:xfrm>
            <a:off x="112475" y="1539375"/>
            <a:ext cx="2123300" cy="2272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4</a:t>
            </a:r>
            <a:endParaRPr/>
          </a:p>
        </p:txBody>
      </p:sp>
      <p:sp>
        <p:nvSpPr>
          <p:cNvPr id="130" name="Google Shape;130;p22"/>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Clr>
                <a:schemeClr val="dk2"/>
              </a:buClr>
              <a:buSzPts val="1100"/>
              <a:buFont typeface="Arial"/>
              <a:buNone/>
            </a:pPr>
            <a:r>
              <a:rPr lang="en">
                <a:solidFill>
                  <a:srgbClr val="424242"/>
                </a:solidFill>
              </a:rPr>
              <a:t>Draw, label and colour in a picture of what the poems are about into your English books </a:t>
            </a:r>
            <a:r>
              <a:rPr lang="en">
                <a:solidFill>
                  <a:srgbClr val="202729"/>
                </a:solidFill>
              </a:rPr>
              <a:t>to</a:t>
            </a:r>
            <a:r>
              <a:rPr lang="en">
                <a:solidFill>
                  <a:srgbClr val="424242"/>
                </a:solidFill>
              </a:rPr>
              <a:t> </a:t>
            </a:r>
            <a:r>
              <a:rPr b="1" lang="en" sz="1800" u="sng">
                <a:solidFill>
                  <a:srgbClr val="1C1C1C"/>
                </a:solidFill>
              </a:rPr>
              <a:t>AT LEAST A YEAR NINE STANDARD</a:t>
            </a:r>
            <a:r>
              <a:rPr lang="en">
                <a:solidFill>
                  <a:srgbClr val="424242"/>
                </a:solidFill>
              </a:rPr>
              <a:t>.</a:t>
            </a:r>
            <a:endParaRPr/>
          </a:p>
        </p:txBody>
      </p:sp>
      <p:pic>
        <p:nvPicPr>
          <p:cNvPr id="131" name="Google Shape;131;p22"/>
          <p:cNvPicPr preferRelativeResize="0"/>
          <p:nvPr/>
        </p:nvPicPr>
        <p:blipFill>
          <a:blip r:embed="rId3">
            <a:alphaModFix/>
          </a:blip>
          <a:stretch>
            <a:fillRect/>
          </a:stretch>
        </p:blipFill>
        <p:spPr>
          <a:xfrm>
            <a:off x="4129450" y="1490525"/>
            <a:ext cx="3817249" cy="2321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nvSpPr>
        <p:spPr>
          <a:xfrm>
            <a:off x="0" y="0"/>
            <a:ext cx="9144000" cy="2530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highlight>
                  <a:srgbClr val="FFFFFF"/>
                </a:highlight>
                <a:latin typeface="Georgia"/>
                <a:ea typeface="Georgia"/>
                <a:cs typeface="Georgia"/>
                <a:sym typeface="Georgia"/>
              </a:rPr>
              <a:t>Māori have composed some of New Zealand’s finest poetry, ranging from </a:t>
            </a:r>
            <a:r>
              <a:rPr lang="en" sz="1200">
                <a:highlight>
                  <a:srgbClr val="FFFFFF"/>
                </a:highlight>
                <a:uFill>
                  <a:noFill/>
                </a:uFill>
                <a:latin typeface="Georgia"/>
                <a:ea typeface="Georgia"/>
                <a:cs typeface="Georgia"/>
                <a:sym typeface="Georgia"/>
                <a:hlinkClick r:id="rId3"/>
              </a:rPr>
              <a:t>Rihi Puhiwahine’s work in the 19th century </a:t>
            </a:r>
            <a:r>
              <a:rPr lang="en" sz="1200">
                <a:highlight>
                  <a:srgbClr val="FFFFFF"/>
                </a:highlight>
                <a:latin typeface="Georgia"/>
                <a:ea typeface="Georgia"/>
                <a:cs typeface="Georgia"/>
                <a:sym typeface="Georgia"/>
              </a:rPr>
              <a:t> to </a:t>
            </a:r>
            <a:r>
              <a:rPr lang="en" sz="1200">
                <a:highlight>
                  <a:srgbClr val="FFFFFF"/>
                </a:highlight>
                <a:uFill>
                  <a:noFill/>
                </a:uFill>
                <a:latin typeface="Georgia"/>
                <a:ea typeface="Georgia"/>
                <a:cs typeface="Georgia"/>
                <a:sym typeface="Georgia"/>
                <a:hlinkClick r:id="rId4"/>
              </a:rPr>
              <a:t>Hone Tuwhare’s fine works </a:t>
            </a:r>
            <a:r>
              <a:rPr lang="en" sz="1200">
                <a:highlight>
                  <a:srgbClr val="FFFFFF"/>
                </a:highlight>
                <a:latin typeface="Georgia"/>
                <a:ea typeface="Georgia"/>
                <a:cs typeface="Georgia"/>
                <a:sym typeface="Georgia"/>
              </a:rPr>
              <a:t>and beyond.  Such poetry does not gloss over brutal realities.  Puhiwahine wrote of the impacts of conflict in New Zealand:</a:t>
            </a:r>
            <a:endParaRPr sz="1200">
              <a:highlight>
                <a:srgbClr val="FFFFFF"/>
              </a:highlight>
              <a:latin typeface="Georgia"/>
              <a:ea typeface="Georgia"/>
              <a:cs typeface="Georgia"/>
              <a:sym typeface="Georgia"/>
            </a:endParaRPr>
          </a:p>
          <a:p>
            <a:pPr indent="0" lvl="0" marL="0" rtl="0" algn="l">
              <a:lnSpc>
                <a:spcPct val="115000"/>
              </a:lnSpc>
              <a:spcBef>
                <a:spcPts val="1800"/>
              </a:spcBef>
              <a:spcAft>
                <a:spcPts val="0"/>
              </a:spcAft>
              <a:buNone/>
            </a:pPr>
            <a:r>
              <a:rPr lang="en" sz="1200">
                <a:highlight>
                  <a:srgbClr val="FFFFFF"/>
                </a:highlight>
                <a:latin typeface="Georgia"/>
                <a:ea typeface="Georgia"/>
                <a:cs typeface="Georgia"/>
                <a:sym typeface="Georgia"/>
              </a:rPr>
              <a:t>Who can raise my fallen ones again? No one but Almighty God, who reigns above us all. All about is now a void; an empty void, a dismal void— Tell me, who caused this void? For seven long years the patu has opposed the sword and loaded gun. Be prepared, be prepared! The worst is yet to come…</a:t>
            </a:r>
            <a:endParaRPr sz="1200">
              <a:highlight>
                <a:srgbClr val="FFFFFF"/>
              </a:highlight>
              <a:latin typeface="Georgia"/>
              <a:ea typeface="Georgia"/>
              <a:cs typeface="Georgia"/>
              <a:sym typeface="Georgia"/>
            </a:endParaRPr>
          </a:p>
          <a:p>
            <a:pPr indent="0" lvl="0" marL="0" rtl="0" algn="l">
              <a:lnSpc>
                <a:spcPct val="115000"/>
              </a:lnSpc>
              <a:spcBef>
                <a:spcPts val="1800"/>
              </a:spcBef>
              <a:spcAft>
                <a:spcPts val="1800"/>
              </a:spcAft>
              <a:buNone/>
            </a:pPr>
            <a:r>
              <a:rPr lang="en" sz="1200">
                <a:highlight>
                  <a:srgbClr val="FFFFFF"/>
                </a:highlight>
                <a:latin typeface="Georgia"/>
                <a:ea typeface="Georgia"/>
                <a:cs typeface="Georgia"/>
                <a:sym typeface="Georgia"/>
              </a:rPr>
              <a:t>Poetry including song lyrics has provided a route through which the mana and visibility of the Māori language has been enhanced:  Examples include </a:t>
            </a:r>
            <a:r>
              <a:rPr lang="en" sz="1200">
                <a:highlight>
                  <a:srgbClr val="FFFFFF"/>
                </a:highlight>
                <a:uFill>
                  <a:noFill/>
                </a:uFill>
                <a:latin typeface="Georgia"/>
                <a:ea typeface="Georgia"/>
                <a:cs typeface="Georgia"/>
                <a:sym typeface="Georgia"/>
                <a:hlinkClick r:id="rId5"/>
              </a:rPr>
              <a:t>Lorde and Marlon Williams sing Stoned at the Nail Salon</a:t>
            </a:r>
            <a:r>
              <a:rPr lang="en" sz="1200">
                <a:highlight>
                  <a:srgbClr val="FFFFFF"/>
                </a:highlight>
                <a:latin typeface="Georgia"/>
                <a:ea typeface="Georgia"/>
                <a:cs typeface="Georgia"/>
                <a:sym typeface="Georgia"/>
              </a:rPr>
              <a:t> and </a:t>
            </a:r>
            <a:r>
              <a:rPr lang="en" sz="1200">
                <a:highlight>
                  <a:srgbClr val="FFFFFF"/>
                </a:highlight>
                <a:uFill>
                  <a:noFill/>
                </a:uFill>
                <a:latin typeface="Georgia"/>
                <a:ea typeface="Georgia"/>
                <a:cs typeface="Georgia"/>
                <a:sym typeface="Georgia"/>
                <a:hlinkClick r:id="rId6"/>
              </a:rPr>
              <a:t>George Henare and Jennifer Ward-Lealand read sonnet 18 in English and Te Reo</a:t>
            </a:r>
            <a:r>
              <a:rPr lang="en" sz="1200">
                <a:highlight>
                  <a:srgbClr val="FFFFFF"/>
                </a:highlight>
                <a:latin typeface="Georgia"/>
                <a:ea typeface="Georgia"/>
                <a:cs typeface="Georgia"/>
                <a:sym typeface="Georgia"/>
              </a:rPr>
              <a:t>.</a:t>
            </a:r>
            <a:r>
              <a:rPr lang="en" sz="1200">
                <a:solidFill>
                  <a:srgbClr val="333333"/>
                </a:solidFill>
                <a:highlight>
                  <a:srgbClr val="FFFFFF"/>
                </a:highlight>
                <a:latin typeface="Georgia"/>
                <a:ea typeface="Georgia"/>
                <a:cs typeface="Georgia"/>
                <a:sym typeface="Georgia"/>
              </a:rPr>
              <a:t>   What I would give for Henare’s voice and elocution!</a:t>
            </a:r>
            <a:endParaRPr sz="1200">
              <a:solidFill>
                <a:srgbClr val="333333"/>
              </a:solidFill>
              <a:highlight>
                <a:srgbClr val="FFFFFF"/>
              </a:highlight>
              <a:latin typeface="Georgia"/>
              <a:ea typeface="Georgia"/>
              <a:cs typeface="Georgia"/>
              <a:sym typeface="Georgia"/>
            </a:endParaRPr>
          </a:p>
        </p:txBody>
      </p:sp>
      <p:pic>
        <p:nvPicPr>
          <p:cNvPr id="80" name="Google Shape;80;p14"/>
          <p:cNvPicPr preferRelativeResize="0"/>
          <p:nvPr/>
        </p:nvPicPr>
        <p:blipFill>
          <a:blip r:embed="rId7">
            <a:alphaModFix/>
          </a:blip>
          <a:stretch>
            <a:fillRect/>
          </a:stretch>
        </p:blipFill>
        <p:spPr>
          <a:xfrm>
            <a:off x="2602300" y="2571750"/>
            <a:ext cx="3989376" cy="24129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5"/>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fontScale="92500" lnSpcReduction="20000"/>
          </a:bodyPr>
          <a:lstStyle/>
          <a:p>
            <a:pPr indent="0" lvl="0" marL="0" rtl="0" algn="l">
              <a:spcBef>
                <a:spcPts val="0"/>
              </a:spcBef>
              <a:spcAft>
                <a:spcPts val="0"/>
              </a:spcAft>
              <a:buNone/>
            </a:pPr>
            <a:r>
              <a:rPr lang="en"/>
              <a:t>Read the poem “A Dream Within a Dream” on this slide for the first stanza.</a:t>
            </a:r>
            <a:endParaRPr/>
          </a:p>
        </p:txBody>
      </p:sp>
      <p:sp>
        <p:nvSpPr>
          <p:cNvPr id="86" name="Google Shape;86;p15"/>
          <p:cNvSpPr txBox="1"/>
          <p:nvPr/>
        </p:nvSpPr>
        <p:spPr>
          <a:xfrm>
            <a:off x="0" y="0"/>
            <a:ext cx="9144000" cy="4114500"/>
          </a:xfrm>
          <a:prstGeom prst="rect">
            <a:avLst/>
          </a:prstGeom>
          <a:noFill/>
          <a:ln>
            <a:noFill/>
          </a:ln>
        </p:spPr>
        <p:txBody>
          <a:bodyPr anchorCtr="0" anchor="t" bIns="91425" lIns="91425" spcFirstLastPara="1" rIns="91425" wrap="square" tIns="91425">
            <a:spAutoFit/>
          </a:bodyPr>
          <a:lstStyle/>
          <a:p>
            <a:pPr indent="0" lvl="0" marL="0" rtl="0" algn="ctr">
              <a:lnSpc>
                <a:spcPct val="123100"/>
              </a:lnSpc>
              <a:spcBef>
                <a:spcPts val="0"/>
              </a:spcBef>
              <a:spcAft>
                <a:spcPts val="0"/>
              </a:spcAft>
              <a:buNone/>
            </a:pPr>
            <a:r>
              <a:rPr b="1" lang="en" sz="3600">
                <a:solidFill>
                  <a:schemeClr val="dk2"/>
                </a:solidFill>
                <a:latin typeface="Calibri"/>
                <a:ea typeface="Calibri"/>
                <a:cs typeface="Calibri"/>
                <a:sym typeface="Calibri"/>
              </a:rPr>
              <a:t>A Dream Within a Dream</a:t>
            </a:r>
            <a:endParaRPr b="1" sz="3600">
              <a:solidFill>
                <a:schemeClr val="dk2"/>
              </a:solidFill>
              <a:latin typeface="Calibri"/>
              <a:ea typeface="Calibri"/>
              <a:cs typeface="Calibri"/>
              <a:sym typeface="Calibri"/>
            </a:endParaRPr>
          </a:p>
          <a:p>
            <a:pPr indent="0" lvl="0" marL="0" rtl="0" algn="ctr">
              <a:lnSpc>
                <a:spcPct val="150000"/>
              </a:lnSpc>
              <a:spcBef>
                <a:spcPts val="0"/>
              </a:spcBef>
              <a:spcAft>
                <a:spcPts val="0"/>
              </a:spcAft>
              <a:buNone/>
            </a:pPr>
            <a:r>
              <a:rPr lang="en" sz="2400">
                <a:solidFill>
                  <a:srgbClr val="494949"/>
                </a:solidFill>
                <a:latin typeface="Calibri"/>
                <a:ea typeface="Calibri"/>
                <a:cs typeface="Calibri"/>
                <a:sym typeface="Calibri"/>
              </a:rPr>
              <a:t>By </a:t>
            </a:r>
            <a:r>
              <a:rPr lang="en" sz="2400" u="sng">
                <a:solidFill>
                  <a:schemeClr val="hlink"/>
                </a:solidFill>
                <a:latin typeface="Calibri"/>
                <a:ea typeface="Calibri"/>
                <a:cs typeface="Calibri"/>
                <a:sym typeface="Calibri"/>
                <a:hlinkClick r:id="rId3"/>
              </a:rPr>
              <a:t>Edgar Allan Poe</a:t>
            </a:r>
            <a:endParaRPr sz="2400" u="sng">
              <a:solidFill>
                <a:schemeClr val="hlink"/>
              </a:solidFill>
              <a:latin typeface="Calibri"/>
              <a:ea typeface="Calibri"/>
              <a:cs typeface="Calibri"/>
              <a:sym typeface="Calibri"/>
            </a:endParaRPr>
          </a:p>
          <a:p>
            <a:pPr indent="-152400" lvl="0" marL="152400" rtl="0" algn="ctr">
              <a:lnSpc>
                <a:spcPct val="115000"/>
              </a:lnSpc>
              <a:spcBef>
                <a:spcPts val="0"/>
              </a:spcBef>
              <a:spcAft>
                <a:spcPts val="0"/>
              </a:spcAft>
              <a:buNone/>
            </a:pPr>
            <a:r>
              <a:rPr lang="en">
                <a:solidFill>
                  <a:schemeClr val="dk2"/>
                </a:solidFill>
                <a:latin typeface="Times New Roman"/>
                <a:ea typeface="Times New Roman"/>
                <a:cs typeface="Times New Roman"/>
                <a:sym typeface="Times New Roman"/>
              </a:rPr>
              <a:t>Take this kiss upon the brow!</a:t>
            </a:r>
            <a:endParaRPr>
              <a:solidFill>
                <a:schemeClr val="dk2"/>
              </a:solidFill>
              <a:latin typeface="Times New Roman"/>
              <a:ea typeface="Times New Roman"/>
              <a:cs typeface="Times New Roman"/>
              <a:sym typeface="Times New Roman"/>
            </a:endParaRPr>
          </a:p>
          <a:p>
            <a:pPr indent="-152400" lvl="0" marL="152400" rtl="0" algn="ctr">
              <a:lnSpc>
                <a:spcPct val="115000"/>
              </a:lnSpc>
              <a:spcBef>
                <a:spcPts val="0"/>
              </a:spcBef>
              <a:spcAft>
                <a:spcPts val="0"/>
              </a:spcAft>
              <a:buNone/>
            </a:pPr>
            <a:r>
              <a:rPr lang="en">
                <a:solidFill>
                  <a:schemeClr val="dk2"/>
                </a:solidFill>
                <a:latin typeface="Times New Roman"/>
                <a:ea typeface="Times New Roman"/>
                <a:cs typeface="Times New Roman"/>
                <a:sym typeface="Times New Roman"/>
              </a:rPr>
              <a:t>And, in parting from you now,</a:t>
            </a:r>
            <a:endParaRPr>
              <a:solidFill>
                <a:schemeClr val="dk2"/>
              </a:solidFill>
              <a:latin typeface="Times New Roman"/>
              <a:ea typeface="Times New Roman"/>
              <a:cs typeface="Times New Roman"/>
              <a:sym typeface="Times New Roman"/>
            </a:endParaRPr>
          </a:p>
          <a:p>
            <a:pPr indent="-152400" lvl="0" marL="152400" rtl="0" algn="ctr">
              <a:lnSpc>
                <a:spcPct val="115000"/>
              </a:lnSpc>
              <a:spcBef>
                <a:spcPts val="0"/>
              </a:spcBef>
              <a:spcAft>
                <a:spcPts val="0"/>
              </a:spcAft>
              <a:buNone/>
            </a:pPr>
            <a:r>
              <a:rPr lang="en">
                <a:solidFill>
                  <a:schemeClr val="dk2"/>
                </a:solidFill>
                <a:latin typeface="Times New Roman"/>
                <a:ea typeface="Times New Roman"/>
                <a:cs typeface="Times New Roman"/>
                <a:sym typeface="Times New Roman"/>
              </a:rPr>
              <a:t>Thus much let me avow —</a:t>
            </a:r>
            <a:endParaRPr>
              <a:solidFill>
                <a:schemeClr val="dk2"/>
              </a:solidFill>
              <a:latin typeface="Times New Roman"/>
              <a:ea typeface="Times New Roman"/>
              <a:cs typeface="Times New Roman"/>
              <a:sym typeface="Times New Roman"/>
            </a:endParaRPr>
          </a:p>
          <a:p>
            <a:pPr indent="-152400" lvl="0" marL="152400" rtl="0" algn="ctr">
              <a:lnSpc>
                <a:spcPct val="115000"/>
              </a:lnSpc>
              <a:spcBef>
                <a:spcPts val="0"/>
              </a:spcBef>
              <a:spcAft>
                <a:spcPts val="0"/>
              </a:spcAft>
              <a:buNone/>
            </a:pPr>
            <a:r>
              <a:rPr lang="en">
                <a:solidFill>
                  <a:schemeClr val="dk2"/>
                </a:solidFill>
                <a:latin typeface="Times New Roman"/>
                <a:ea typeface="Times New Roman"/>
                <a:cs typeface="Times New Roman"/>
                <a:sym typeface="Times New Roman"/>
              </a:rPr>
              <a:t>You are not wrong, who deem</a:t>
            </a:r>
            <a:endParaRPr>
              <a:solidFill>
                <a:schemeClr val="dk2"/>
              </a:solidFill>
              <a:latin typeface="Times New Roman"/>
              <a:ea typeface="Times New Roman"/>
              <a:cs typeface="Times New Roman"/>
              <a:sym typeface="Times New Roman"/>
            </a:endParaRPr>
          </a:p>
          <a:p>
            <a:pPr indent="-152400" lvl="0" marL="152400" rtl="0" algn="ctr">
              <a:lnSpc>
                <a:spcPct val="115000"/>
              </a:lnSpc>
              <a:spcBef>
                <a:spcPts val="0"/>
              </a:spcBef>
              <a:spcAft>
                <a:spcPts val="0"/>
              </a:spcAft>
              <a:buNone/>
            </a:pPr>
            <a:r>
              <a:rPr lang="en">
                <a:solidFill>
                  <a:schemeClr val="dk2"/>
                </a:solidFill>
                <a:latin typeface="Times New Roman"/>
                <a:ea typeface="Times New Roman"/>
                <a:cs typeface="Times New Roman"/>
                <a:sym typeface="Times New Roman"/>
              </a:rPr>
              <a:t>That my days have been a dream;</a:t>
            </a:r>
            <a:endParaRPr>
              <a:solidFill>
                <a:schemeClr val="dk2"/>
              </a:solidFill>
              <a:latin typeface="Times New Roman"/>
              <a:ea typeface="Times New Roman"/>
              <a:cs typeface="Times New Roman"/>
              <a:sym typeface="Times New Roman"/>
            </a:endParaRPr>
          </a:p>
          <a:p>
            <a:pPr indent="-152400" lvl="0" marL="152400" rtl="0" algn="ctr">
              <a:lnSpc>
                <a:spcPct val="115000"/>
              </a:lnSpc>
              <a:spcBef>
                <a:spcPts val="0"/>
              </a:spcBef>
              <a:spcAft>
                <a:spcPts val="0"/>
              </a:spcAft>
              <a:buNone/>
            </a:pPr>
            <a:r>
              <a:rPr lang="en">
                <a:solidFill>
                  <a:schemeClr val="dk2"/>
                </a:solidFill>
                <a:latin typeface="Times New Roman"/>
                <a:ea typeface="Times New Roman"/>
                <a:cs typeface="Times New Roman"/>
                <a:sym typeface="Times New Roman"/>
              </a:rPr>
              <a:t>Yet if hope has flown away</a:t>
            </a:r>
            <a:endParaRPr>
              <a:solidFill>
                <a:schemeClr val="dk2"/>
              </a:solidFill>
              <a:latin typeface="Times New Roman"/>
              <a:ea typeface="Times New Roman"/>
              <a:cs typeface="Times New Roman"/>
              <a:sym typeface="Times New Roman"/>
            </a:endParaRPr>
          </a:p>
          <a:p>
            <a:pPr indent="-152400" lvl="0" marL="152400" rtl="0" algn="ctr">
              <a:lnSpc>
                <a:spcPct val="115000"/>
              </a:lnSpc>
              <a:spcBef>
                <a:spcPts val="0"/>
              </a:spcBef>
              <a:spcAft>
                <a:spcPts val="0"/>
              </a:spcAft>
              <a:buNone/>
            </a:pPr>
            <a:r>
              <a:rPr lang="en">
                <a:solidFill>
                  <a:schemeClr val="dk2"/>
                </a:solidFill>
                <a:latin typeface="Times New Roman"/>
                <a:ea typeface="Times New Roman"/>
                <a:cs typeface="Times New Roman"/>
                <a:sym typeface="Times New Roman"/>
              </a:rPr>
              <a:t>In a night, or in a day,</a:t>
            </a:r>
            <a:endParaRPr>
              <a:solidFill>
                <a:schemeClr val="dk2"/>
              </a:solidFill>
              <a:latin typeface="Times New Roman"/>
              <a:ea typeface="Times New Roman"/>
              <a:cs typeface="Times New Roman"/>
              <a:sym typeface="Times New Roman"/>
            </a:endParaRPr>
          </a:p>
          <a:p>
            <a:pPr indent="-152400" lvl="0" marL="152400" rtl="0" algn="ctr">
              <a:lnSpc>
                <a:spcPct val="115000"/>
              </a:lnSpc>
              <a:spcBef>
                <a:spcPts val="0"/>
              </a:spcBef>
              <a:spcAft>
                <a:spcPts val="0"/>
              </a:spcAft>
              <a:buNone/>
            </a:pPr>
            <a:r>
              <a:rPr lang="en">
                <a:solidFill>
                  <a:schemeClr val="dk2"/>
                </a:solidFill>
                <a:latin typeface="Times New Roman"/>
                <a:ea typeface="Times New Roman"/>
                <a:cs typeface="Times New Roman"/>
                <a:sym typeface="Times New Roman"/>
              </a:rPr>
              <a:t>In a vision, or in none,</a:t>
            </a:r>
            <a:endParaRPr>
              <a:solidFill>
                <a:schemeClr val="dk2"/>
              </a:solidFill>
              <a:latin typeface="Times New Roman"/>
              <a:ea typeface="Times New Roman"/>
              <a:cs typeface="Times New Roman"/>
              <a:sym typeface="Times New Roman"/>
            </a:endParaRPr>
          </a:p>
          <a:p>
            <a:pPr indent="-152400" lvl="0" marL="152400" rtl="0" algn="ctr">
              <a:lnSpc>
                <a:spcPct val="115000"/>
              </a:lnSpc>
              <a:spcBef>
                <a:spcPts val="0"/>
              </a:spcBef>
              <a:spcAft>
                <a:spcPts val="0"/>
              </a:spcAft>
              <a:buNone/>
            </a:pPr>
            <a:r>
              <a:rPr lang="en">
                <a:solidFill>
                  <a:schemeClr val="dk2"/>
                </a:solidFill>
                <a:latin typeface="Times New Roman"/>
                <a:ea typeface="Times New Roman"/>
                <a:cs typeface="Times New Roman"/>
                <a:sym typeface="Times New Roman"/>
              </a:rPr>
              <a:t>Is it therefore the less </a:t>
            </a:r>
            <a:r>
              <a:rPr i="1" lang="en">
                <a:solidFill>
                  <a:schemeClr val="dk2"/>
                </a:solidFill>
                <a:latin typeface="Times New Roman"/>
                <a:ea typeface="Times New Roman"/>
                <a:cs typeface="Times New Roman"/>
                <a:sym typeface="Times New Roman"/>
              </a:rPr>
              <a:t>gone</a:t>
            </a:r>
            <a:r>
              <a:rPr lang="en">
                <a:solidFill>
                  <a:schemeClr val="dk2"/>
                </a:solidFill>
                <a:latin typeface="Times New Roman"/>
                <a:ea typeface="Times New Roman"/>
                <a:cs typeface="Times New Roman"/>
                <a:sym typeface="Times New Roman"/>
              </a:rPr>
              <a:t>? </a:t>
            </a:r>
            <a:endParaRPr>
              <a:solidFill>
                <a:schemeClr val="dk2"/>
              </a:solidFill>
              <a:latin typeface="Times New Roman"/>
              <a:ea typeface="Times New Roman"/>
              <a:cs typeface="Times New Roman"/>
              <a:sym typeface="Times New Roman"/>
            </a:endParaRPr>
          </a:p>
          <a:p>
            <a:pPr indent="-152400" lvl="0" marL="152400" rtl="0" algn="ctr">
              <a:lnSpc>
                <a:spcPct val="115000"/>
              </a:lnSpc>
              <a:spcBef>
                <a:spcPts val="0"/>
              </a:spcBef>
              <a:spcAft>
                <a:spcPts val="0"/>
              </a:spcAft>
              <a:buNone/>
            </a:pPr>
            <a:r>
              <a:rPr i="1" lang="en">
                <a:solidFill>
                  <a:schemeClr val="dk2"/>
                </a:solidFill>
                <a:latin typeface="Times New Roman"/>
                <a:ea typeface="Times New Roman"/>
                <a:cs typeface="Times New Roman"/>
                <a:sym typeface="Times New Roman"/>
              </a:rPr>
              <a:t>All</a:t>
            </a:r>
            <a:r>
              <a:rPr lang="en">
                <a:solidFill>
                  <a:schemeClr val="dk2"/>
                </a:solidFill>
                <a:latin typeface="Times New Roman"/>
                <a:ea typeface="Times New Roman"/>
                <a:cs typeface="Times New Roman"/>
                <a:sym typeface="Times New Roman"/>
              </a:rPr>
              <a:t> that we see or seem</a:t>
            </a:r>
            <a:endParaRPr>
              <a:solidFill>
                <a:schemeClr val="dk2"/>
              </a:solidFill>
              <a:latin typeface="Times New Roman"/>
              <a:ea typeface="Times New Roman"/>
              <a:cs typeface="Times New Roman"/>
              <a:sym typeface="Times New Roman"/>
            </a:endParaRPr>
          </a:p>
          <a:p>
            <a:pPr indent="-152400" lvl="0" marL="152400" rtl="0" algn="ctr">
              <a:lnSpc>
                <a:spcPct val="115000"/>
              </a:lnSpc>
              <a:spcBef>
                <a:spcPts val="0"/>
              </a:spcBef>
              <a:spcAft>
                <a:spcPts val="0"/>
              </a:spcAft>
              <a:buNone/>
            </a:pPr>
            <a:r>
              <a:rPr lang="en">
                <a:solidFill>
                  <a:schemeClr val="dk2"/>
                </a:solidFill>
                <a:latin typeface="Times New Roman"/>
                <a:ea typeface="Times New Roman"/>
                <a:cs typeface="Times New Roman"/>
                <a:sym typeface="Times New Roman"/>
              </a:rPr>
              <a:t>Is but a dream within a dream.</a:t>
            </a:r>
            <a:endParaRPr>
              <a:solidFill>
                <a:schemeClr val="dk2"/>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6"/>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fontScale="92500" lnSpcReduction="20000"/>
          </a:bodyPr>
          <a:lstStyle/>
          <a:p>
            <a:pPr indent="0" lvl="0" marL="0" rtl="0" algn="l">
              <a:spcBef>
                <a:spcPts val="0"/>
              </a:spcBef>
              <a:spcAft>
                <a:spcPts val="0"/>
              </a:spcAft>
              <a:buClr>
                <a:schemeClr val="dk2"/>
              </a:buClr>
              <a:buSzPct val="61111"/>
              <a:buFont typeface="Arial"/>
              <a:buNone/>
            </a:pPr>
            <a:r>
              <a:rPr lang="en"/>
              <a:t>Read the poem “A Dream Within a Dream” on this slide for the second stanza.</a:t>
            </a:r>
            <a:endParaRPr/>
          </a:p>
        </p:txBody>
      </p:sp>
      <p:sp>
        <p:nvSpPr>
          <p:cNvPr id="92" name="Google Shape;92;p16"/>
          <p:cNvSpPr txBox="1"/>
          <p:nvPr/>
        </p:nvSpPr>
        <p:spPr>
          <a:xfrm>
            <a:off x="0" y="0"/>
            <a:ext cx="9144000" cy="3869700"/>
          </a:xfrm>
          <a:prstGeom prst="rect">
            <a:avLst/>
          </a:prstGeom>
          <a:noFill/>
          <a:ln>
            <a:noFill/>
          </a:ln>
        </p:spPr>
        <p:txBody>
          <a:bodyPr anchorCtr="0" anchor="t" bIns="91425" lIns="91425" spcFirstLastPara="1" rIns="91425" wrap="square" tIns="91425">
            <a:spAutoFit/>
          </a:bodyPr>
          <a:lstStyle/>
          <a:p>
            <a:pPr indent="-152400" lvl="0" marL="152400" rtl="0" algn="ctr">
              <a:lnSpc>
                <a:spcPct val="115000"/>
              </a:lnSpc>
              <a:spcBef>
                <a:spcPts val="0"/>
              </a:spcBef>
              <a:spcAft>
                <a:spcPts val="0"/>
              </a:spcAft>
              <a:buNone/>
            </a:pPr>
            <a:r>
              <a:t/>
            </a:r>
            <a:endParaRPr>
              <a:solidFill>
                <a:schemeClr val="dk2"/>
              </a:solidFill>
              <a:latin typeface="Times New Roman"/>
              <a:ea typeface="Times New Roman"/>
              <a:cs typeface="Times New Roman"/>
              <a:sym typeface="Times New Roman"/>
            </a:endParaRPr>
          </a:p>
          <a:p>
            <a:pPr indent="-152400" lvl="0" marL="152400" rtl="0" algn="ctr">
              <a:lnSpc>
                <a:spcPct val="115000"/>
              </a:lnSpc>
              <a:spcBef>
                <a:spcPts val="0"/>
              </a:spcBef>
              <a:spcAft>
                <a:spcPts val="0"/>
              </a:spcAft>
              <a:buNone/>
            </a:pPr>
            <a:r>
              <a:t/>
            </a:r>
            <a:endParaRPr>
              <a:solidFill>
                <a:schemeClr val="dk2"/>
              </a:solidFill>
              <a:latin typeface="Times New Roman"/>
              <a:ea typeface="Times New Roman"/>
              <a:cs typeface="Times New Roman"/>
              <a:sym typeface="Times New Roman"/>
            </a:endParaRPr>
          </a:p>
          <a:p>
            <a:pPr indent="-152400" lvl="0" marL="152400" rtl="0" algn="ctr">
              <a:lnSpc>
                <a:spcPct val="115000"/>
              </a:lnSpc>
              <a:spcBef>
                <a:spcPts val="0"/>
              </a:spcBef>
              <a:spcAft>
                <a:spcPts val="0"/>
              </a:spcAft>
              <a:buNone/>
            </a:pPr>
            <a:r>
              <a:rPr lang="en">
                <a:solidFill>
                  <a:schemeClr val="dk2"/>
                </a:solidFill>
                <a:latin typeface="Times New Roman"/>
                <a:ea typeface="Times New Roman"/>
                <a:cs typeface="Times New Roman"/>
                <a:sym typeface="Times New Roman"/>
              </a:rPr>
              <a:t>I stand amid the roar</a:t>
            </a:r>
            <a:endParaRPr>
              <a:solidFill>
                <a:schemeClr val="dk2"/>
              </a:solidFill>
              <a:latin typeface="Times New Roman"/>
              <a:ea typeface="Times New Roman"/>
              <a:cs typeface="Times New Roman"/>
              <a:sym typeface="Times New Roman"/>
            </a:endParaRPr>
          </a:p>
          <a:p>
            <a:pPr indent="-152400" lvl="0" marL="152400" rtl="0" algn="ctr">
              <a:lnSpc>
                <a:spcPct val="115000"/>
              </a:lnSpc>
              <a:spcBef>
                <a:spcPts val="0"/>
              </a:spcBef>
              <a:spcAft>
                <a:spcPts val="0"/>
              </a:spcAft>
              <a:buNone/>
            </a:pPr>
            <a:r>
              <a:rPr lang="en">
                <a:solidFill>
                  <a:schemeClr val="dk2"/>
                </a:solidFill>
                <a:latin typeface="Times New Roman"/>
                <a:ea typeface="Times New Roman"/>
                <a:cs typeface="Times New Roman"/>
                <a:sym typeface="Times New Roman"/>
              </a:rPr>
              <a:t>Of a surf-tormented shore,</a:t>
            </a:r>
            <a:endParaRPr>
              <a:solidFill>
                <a:schemeClr val="dk2"/>
              </a:solidFill>
              <a:latin typeface="Times New Roman"/>
              <a:ea typeface="Times New Roman"/>
              <a:cs typeface="Times New Roman"/>
              <a:sym typeface="Times New Roman"/>
            </a:endParaRPr>
          </a:p>
          <a:p>
            <a:pPr indent="-152400" lvl="0" marL="152400" rtl="0" algn="ctr">
              <a:lnSpc>
                <a:spcPct val="115000"/>
              </a:lnSpc>
              <a:spcBef>
                <a:spcPts val="0"/>
              </a:spcBef>
              <a:spcAft>
                <a:spcPts val="0"/>
              </a:spcAft>
              <a:buNone/>
            </a:pPr>
            <a:r>
              <a:rPr lang="en">
                <a:solidFill>
                  <a:schemeClr val="dk2"/>
                </a:solidFill>
                <a:latin typeface="Times New Roman"/>
                <a:ea typeface="Times New Roman"/>
                <a:cs typeface="Times New Roman"/>
                <a:sym typeface="Times New Roman"/>
              </a:rPr>
              <a:t>And I hold within my hand</a:t>
            </a:r>
            <a:endParaRPr>
              <a:solidFill>
                <a:schemeClr val="dk2"/>
              </a:solidFill>
              <a:latin typeface="Times New Roman"/>
              <a:ea typeface="Times New Roman"/>
              <a:cs typeface="Times New Roman"/>
              <a:sym typeface="Times New Roman"/>
            </a:endParaRPr>
          </a:p>
          <a:p>
            <a:pPr indent="-152400" lvl="0" marL="152400" rtl="0" algn="ctr">
              <a:lnSpc>
                <a:spcPct val="115000"/>
              </a:lnSpc>
              <a:spcBef>
                <a:spcPts val="0"/>
              </a:spcBef>
              <a:spcAft>
                <a:spcPts val="0"/>
              </a:spcAft>
              <a:buNone/>
            </a:pPr>
            <a:r>
              <a:rPr lang="en">
                <a:solidFill>
                  <a:schemeClr val="dk2"/>
                </a:solidFill>
                <a:latin typeface="Times New Roman"/>
                <a:ea typeface="Times New Roman"/>
                <a:cs typeface="Times New Roman"/>
                <a:sym typeface="Times New Roman"/>
              </a:rPr>
              <a:t>Grains of the golden sand —</a:t>
            </a:r>
            <a:endParaRPr>
              <a:solidFill>
                <a:schemeClr val="dk2"/>
              </a:solidFill>
              <a:latin typeface="Times New Roman"/>
              <a:ea typeface="Times New Roman"/>
              <a:cs typeface="Times New Roman"/>
              <a:sym typeface="Times New Roman"/>
            </a:endParaRPr>
          </a:p>
          <a:p>
            <a:pPr indent="-152400" lvl="0" marL="152400" rtl="0" algn="ctr">
              <a:lnSpc>
                <a:spcPct val="115000"/>
              </a:lnSpc>
              <a:spcBef>
                <a:spcPts val="0"/>
              </a:spcBef>
              <a:spcAft>
                <a:spcPts val="0"/>
              </a:spcAft>
              <a:buNone/>
            </a:pPr>
            <a:r>
              <a:rPr lang="en">
                <a:solidFill>
                  <a:schemeClr val="dk2"/>
                </a:solidFill>
                <a:latin typeface="Times New Roman"/>
                <a:ea typeface="Times New Roman"/>
                <a:cs typeface="Times New Roman"/>
                <a:sym typeface="Times New Roman"/>
              </a:rPr>
              <a:t>How few! yet how they creep</a:t>
            </a:r>
            <a:endParaRPr>
              <a:solidFill>
                <a:schemeClr val="dk2"/>
              </a:solidFill>
              <a:latin typeface="Times New Roman"/>
              <a:ea typeface="Times New Roman"/>
              <a:cs typeface="Times New Roman"/>
              <a:sym typeface="Times New Roman"/>
            </a:endParaRPr>
          </a:p>
          <a:p>
            <a:pPr indent="-152400" lvl="0" marL="152400" rtl="0" algn="ctr">
              <a:lnSpc>
                <a:spcPct val="115000"/>
              </a:lnSpc>
              <a:spcBef>
                <a:spcPts val="0"/>
              </a:spcBef>
              <a:spcAft>
                <a:spcPts val="0"/>
              </a:spcAft>
              <a:buNone/>
            </a:pPr>
            <a:r>
              <a:rPr lang="en">
                <a:solidFill>
                  <a:schemeClr val="dk2"/>
                </a:solidFill>
                <a:latin typeface="Times New Roman"/>
                <a:ea typeface="Times New Roman"/>
                <a:cs typeface="Times New Roman"/>
                <a:sym typeface="Times New Roman"/>
              </a:rPr>
              <a:t>Through my fingers to the deep,</a:t>
            </a:r>
            <a:endParaRPr>
              <a:solidFill>
                <a:schemeClr val="dk2"/>
              </a:solidFill>
              <a:latin typeface="Times New Roman"/>
              <a:ea typeface="Times New Roman"/>
              <a:cs typeface="Times New Roman"/>
              <a:sym typeface="Times New Roman"/>
            </a:endParaRPr>
          </a:p>
          <a:p>
            <a:pPr indent="-152400" lvl="0" marL="152400" rtl="0" algn="ctr">
              <a:lnSpc>
                <a:spcPct val="115000"/>
              </a:lnSpc>
              <a:spcBef>
                <a:spcPts val="0"/>
              </a:spcBef>
              <a:spcAft>
                <a:spcPts val="0"/>
              </a:spcAft>
              <a:buNone/>
            </a:pPr>
            <a:r>
              <a:rPr lang="en">
                <a:solidFill>
                  <a:schemeClr val="dk2"/>
                </a:solidFill>
                <a:latin typeface="Times New Roman"/>
                <a:ea typeface="Times New Roman"/>
                <a:cs typeface="Times New Roman"/>
                <a:sym typeface="Times New Roman"/>
              </a:rPr>
              <a:t>While I weep — while I weep!</a:t>
            </a:r>
            <a:endParaRPr>
              <a:solidFill>
                <a:schemeClr val="dk2"/>
              </a:solidFill>
              <a:latin typeface="Times New Roman"/>
              <a:ea typeface="Times New Roman"/>
              <a:cs typeface="Times New Roman"/>
              <a:sym typeface="Times New Roman"/>
            </a:endParaRPr>
          </a:p>
          <a:p>
            <a:pPr indent="-152400" lvl="0" marL="152400" rtl="0" algn="ctr">
              <a:lnSpc>
                <a:spcPct val="115000"/>
              </a:lnSpc>
              <a:spcBef>
                <a:spcPts val="0"/>
              </a:spcBef>
              <a:spcAft>
                <a:spcPts val="0"/>
              </a:spcAft>
              <a:buNone/>
            </a:pPr>
            <a:r>
              <a:rPr lang="en">
                <a:solidFill>
                  <a:schemeClr val="dk2"/>
                </a:solidFill>
                <a:latin typeface="Times New Roman"/>
                <a:ea typeface="Times New Roman"/>
                <a:cs typeface="Times New Roman"/>
                <a:sym typeface="Times New Roman"/>
              </a:rPr>
              <a:t>O God! Can I not grasp</a:t>
            </a:r>
            <a:endParaRPr>
              <a:solidFill>
                <a:schemeClr val="dk2"/>
              </a:solidFill>
              <a:latin typeface="Times New Roman"/>
              <a:ea typeface="Times New Roman"/>
              <a:cs typeface="Times New Roman"/>
              <a:sym typeface="Times New Roman"/>
            </a:endParaRPr>
          </a:p>
          <a:p>
            <a:pPr indent="-152400" lvl="0" marL="152400" rtl="0" algn="ctr">
              <a:lnSpc>
                <a:spcPct val="115000"/>
              </a:lnSpc>
              <a:spcBef>
                <a:spcPts val="0"/>
              </a:spcBef>
              <a:spcAft>
                <a:spcPts val="0"/>
              </a:spcAft>
              <a:buNone/>
            </a:pPr>
            <a:r>
              <a:rPr lang="en">
                <a:solidFill>
                  <a:schemeClr val="dk2"/>
                </a:solidFill>
                <a:latin typeface="Times New Roman"/>
                <a:ea typeface="Times New Roman"/>
                <a:cs typeface="Times New Roman"/>
                <a:sym typeface="Times New Roman"/>
              </a:rPr>
              <a:t>Them with a tighter clasp?</a:t>
            </a:r>
            <a:endParaRPr>
              <a:solidFill>
                <a:schemeClr val="dk2"/>
              </a:solidFill>
              <a:latin typeface="Times New Roman"/>
              <a:ea typeface="Times New Roman"/>
              <a:cs typeface="Times New Roman"/>
              <a:sym typeface="Times New Roman"/>
            </a:endParaRPr>
          </a:p>
          <a:p>
            <a:pPr indent="-152400" lvl="0" marL="152400" rtl="0" algn="ctr">
              <a:lnSpc>
                <a:spcPct val="115000"/>
              </a:lnSpc>
              <a:spcBef>
                <a:spcPts val="0"/>
              </a:spcBef>
              <a:spcAft>
                <a:spcPts val="0"/>
              </a:spcAft>
              <a:buNone/>
            </a:pPr>
            <a:r>
              <a:rPr lang="en">
                <a:solidFill>
                  <a:schemeClr val="dk2"/>
                </a:solidFill>
                <a:latin typeface="Times New Roman"/>
                <a:ea typeface="Times New Roman"/>
                <a:cs typeface="Times New Roman"/>
                <a:sym typeface="Times New Roman"/>
              </a:rPr>
              <a:t>O God! can I not save</a:t>
            </a:r>
            <a:endParaRPr>
              <a:solidFill>
                <a:schemeClr val="dk2"/>
              </a:solidFill>
              <a:latin typeface="Times New Roman"/>
              <a:ea typeface="Times New Roman"/>
              <a:cs typeface="Times New Roman"/>
              <a:sym typeface="Times New Roman"/>
            </a:endParaRPr>
          </a:p>
          <a:p>
            <a:pPr indent="-152400" lvl="0" marL="152400" rtl="0" algn="ctr">
              <a:lnSpc>
                <a:spcPct val="115000"/>
              </a:lnSpc>
              <a:spcBef>
                <a:spcPts val="0"/>
              </a:spcBef>
              <a:spcAft>
                <a:spcPts val="0"/>
              </a:spcAft>
              <a:buNone/>
            </a:pPr>
            <a:r>
              <a:rPr i="1" lang="en">
                <a:solidFill>
                  <a:schemeClr val="dk2"/>
                </a:solidFill>
                <a:latin typeface="Times New Roman"/>
                <a:ea typeface="Times New Roman"/>
                <a:cs typeface="Times New Roman"/>
                <a:sym typeface="Times New Roman"/>
              </a:rPr>
              <a:t>One</a:t>
            </a:r>
            <a:r>
              <a:rPr lang="en">
                <a:solidFill>
                  <a:schemeClr val="dk2"/>
                </a:solidFill>
                <a:latin typeface="Times New Roman"/>
                <a:ea typeface="Times New Roman"/>
                <a:cs typeface="Times New Roman"/>
                <a:sym typeface="Times New Roman"/>
              </a:rPr>
              <a:t> from the pitiless wave?</a:t>
            </a:r>
            <a:endParaRPr>
              <a:solidFill>
                <a:schemeClr val="dk2"/>
              </a:solidFill>
              <a:latin typeface="Times New Roman"/>
              <a:ea typeface="Times New Roman"/>
              <a:cs typeface="Times New Roman"/>
              <a:sym typeface="Times New Roman"/>
            </a:endParaRPr>
          </a:p>
          <a:p>
            <a:pPr indent="-152400" lvl="0" marL="152400" rtl="0" algn="ctr">
              <a:lnSpc>
                <a:spcPct val="115000"/>
              </a:lnSpc>
              <a:spcBef>
                <a:spcPts val="0"/>
              </a:spcBef>
              <a:spcAft>
                <a:spcPts val="0"/>
              </a:spcAft>
              <a:buNone/>
            </a:pPr>
            <a:r>
              <a:rPr lang="en">
                <a:solidFill>
                  <a:schemeClr val="dk2"/>
                </a:solidFill>
                <a:latin typeface="Times New Roman"/>
                <a:ea typeface="Times New Roman"/>
                <a:cs typeface="Times New Roman"/>
                <a:sym typeface="Times New Roman"/>
              </a:rPr>
              <a:t>Is </a:t>
            </a:r>
            <a:r>
              <a:rPr i="1" lang="en">
                <a:solidFill>
                  <a:schemeClr val="dk2"/>
                </a:solidFill>
                <a:latin typeface="Times New Roman"/>
                <a:ea typeface="Times New Roman"/>
                <a:cs typeface="Times New Roman"/>
                <a:sym typeface="Times New Roman"/>
              </a:rPr>
              <a:t>all</a:t>
            </a:r>
            <a:r>
              <a:rPr lang="en">
                <a:solidFill>
                  <a:schemeClr val="dk2"/>
                </a:solidFill>
                <a:latin typeface="Times New Roman"/>
                <a:ea typeface="Times New Roman"/>
                <a:cs typeface="Times New Roman"/>
                <a:sym typeface="Times New Roman"/>
              </a:rPr>
              <a:t> that we see or seem</a:t>
            </a:r>
            <a:endParaRPr>
              <a:solidFill>
                <a:schemeClr val="dk2"/>
              </a:solidFill>
              <a:latin typeface="Times New Roman"/>
              <a:ea typeface="Times New Roman"/>
              <a:cs typeface="Times New Roman"/>
              <a:sym typeface="Times New Roman"/>
            </a:endParaRPr>
          </a:p>
          <a:p>
            <a:pPr indent="-152400" lvl="0" marL="152400" rtl="0" algn="ctr">
              <a:lnSpc>
                <a:spcPct val="115000"/>
              </a:lnSpc>
              <a:spcBef>
                <a:spcPts val="0"/>
              </a:spcBef>
              <a:spcAft>
                <a:spcPts val="0"/>
              </a:spcAft>
              <a:buNone/>
            </a:pPr>
            <a:r>
              <a:rPr lang="en">
                <a:solidFill>
                  <a:schemeClr val="dk2"/>
                </a:solidFill>
                <a:latin typeface="Times New Roman"/>
                <a:ea typeface="Times New Roman"/>
                <a:cs typeface="Times New Roman"/>
                <a:sym typeface="Times New Roman"/>
              </a:rPr>
              <a:t>But a dream within a dream?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7"/>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3600">
                <a:solidFill>
                  <a:srgbClr val="000000"/>
                </a:solidFill>
                <a:highlight>
                  <a:schemeClr val="lt1"/>
                </a:highlight>
                <a:latin typeface="Arial"/>
                <a:ea typeface="Arial"/>
                <a:cs typeface="Arial"/>
                <a:sym typeface="Arial"/>
              </a:rPr>
              <a:t>A theme is a central, universal idea, lesson, or message explored in a literary work. For example, in “Titanic” the main themes of the movie are love, class, conflict and tragedy.</a:t>
            </a:r>
            <a:endParaRPr sz="3600">
              <a:solidFill>
                <a:srgbClr val="000000"/>
              </a:solidFill>
              <a:highlight>
                <a:schemeClr val="lt1"/>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103" name="Google Shape;103;p18"/>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800"/>
              <a:t>Look at this </a:t>
            </a:r>
            <a:r>
              <a:rPr lang="en" sz="1800" u="sng">
                <a:solidFill>
                  <a:schemeClr val="hlink"/>
                </a:solidFill>
                <a:hlinkClick r:id="rId3"/>
              </a:rPr>
              <a:t>link</a:t>
            </a:r>
            <a:r>
              <a:rPr lang="en" sz="1800"/>
              <a:t> about the analysis of “A Dream Within A Dream.” Summarise the main points in your English book and write what themes are in the poem. </a:t>
            </a:r>
            <a:endParaRPr sz="1800"/>
          </a:p>
        </p:txBody>
      </p:sp>
      <p:pic>
        <p:nvPicPr>
          <p:cNvPr id="104" name="Google Shape;104;p18"/>
          <p:cNvPicPr preferRelativeResize="0"/>
          <p:nvPr/>
        </p:nvPicPr>
        <p:blipFill>
          <a:blip r:embed="rId4">
            <a:alphaModFix/>
          </a:blip>
          <a:stretch>
            <a:fillRect/>
          </a:stretch>
        </p:blipFill>
        <p:spPr>
          <a:xfrm>
            <a:off x="4117275" y="1356125"/>
            <a:ext cx="3885100" cy="2675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110" name="Google Shape;110;p19"/>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800"/>
              <a:t>After you read the poem on slides 3 and 4 you will need to look at the poetic features on the next slide and write examples of which poetic features there are from the poem into your English books.</a:t>
            </a:r>
            <a:endParaRPr sz="1800"/>
          </a:p>
        </p:txBody>
      </p:sp>
      <p:pic>
        <p:nvPicPr>
          <p:cNvPr id="111" name="Google Shape;111;p19"/>
          <p:cNvPicPr preferRelativeResize="0"/>
          <p:nvPr/>
        </p:nvPicPr>
        <p:blipFill>
          <a:blip r:embed="rId3">
            <a:alphaModFix/>
          </a:blip>
          <a:stretch>
            <a:fillRect/>
          </a:stretch>
        </p:blipFill>
        <p:spPr>
          <a:xfrm>
            <a:off x="4141675" y="1405000"/>
            <a:ext cx="3628550" cy="2492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0"/>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Poetic Features</a:t>
            </a:r>
            <a:endParaRPr/>
          </a:p>
        </p:txBody>
      </p:sp>
      <p:sp>
        <p:nvSpPr>
          <p:cNvPr id="117" name="Google Shape;117;p20"/>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b="1" lang="en">
                <a:solidFill>
                  <a:srgbClr val="38761D"/>
                </a:solidFill>
              </a:rPr>
              <a:t>RHYME:</a:t>
            </a:r>
            <a:r>
              <a:rPr lang="en"/>
              <a:t> The same sound between words or the endings of words at the end of lines, especially used in poetry.</a:t>
            </a:r>
            <a:endParaRPr/>
          </a:p>
          <a:p>
            <a:pPr indent="-342900" lvl="0" marL="457200" rtl="0" algn="l">
              <a:spcBef>
                <a:spcPts val="0"/>
              </a:spcBef>
              <a:spcAft>
                <a:spcPts val="0"/>
              </a:spcAft>
              <a:buSzPts val="1800"/>
              <a:buAutoNum type="arabicPeriod"/>
            </a:pPr>
            <a:r>
              <a:rPr b="1" lang="en">
                <a:solidFill>
                  <a:srgbClr val="0000FF"/>
                </a:solidFill>
              </a:rPr>
              <a:t>ALLITERATION:</a:t>
            </a:r>
            <a:r>
              <a:rPr lang="en"/>
              <a:t> The </a:t>
            </a:r>
            <a:r>
              <a:rPr lang="en"/>
              <a:t>occurrence</a:t>
            </a:r>
            <a:r>
              <a:rPr lang="en"/>
              <a:t> of the same letter or sound at the beginning of closely connected words.</a:t>
            </a:r>
            <a:endParaRPr/>
          </a:p>
          <a:p>
            <a:pPr indent="-342900" lvl="0" marL="457200" rtl="0" algn="l">
              <a:spcBef>
                <a:spcPts val="0"/>
              </a:spcBef>
              <a:spcAft>
                <a:spcPts val="0"/>
              </a:spcAft>
              <a:buSzPts val="1800"/>
              <a:buAutoNum type="arabicPeriod"/>
            </a:pPr>
            <a:r>
              <a:rPr b="1" lang="en">
                <a:solidFill>
                  <a:srgbClr val="9900FF"/>
                </a:solidFill>
              </a:rPr>
              <a:t>RHETORICAL QUESTION:</a:t>
            </a:r>
            <a:r>
              <a:rPr lang="en"/>
              <a:t> A question asked for effect but not necessarily needing an answer for the question.</a:t>
            </a:r>
            <a:endParaRPr/>
          </a:p>
          <a:p>
            <a:pPr indent="-342900" lvl="0" marL="457200" rtl="0" algn="l">
              <a:spcBef>
                <a:spcPts val="0"/>
              </a:spcBef>
              <a:spcAft>
                <a:spcPts val="0"/>
              </a:spcAft>
              <a:buSzPts val="1800"/>
              <a:buAutoNum type="arabicPeriod"/>
            </a:pPr>
            <a:r>
              <a:rPr b="1" lang="en">
                <a:solidFill>
                  <a:srgbClr val="FF00FF"/>
                </a:solidFill>
              </a:rPr>
              <a:t>REPETITION:</a:t>
            </a:r>
            <a:r>
              <a:rPr lang="en"/>
              <a:t> Repeating of a word in order for emphasis.</a:t>
            </a:r>
            <a:endParaRPr/>
          </a:p>
          <a:p>
            <a:pPr indent="-342900" lvl="0" marL="457200" rtl="0" algn="l">
              <a:spcBef>
                <a:spcPts val="0"/>
              </a:spcBef>
              <a:spcAft>
                <a:spcPts val="0"/>
              </a:spcAft>
              <a:buSzPts val="1800"/>
              <a:buAutoNum type="arabicPeriod"/>
            </a:pPr>
            <a:r>
              <a:rPr b="1" lang="en">
                <a:solidFill>
                  <a:srgbClr val="BF9000"/>
                </a:solidFill>
              </a:rPr>
              <a:t>METAPHOR: </a:t>
            </a:r>
            <a:r>
              <a:rPr lang="en">
                <a:solidFill>
                  <a:srgbClr val="000000"/>
                </a:solidFill>
              </a:rPr>
              <a:t>Comparing two things by saying something is something to create a strong comparison.</a:t>
            </a:r>
            <a:endParaRPr>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123" name="Google Shape;123;p21"/>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400"/>
              <a:t>Write a poem which has the same or similar themes to “A Dream Within A Dream” into your English books.</a:t>
            </a:r>
            <a:endParaRPr sz="2400"/>
          </a:p>
        </p:txBody>
      </p:sp>
      <p:pic>
        <p:nvPicPr>
          <p:cNvPr id="124" name="Google Shape;124;p21"/>
          <p:cNvPicPr preferRelativeResize="0"/>
          <p:nvPr/>
        </p:nvPicPr>
        <p:blipFill>
          <a:blip r:embed="rId3">
            <a:alphaModFix/>
          </a:blip>
          <a:stretch>
            <a:fillRect/>
          </a:stretch>
        </p:blipFill>
        <p:spPr>
          <a:xfrm>
            <a:off x="4324950" y="1160650"/>
            <a:ext cx="3420850" cy="2883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