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12192000" cy="6858000"/>
  <p:notesSz cx="7559675" cy="10691812"/>
</p:presentation>
</file>

<file path=ppt/commentAuthors.xml><?xml version="1.0" encoding="utf-8"?>
<p:cmAuthorLst xmlns:p="http://schemas.openxmlformats.org/presentationml/2006/main">
  <p:cmAuthor id="0" name="" initials="" lastIdx="3" clrIdx="0"/>
</p:cmAuthorLst>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commentAuthors" Target="commentAuthors.xml"/>
</Relationships>
</file>

<file path=ppt/comments/comment1.xml><?xml version="1.0" encoding="utf-8"?>
<p:cmLst xmlns:p="http://schemas.openxmlformats.org/presentationml/2006/main">
  <p:cm authorId="0" dt="2021-05-30T19:33:31.000000000" idx="1">
    <p:pos x="0" y="0"/>
    <p:text/>
  </p:cm>
</p:cmLst>
</file>

<file path=ppt/comments/comment2.xml><?xml version="1.0" encoding="utf-8"?>
<p:cmLst xmlns:p="http://schemas.openxmlformats.org/presentationml/2006/main">
  <p:cm authorId="0" dt="2021-05-30T19:33:31.000000000" idx="2">
    <p:pos x="0" y="0"/>
    <p:text/>
  </p:cm>
</p:cmLst>
</file>

<file path=ppt/comments/comment3.xml><?xml version="1.0" encoding="utf-8"?>
<p:cmLst xmlns:p="http://schemas.openxmlformats.org/presentationml/2006/main">
  <p:cm authorId="0" dt="2021-05-30T19:33:31.000000000" idx="3">
    <p:pos x="0" y="0"/>
    <p:text/>
  </p:cm>
</p:cmLst>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en-NZ" sz="3200" spc="-1" strike="noStrike">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en-NZ"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en-NZ" sz="3200" spc="-1" strike="noStrike">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en-NZ" sz="3200" spc="-1" strike="noStrike">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rIns="0" tIns="0" bIns="0">
            <a:normAutofit/>
          </a:bodyPr>
          <a:p>
            <a:endParaRPr b="0" lang="en-NZ" sz="3200" spc="-1" strike="noStrike">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rIns="0" tIns="0" bIns="0">
            <a:normAutofit/>
          </a:bodyPr>
          <a:p>
            <a:endParaRPr b="0" lang="en-NZ"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en-NZ" sz="3200" spc="-1" strike="noStrike">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en-NZ" sz="3200" spc="-1" strike="noStrike">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en-NZ" sz="3200" spc="-1" strike="noStrike">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rIns="0" tIns="0" bIns="0">
            <a:normAutofit/>
          </a:bodyPr>
          <a:p>
            <a:endParaRPr b="0" lang="en-NZ" sz="3200" spc="-1" strike="noStrike">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en-NZ" sz="3200" spc="-1" strike="noStrike">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rIns="0" tIns="0" bIns="0">
            <a:normAutofit/>
          </a:bodyPr>
          <a:p>
            <a:endParaRPr b="0" lang="en-NZ"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en-NZ"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en-NZ" sz="3200" spc="-1" strike="noStrike">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en-NZ"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noAutofit/>
          </a:bodyPr>
          <a:p>
            <a:pPr algn="ctr"/>
            <a:endParaRPr b="0" lang="en-NZ"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en-NZ" sz="3200" spc="-1" strike="noStrike">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rIns="0" tIns="0" bIns="0">
            <a:normAutofit/>
          </a:bodyPr>
          <a:p>
            <a:endParaRPr b="0" lang="en-NZ" sz="3200" spc="-1" strike="noStrike">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rIns="0" tIns="0" bIns="0">
            <a:normAutofit/>
          </a:bodyPr>
          <a:p>
            <a:endParaRPr b="0" lang="en-NZ"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en-NZ" sz="3200" spc="-1" strike="noStrike">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en-NZ" sz="3200" spc="-1" strike="noStrike">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en-NZ"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endParaRPr b="0" lang="en-NZ" sz="4400" spc="-1" strike="noStrike">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en-NZ"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NZ" sz="3200" spc="-1" strike="noStrike">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en-NZ"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09480" y="273600"/>
            <a:ext cx="10972440" cy="1144800"/>
          </a:xfrm>
          <a:prstGeom prst="rect">
            <a:avLst/>
          </a:prstGeom>
        </p:spPr>
        <p:txBody>
          <a:bodyPr lIns="0" rIns="0" tIns="0" bIns="0" anchor="ctr">
            <a:noAutofit/>
          </a:bodyPr>
          <a:p>
            <a:pPr algn="ctr"/>
            <a:r>
              <a:rPr b="0" lang="en-NZ" sz="4400" spc="-1" strike="noStrike">
                <a:latin typeface="Arial"/>
              </a:rPr>
              <a:t>Click to edit the title text format</a:t>
            </a:r>
            <a:endParaRPr b="0" lang="en-NZ" sz="4400" spc="-1" strike="noStrike">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NZ" sz="3200" spc="-1" strike="noStrike">
                <a:latin typeface="Arial"/>
              </a:rPr>
              <a:t>Click to edit the outline text format</a:t>
            </a:r>
            <a:endParaRPr b="0" lang="en-NZ" sz="3200" spc="-1" strike="noStrike">
              <a:latin typeface="Arial"/>
            </a:endParaRPr>
          </a:p>
          <a:p>
            <a:pPr lvl="1" marL="864000" indent="-324000">
              <a:spcBef>
                <a:spcPts val="1134"/>
              </a:spcBef>
              <a:buClr>
                <a:srgbClr val="000000"/>
              </a:buClr>
              <a:buSzPct val="75000"/>
              <a:buFont typeface="Symbol" charset="2"/>
              <a:buChar char=""/>
            </a:pPr>
            <a:r>
              <a:rPr b="0" lang="en-NZ" sz="2800" spc="-1" strike="noStrike">
                <a:latin typeface="Arial"/>
              </a:rPr>
              <a:t>Second Outline Level</a:t>
            </a:r>
            <a:endParaRPr b="0" lang="en-NZ" sz="2800" spc="-1" strike="noStrike">
              <a:latin typeface="Arial"/>
            </a:endParaRPr>
          </a:p>
          <a:p>
            <a:pPr lvl="2" marL="1296000" indent="-288000">
              <a:spcBef>
                <a:spcPts val="850"/>
              </a:spcBef>
              <a:buClr>
                <a:srgbClr val="000000"/>
              </a:buClr>
              <a:buSzPct val="45000"/>
              <a:buFont typeface="Wingdings" charset="2"/>
              <a:buChar char=""/>
            </a:pPr>
            <a:r>
              <a:rPr b="0" lang="en-NZ" sz="2400" spc="-1" strike="noStrike">
                <a:latin typeface="Arial"/>
              </a:rPr>
              <a:t>Third Outline Level</a:t>
            </a:r>
            <a:endParaRPr b="0" lang="en-NZ" sz="2400" spc="-1" strike="noStrike">
              <a:latin typeface="Arial"/>
            </a:endParaRPr>
          </a:p>
          <a:p>
            <a:pPr lvl="3" marL="1728000" indent="-216000">
              <a:spcBef>
                <a:spcPts val="567"/>
              </a:spcBef>
              <a:buClr>
                <a:srgbClr val="000000"/>
              </a:buClr>
              <a:buSzPct val="75000"/>
              <a:buFont typeface="Symbol" charset="2"/>
              <a:buChar char=""/>
            </a:pPr>
            <a:r>
              <a:rPr b="0" lang="en-NZ" sz="2000" spc="-1" strike="noStrike">
                <a:latin typeface="Arial"/>
              </a:rPr>
              <a:t>Fourth Outline Level</a:t>
            </a:r>
            <a:endParaRPr b="0" lang="en-NZ" sz="2000" spc="-1" strike="noStrike">
              <a:latin typeface="Arial"/>
            </a:endParaRPr>
          </a:p>
          <a:p>
            <a:pPr lvl="4" marL="2160000" indent="-216000">
              <a:spcBef>
                <a:spcPts val="283"/>
              </a:spcBef>
              <a:buClr>
                <a:srgbClr val="000000"/>
              </a:buClr>
              <a:buSzPct val="45000"/>
              <a:buFont typeface="Wingdings" charset="2"/>
              <a:buChar char=""/>
            </a:pPr>
            <a:r>
              <a:rPr b="0" lang="en-NZ" sz="2000" spc="-1" strike="noStrike">
                <a:latin typeface="Arial"/>
              </a:rPr>
              <a:t>Fifth Outline Level</a:t>
            </a:r>
            <a:endParaRPr b="0" lang="en-NZ" sz="2000" spc="-1" strike="noStrike">
              <a:latin typeface="Arial"/>
            </a:endParaRPr>
          </a:p>
          <a:p>
            <a:pPr lvl="5" marL="2592000" indent="-216000">
              <a:spcBef>
                <a:spcPts val="283"/>
              </a:spcBef>
              <a:buClr>
                <a:srgbClr val="000000"/>
              </a:buClr>
              <a:buSzPct val="45000"/>
              <a:buFont typeface="Wingdings" charset="2"/>
              <a:buChar char=""/>
            </a:pPr>
            <a:r>
              <a:rPr b="0" lang="en-NZ" sz="2000" spc="-1" strike="noStrike">
                <a:latin typeface="Arial"/>
              </a:rPr>
              <a:t>Sixth Outline Level</a:t>
            </a:r>
            <a:endParaRPr b="0" lang="en-NZ" sz="2000" spc="-1" strike="noStrike">
              <a:latin typeface="Arial"/>
            </a:endParaRPr>
          </a:p>
          <a:p>
            <a:pPr lvl="6" marL="3024000" indent="-216000">
              <a:spcBef>
                <a:spcPts val="283"/>
              </a:spcBef>
              <a:buClr>
                <a:srgbClr val="000000"/>
              </a:buClr>
              <a:buSzPct val="45000"/>
              <a:buFont typeface="Wingdings" charset="2"/>
              <a:buChar char=""/>
            </a:pPr>
            <a:r>
              <a:rPr b="0" lang="en-NZ" sz="2000" spc="-1" strike="noStrike">
                <a:latin typeface="Arial"/>
              </a:rPr>
              <a:t>Seventh Outline Level</a:t>
            </a:r>
            <a:endParaRPr b="0" lang="en-NZ"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hyperlink" Target="https://www.youtube.com/watch?v=wlDZJb6Q0sk" TargetMode="External"/><Relationship Id="rId2" Type="http://schemas.openxmlformats.org/officeDocument/2006/relationships/slideLayout" Target="../slideLayouts/slideLayout1.xml"/><Relationship Id="rId3" Type="http://schemas.openxmlformats.org/officeDocument/2006/relationships/comments" Target="../comments/commen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omments" Target="../comments/commen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omments" Target="../comments/commen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Title 1"/>
          <p:cNvSpPr/>
          <p:nvPr/>
        </p:nvSpPr>
        <p:spPr>
          <a:xfrm>
            <a:off x="838080" y="365040"/>
            <a:ext cx="10513080" cy="1323000"/>
          </a:xfrm>
          <a:prstGeom prst="rect">
            <a:avLst/>
          </a:prstGeom>
          <a:noFill/>
          <a:ln w="0">
            <a:noFill/>
          </a:ln>
        </p:spPr>
        <p:style>
          <a:lnRef idx="0"/>
          <a:fillRef idx="0"/>
          <a:effectRef idx="0"/>
          <a:fontRef idx="minor"/>
        </p:style>
        <p:txBody>
          <a:bodyPr lIns="90000" rIns="90000" tIns="45000" bIns="45000" anchor="ctr">
            <a:noAutofit/>
          </a:bodyPr>
          <a:p>
            <a:pPr>
              <a:lnSpc>
                <a:spcPct val="90000"/>
              </a:lnSpc>
            </a:pPr>
            <a:r>
              <a:rPr b="0" lang="en-US" sz="4400" spc="-1" strike="noStrike">
                <a:solidFill>
                  <a:srgbClr val="000000"/>
                </a:solidFill>
                <a:latin typeface="Calibri Light"/>
                <a:ea typeface="DejaVu Sans"/>
              </a:rPr>
              <a:t>Week 5</a:t>
            </a:r>
            <a:r>
              <a:rPr b="0" lang="en-US" sz="1800" spc="-1" strike="noStrike">
                <a:solidFill>
                  <a:srgbClr val="000000"/>
                </a:solidFill>
                <a:latin typeface="Arial"/>
                <a:ea typeface="DejaVu Sans"/>
              </a:rPr>
              <a:t> </a:t>
            </a:r>
            <a:r>
              <a:rPr b="0" lang="en-US" sz="4400" spc="-1" strike="noStrike">
                <a:solidFill>
                  <a:srgbClr val="000000"/>
                </a:solidFill>
                <a:latin typeface="Calibri Light"/>
                <a:ea typeface="DejaVu Sans"/>
              </a:rPr>
              <a:t>Lesson 1:  The Kauri Gum Diggers</a:t>
            </a:r>
            <a:endParaRPr b="0" lang="en-NZ" sz="4400" spc="-1" strike="noStrike">
              <a:latin typeface="Arial"/>
            </a:endParaRPr>
          </a:p>
        </p:txBody>
      </p:sp>
      <p:sp>
        <p:nvSpPr>
          <p:cNvPr id="39" name="Content Placeholder 2"/>
          <p:cNvSpPr/>
          <p:nvPr/>
        </p:nvSpPr>
        <p:spPr>
          <a:xfrm>
            <a:off x="838080" y="1825560"/>
            <a:ext cx="10513080" cy="4348800"/>
          </a:xfrm>
          <a:prstGeom prst="rect">
            <a:avLst/>
          </a:prstGeom>
          <a:noFill/>
          <a:ln w="0">
            <a:noFill/>
          </a:ln>
        </p:spPr>
        <p:style>
          <a:lnRef idx="0"/>
          <a:fillRef idx="0"/>
          <a:effectRef idx="0"/>
          <a:fontRef idx="minor"/>
        </p:style>
        <p:txBody>
          <a:bodyPr lIns="90000" rIns="90000" tIns="45000" bIns="45000">
            <a:noAutofit/>
          </a:bodyPr>
          <a:p>
            <a:pPr marL="228600" indent="-226080">
              <a:lnSpc>
                <a:spcPct val="90000"/>
              </a:lnSpc>
              <a:spcBef>
                <a:spcPts val="1001"/>
              </a:spcBef>
              <a:buClr>
                <a:srgbClr val="000000"/>
              </a:buClr>
              <a:buFont typeface="Arial"/>
              <a:buChar char="•"/>
            </a:pPr>
            <a:r>
              <a:rPr b="0" lang="en-US" sz="2600" spc="-1" strike="noStrike">
                <a:solidFill>
                  <a:srgbClr val="000000"/>
                </a:solidFill>
                <a:latin typeface="Calibri"/>
                <a:ea typeface="DejaVu Sans"/>
              </a:rPr>
              <a:t>Task 1:  Watch the video on the Kaui Gum Diggers</a:t>
            </a:r>
            <a:endParaRPr b="0" lang="en-NZ" sz="2600" spc="-1" strike="noStrike">
              <a:latin typeface="Arial"/>
            </a:endParaRPr>
          </a:p>
          <a:p>
            <a:pPr marL="228600" indent="-226080">
              <a:lnSpc>
                <a:spcPct val="90000"/>
              </a:lnSpc>
              <a:spcBef>
                <a:spcPts val="1001"/>
              </a:spcBef>
              <a:buClr>
                <a:srgbClr val="000000"/>
              </a:buClr>
              <a:buFont typeface="Arial"/>
              <a:buChar char="•"/>
            </a:pPr>
            <a:r>
              <a:rPr b="0" lang="en-NZ" sz="2600" spc="-1" strike="noStrike" u="sng">
                <a:solidFill>
                  <a:srgbClr val="0563c1"/>
                </a:solidFill>
                <a:uFillTx/>
                <a:latin typeface="Calibri"/>
                <a:ea typeface="DejaVu Sans"/>
                <a:hlinkClick r:id="rId1"/>
              </a:rPr>
              <a:t>https://www.youtube.com/watch?v=wlDZJb6Q0sk</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Task 2:  Write a Letter home.  </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Read the information on the Kauri gum diggers on pages 28, 29 and the very top of 30. Imagine you are the 12-year-old son of a digger and your best friend back home asks you about your new life in New Zealand.  Write a letter back to him describing what life is like for a digger.  </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What kind of equipment do they need?</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What clothing do they wear?</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What challenges do they face?</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What is Kauri gum, why is it valuable, and where do they find it?</a:t>
            </a:r>
            <a:endParaRPr b="0" lang="en-NZ" sz="2600" spc="-1" strike="noStrike">
              <a:latin typeface="Arial"/>
            </a:endParaRPr>
          </a:p>
          <a:p>
            <a:pPr>
              <a:lnSpc>
                <a:spcPct val="90000"/>
              </a:lnSpc>
              <a:spcBef>
                <a:spcPts val="1001"/>
              </a:spcBef>
            </a:pPr>
            <a:endParaRPr b="0" lang="en-NZ" sz="26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Title 1_0"/>
          <p:cNvSpPr/>
          <p:nvPr/>
        </p:nvSpPr>
        <p:spPr>
          <a:xfrm>
            <a:off x="838080" y="365040"/>
            <a:ext cx="10513080" cy="1323000"/>
          </a:xfrm>
          <a:prstGeom prst="rect">
            <a:avLst/>
          </a:prstGeom>
          <a:noFill/>
          <a:ln w="0">
            <a:noFill/>
          </a:ln>
        </p:spPr>
        <p:style>
          <a:lnRef idx="0"/>
          <a:fillRef idx="0"/>
          <a:effectRef idx="0"/>
          <a:fontRef idx="minor"/>
        </p:style>
        <p:txBody>
          <a:bodyPr lIns="90000" rIns="90000" tIns="45000" bIns="45000" anchor="ctr">
            <a:noAutofit/>
          </a:bodyPr>
          <a:p>
            <a:pPr>
              <a:lnSpc>
                <a:spcPct val="90000"/>
              </a:lnSpc>
            </a:pPr>
            <a:r>
              <a:rPr b="1" lang="en-US" sz="2400" spc="-1" strike="noStrike">
                <a:solidFill>
                  <a:srgbClr val="000000"/>
                </a:solidFill>
                <a:latin typeface="Arial"/>
                <a:ea typeface="DejaVu Sans"/>
              </a:rPr>
              <a:t>Great News!  You will NOT need your computer to complete this task, once you have watched the video!</a:t>
            </a:r>
            <a:endParaRPr b="0" lang="en-NZ" sz="2400" spc="-1" strike="noStrike">
              <a:latin typeface="Arial"/>
            </a:endParaRPr>
          </a:p>
        </p:txBody>
      </p:sp>
      <p:sp>
        <p:nvSpPr>
          <p:cNvPr id="41" name="Content Placeholder 2_0"/>
          <p:cNvSpPr/>
          <p:nvPr/>
        </p:nvSpPr>
        <p:spPr>
          <a:xfrm>
            <a:off x="838080" y="1825560"/>
            <a:ext cx="10513080" cy="4348800"/>
          </a:xfrm>
          <a:prstGeom prst="rect">
            <a:avLst/>
          </a:prstGeom>
          <a:noFill/>
          <a:ln w="0">
            <a:noFill/>
          </a:ln>
        </p:spPr>
        <p:style>
          <a:lnRef idx="0"/>
          <a:fillRef idx="0"/>
          <a:effectRef idx="0"/>
          <a:fontRef idx="minor"/>
        </p:style>
        <p:txBody>
          <a:bodyPr lIns="90000" rIns="90000" tIns="45000" bIns="45000">
            <a:noAutofit/>
          </a:bodyPr>
          <a:p>
            <a:pPr>
              <a:lnSpc>
                <a:spcPct val="90000"/>
              </a:lnSpc>
              <a:spcBef>
                <a:spcPts val="1001"/>
              </a:spcBef>
            </a:pPr>
            <a:r>
              <a:rPr b="0" lang="en-NZ" sz="2600" spc="-1" strike="noStrike">
                <a:solidFill>
                  <a:srgbClr val="000000"/>
                </a:solidFill>
                <a:latin typeface="Calibri"/>
                <a:ea typeface="DejaVu Sans"/>
              </a:rPr>
              <a:t>Your letter should be at least 2 paragraphs long and include clear topic sentences.  Write in your own words.  Assume your reader is your age and knows nothing about Gum Digging. </a:t>
            </a:r>
            <a:r>
              <a:rPr b="0" lang="en-NZ" sz="2800" spc="-1" strike="noStrike">
                <a:solidFill>
                  <a:srgbClr val="000000"/>
                </a:solidFill>
                <a:latin typeface="Calibri"/>
                <a:ea typeface="DejaVu Sans"/>
              </a:rPr>
              <a:t> Include who, what, where, when and why.  EVERYTHING you need to complete this task is in the reading.  Possible sentence starters:</a:t>
            </a:r>
            <a:endParaRPr b="0" lang="en-NZ" sz="2800" spc="-1" strike="noStrike">
              <a:latin typeface="Arial"/>
            </a:endParaRPr>
          </a:p>
          <a:p>
            <a:pPr>
              <a:lnSpc>
                <a:spcPct val="90000"/>
              </a:lnSpc>
              <a:spcBef>
                <a:spcPts val="1001"/>
              </a:spcBef>
            </a:pPr>
            <a:endParaRPr b="0" lang="en-NZ" sz="2800" spc="-1" strike="noStrike">
              <a:latin typeface="Arial"/>
            </a:endParaRPr>
          </a:p>
          <a:p>
            <a:pPr>
              <a:lnSpc>
                <a:spcPct val="90000"/>
              </a:lnSpc>
              <a:spcBef>
                <a:spcPts val="1001"/>
              </a:spcBef>
            </a:pPr>
            <a:r>
              <a:rPr b="0" lang="en-NZ" sz="2800" spc="-1" strike="noStrike">
                <a:solidFill>
                  <a:srgbClr val="000000"/>
                </a:solidFill>
                <a:latin typeface="Calibri"/>
                <a:ea typeface="DejaVu Sans"/>
              </a:rPr>
              <a:t>Kauri gum diggers need to have special equipment and clothing.</a:t>
            </a:r>
            <a:endParaRPr b="0" lang="en-NZ" sz="2800" spc="-1" strike="noStrike">
              <a:latin typeface="Arial"/>
            </a:endParaRPr>
          </a:p>
          <a:p>
            <a:pPr>
              <a:lnSpc>
                <a:spcPct val="90000"/>
              </a:lnSpc>
              <a:spcBef>
                <a:spcPts val="1001"/>
              </a:spcBef>
            </a:pPr>
            <a:endParaRPr b="0" lang="en-NZ" sz="2800" spc="-1" strike="noStrike">
              <a:latin typeface="Arial"/>
            </a:endParaRPr>
          </a:p>
          <a:p>
            <a:pPr>
              <a:lnSpc>
                <a:spcPct val="90000"/>
              </a:lnSpc>
              <a:spcBef>
                <a:spcPts val="1001"/>
              </a:spcBef>
            </a:pPr>
            <a:r>
              <a:rPr b="0" lang="en-NZ" sz="2800" spc="-1" strike="noStrike">
                <a:solidFill>
                  <a:srgbClr val="000000"/>
                </a:solidFill>
                <a:latin typeface="Calibri"/>
                <a:ea typeface="DejaVu Sans"/>
              </a:rPr>
              <a:t>Kauri gum is an interesting substance that is valuable and has many uses.      </a:t>
            </a:r>
            <a:endParaRPr b="0" lang="en-NZ" sz="2800" spc="-1" strike="noStrike">
              <a:latin typeface="Arial"/>
            </a:endParaRPr>
          </a:p>
          <a:p>
            <a:pPr>
              <a:lnSpc>
                <a:spcPct val="90000"/>
              </a:lnSpc>
              <a:spcBef>
                <a:spcPts val="1001"/>
              </a:spcBef>
            </a:pPr>
            <a:endParaRPr b="0" lang="en-NZ" sz="2800" spc="-1" strike="noStrike">
              <a:latin typeface="Arial"/>
            </a:endParaRPr>
          </a:p>
          <a:p>
            <a:pPr>
              <a:lnSpc>
                <a:spcPct val="90000"/>
              </a:lnSpc>
              <a:spcBef>
                <a:spcPts val="1001"/>
              </a:spcBef>
            </a:pPr>
            <a:endParaRPr b="0" lang="en-NZ" sz="2800" spc="-1" strike="noStrike">
              <a:latin typeface="Arial"/>
            </a:endParaRPr>
          </a:p>
          <a:p>
            <a:pPr>
              <a:lnSpc>
                <a:spcPct val="90000"/>
              </a:lnSpc>
              <a:spcBef>
                <a:spcPts val="1001"/>
              </a:spcBef>
            </a:pPr>
            <a:endParaRPr b="0" lang="en-NZ" sz="2800" spc="-1" strike="noStrike">
              <a:latin typeface="Arial"/>
            </a:endParaRPr>
          </a:p>
          <a:p>
            <a:pPr>
              <a:lnSpc>
                <a:spcPct val="90000"/>
              </a:lnSpc>
              <a:spcBef>
                <a:spcPts val="1001"/>
              </a:spcBef>
            </a:pPr>
            <a:endParaRPr b="0" lang="en-NZ" sz="2800" spc="-1" strike="noStrike">
              <a:latin typeface="Arial"/>
            </a:endParaRPr>
          </a:p>
          <a:p>
            <a:pPr>
              <a:lnSpc>
                <a:spcPct val="90000"/>
              </a:lnSpc>
              <a:spcBef>
                <a:spcPts val="1001"/>
              </a:spcBef>
            </a:pPr>
            <a:endParaRPr b="0" lang="en-NZ" sz="2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 name="Title 1_1"/>
          <p:cNvSpPr/>
          <p:nvPr/>
        </p:nvSpPr>
        <p:spPr>
          <a:xfrm>
            <a:off x="838080" y="365040"/>
            <a:ext cx="10513080" cy="1323000"/>
          </a:xfrm>
          <a:prstGeom prst="rect">
            <a:avLst/>
          </a:prstGeom>
          <a:noFill/>
          <a:ln w="0">
            <a:noFill/>
          </a:ln>
        </p:spPr>
        <p:style>
          <a:lnRef idx="0"/>
          <a:fillRef idx="0"/>
          <a:effectRef idx="0"/>
          <a:fontRef idx="minor"/>
        </p:style>
        <p:txBody>
          <a:bodyPr lIns="90000" rIns="90000" tIns="45000" bIns="45000" anchor="ctr">
            <a:noAutofit/>
          </a:bodyPr>
          <a:p>
            <a:pPr>
              <a:lnSpc>
                <a:spcPct val="90000"/>
              </a:lnSpc>
            </a:pPr>
            <a:r>
              <a:rPr b="1" lang="en-US" sz="2400" spc="-1" strike="noStrike">
                <a:solidFill>
                  <a:srgbClr val="000000"/>
                </a:solidFill>
                <a:latin typeface="Arial"/>
                <a:ea typeface="DejaVu Sans"/>
              </a:rPr>
              <a:t>                     </a:t>
            </a:r>
            <a:r>
              <a:rPr b="1" lang="en-US" sz="2400" spc="-1" strike="noStrike">
                <a:solidFill>
                  <a:srgbClr val="000000"/>
                </a:solidFill>
                <a:latin typeface="Arial"/>
                <a:ea typeface="DejaVu Sans"/>
              </a:rPr>
              <a:t>Remember the T-E-X-A-S Writing Method</a:t>
            </a:r>
            <a:endParaRPr b="0" lang="en-NZ" sz="2400" spc="-1" strike="noStrike">
              <a:latin typeface="Arial"/>
            </a:endParaRPr>
          </a:p>
        </p:txBody>
      </p:sp>
      <p:sp>
        <p:nvSpPr>
          <p:cNvPr id="43" name="Content Placeholder 2_1"/>
          <p:cNvSpPr/>
          <p:nvPr/>
        </p:nvSpPr>
        <p:spPr>
          <a:xfrm>
            <a:off x="838080" y="1825560"/>
            <a:ext cx="10513080" cy="4348800"/>
          </a:xfrm>
          <a:prstGeom prst="rect">
            <a:avLst/>
          </a:prstGeom>
          <a:noFill/>
          <a:ln w="0">
            <a:noFill/>
          </a:ln>
        </p:spPr>
        <p:style>
          <a:lnRef idx="0"/>
          <a:fillRef idx="0"/>
          <a:effectRef idx="0"/>
          <a:fontRef idx="minor"/>
        </p:style>
        <p:txBody>
          <a:bodyPr lIns="90000" rIns="90000" tIns="45000" bIns="45000">
            <a:noAutofit/>
          </a:bodyPr>
          <a:p>
            <a:pPr>
              <a:lnSpc>
                <a:spcPct val="90000"/>
              </a:lnSpc>
              <a:spcBef>
                <a:spcPts val="1001"/>
              </a:spcBef>
            </a:pPr>
            <a:r>
              <a:rPr b="0" lang="en-NZ" sz="2600" spc="-1" strike="noStrike">
                <a:solidFill>
                  <a:srgbClr val="000000"/>
                </a:solidFill>
                <a:latin typeface="Calibri"/>
                <a:ea typeface="DejaVu Sans"/>
              </a:rPr>
              <a:t>A TEXAS Paragraph</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T - Topic Sentence: Answers the question in one short sentence.</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E - Explanation: Explains the concept(s).</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X - eXamples: Gives evidence that your answer is correct.</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A - Ask Yourself: Read your paragraph: have you answered the question? [Don't write anything; just proofread.]  Add more Explanations/Examples if needed</a:t>
            </a:r>
            <a:endParaRPr b="0" lang="en-NZ" sz="2600" spc="-1" strike="noStrike">
              <a:latin typeface="Arial"/>
            </a:endParaRPr>
          </a:p>
          <a:p>
            <a:pPr>
              <a:lnSpc>
                <a:spcPct val="90000"/>
              </a:lnSpc>
              <a:spcBef>
                <a:spcPts val="1001"/>
              </a:spcBef>
            </a:pPr>
            <a:r>
              <a:rPr b="0" lang="en-NZ" sz="2600" spc="-1" strike="noStrike">
                <a:solidFill>
                  <a:srgbClr val="000000"/>
                </a:solidFill>
                <a:latin typeface="Calibri"/>
                <a:ea typeface="DejaVu Sans"/>
              </a:rPr>
              <a:t>S -  So what?  Why is your answer important?</a:t>
            </a:r>
            <a:endParaRPr b="0" lang="en-NZ" sz="2600" spc="-1" strike="noStrike">
              <a:latin typeface="Arial"/>
            </a:endParaRPr>
          </a:p>
          <a:p>
            <a:pPr>
              <a:lnSpc>
                <a:spcPct val="90000"/>
              </a:lnSpc>
              <a:spcBef>
                <a:spcPts val="1001"/>
              </a:spcBef>
            </a:pPr>
            <a:endParaRPr b="0" lang="en-NZ" sz="2600" spc="-1" strike="noStrike">
              <a:latin typeface="Arial"/>
            </a:endParaRPr>
          </a:p>
          <a:p>
            <a:pPr>
              <a:lnSpc>
                <a:spcPct val="90000"/>
              </a:lnSpc>
              <a:spcBef>
                <a:spcPts val="1001"/>
              </a:spcBef>
            </a:pPr>
            <a:endParaRPr b="0" lang="en-NZ" sz="2600" spc="-1" strike="noStrike">
              <a:latin typeface="Arial"/>
            </a:endParaRPr>
          </a:p>
          <a:p>
            <a:pPr>
              <a:lnSpc>
                <a:spcPct val="90000"/>
              </a:lnSpc>
              <a:spcBef>
                <a:spcPts val="1001"/>
              </a:spcBef>
            </a:pPr>
            <a:endParaRPr b="0" lang="en-NZ" sz="2600" spc="-1" strike="noStrike">
              <a:latin typeface="Arial"/>
            </a:endParaRPr>
          </a:p>
          <a:p>
            <a:pPr>
              <a:lnSpc>
                <a:spcPct val="90000"/>
              </a:lnSpc>
              <a:spcBef>
                <a:spcPts val="1001"/>
              </a:spcBef>
            </a:pPr>
            <a:endParaRPr b="0" lang="en-NZ" sz="2600" spc="-1" strike="noStrike">
              <a:latin typeface="Arial"/>
            </a:endParaRPr>
          </a:p>
          <a:p>
            <a:pPr>
              <a:lnSpc>
                <a:spcPct val="90000"/>
              </a:lnSpc>
              <a:spcBef>
                <a:spcPts val="1001"/>
              </a:spcBef>
            </a:pPr>
            <a:endParaRPr b="0" lang="en-NZ" sz="2600" spc="-1" strike="noStrike">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itle 1"/>
          <p:cNvSpPr/>
          <p:nvPr/>
        </p:nvSpPr>
        <p:spPr>
          <a:xfrm>
            <a:off x="838080" y="365040"/>
            <a:ext cx="10513080" cy="1323000"/>
          </a:xfrm>
          <a:prstGeom prst="rect">
            <a:avLst/>
          </a:prstGeom>
          <a:noFill/>
          <a:ln w="0">
            <a:noFill/>
          </a:ln>
        </p:spPr>
        <p:style>
          <a:lnRef idx="0"/>
          <a:fillRef idx="0"/>
          <a:effectRef idx="0"/>
          <a:fontRef idx="minor"/>
        </p:style>
        <p:txBody>
          <a:bodyPr lIns="90000" rIns="90000" tIns="45000" bIns="45000" anchor="ctr">
            <a:noAutofit/>
          </a:bodyPr>
          <a:p>
            <a:pPr>
              <a:lnSpc>
                <a:spcPct val="90000"/>
              </a:lnSpc>
            </a:pPr>
            <a:r>
              <a:rPr b="0" lang="en-US" sz="4400" spc="-1" strike="noStrike">
                <a:solidFill>
                  <a:srgbClr val="000000"/>
                </a:solidFill>
                <a:latin typeface="Calibri Light"/>
                <a:ea typeface="DejaVu Sans"/>
              </a:rPr>
              <a:t>Week 5 Lesson 2:  The Dalmations  </a:t>
            </a:r>
            <a:endParaRPr b="0" lang="en-NZ" sz="4400" spc="-1" strike="noStrike">
              <a:latin typeface="Arial"/>
            </a:endParaRPr>
          </a:p>
        </p:txBody>
      </p:sp>
      <p:sp>
        <p:nvSpPr>
          <p:cNvPr id="45" name="Content Placeholder 2"/>
          <p:cNvSpPr/>
          <p:nvPr/>
        </p:nvSpPr>
        <p:spPr>
          <a:xfrm>
            <a:off x="838080" y="1825560"/>
            <a:ext cx="10513080" cy="4348800"/>
          </a:xfrm>
          <a:prstGeom prst="rect">
            <a:avLst/>
          </a:prstGeom>
          <a:noFill/>
          <a:ln w="0">
            <a:noFill/>
          </a:ln>
        </p:spPr>
        <p:style>
          <a:lnRef idx="0"/>
          <a:fillRef idx="0"/>
          <a:effectRef idx="0"/>
          <a:fontRef idx="minor"/>
        </p:style>
        <p:txBody>
          <a:bodyPr lIns="90000" rIns="90000" tIns="45000" bIns="45000">
            <a:normAutofit/>
          </a:bodyPr>
          <a:p>
            <a:pPr>
              <a:lnSpc>
                <a:spcPct val="90000"/>
              </a:lnSpc>
              <a:spcBef>
                <a:spcPts val="1001"/>
              </a:spcBef>
              <a:tabLst>
                <a:tab algn="l" pos="0"/>
              </a:tabLst>
            </a:pPr>
            <a:r>
              <a:rPr b="0" lang="en-US" sz="2800" spc="-1" strike="noStrike">
                <a:solidFill>
                  <a:srgbClr val="000000"/>
                </a:solidFill>
                <a:latin typeface="Calibri"/>
                <a:ea typeface="DejaVu Sans"/>
              </a:rPr>
              <a:t>Read pp. 32-33.  </a:t>
            </a:r>
            <a:endParaRPr b="0" lang="en-NZ" sz="2800" spc="-1" strike="noStrike">
              <a:latin typeface="Arial"/>
            </a:endParaRPr>
          </a:p>
          <a:p>
            <a:pPr>
              <a:lnSpc>
                <a:spcPct val="90000"/>
              </a:lnSpc>
              <a:spcBef>
                <a:spcPts val="1001"/>
              </a:spcBef>
              <a:tabLst>
                <a:tab algn="l" pos="0"/>
              </a:tabLst>
            </a:pPr>
            <a:endParaRPr b="0" lang="en-NZ" sz="2800" spc="-1" strike="noStrike">
              <a:latin typeface="Arial"/>
            </a:endParaRPr>
          </a:p>
          <a:p>
            <a:pPr>
              <a:lnSpc>
                <a:spcPct val="90000"/>
              </a:lnSpc>
              <a:spcBef>
                <a:spcPts val="1001"/>
              </a:spcBef>
              <a:tabLst>
                <a:tab algn="l" pos="0"/>
              </a:tabLst>
            </a:pPr>
            <a:r>
              <a:rPr b="0" lang="en-US" sz="2800" spc="-1" strike="noStrike">
                <a:solidFill>
                  <a:srgbClr val="000000"/>
                </a:solidFill>
                <a:latin typeface="Calibri"/>
                <a:ea typeface="DejaVu Sans"/>
              </a:rPr>
              <a:t>1. Who were the Dalmations and where did they come from?  </a:t>
            </a:r>
            <a:endParaRPr b="0" lang="en-NZ" sz="2800" spc="-1" strike="noStrike">
              <a:latin typeface="Arial"/>
            </a:endParaRPr>
          </a:p>
          <a:p>
            <a:pPr>
              <a:lnSpc>
                <a:spcPct val="90000"/>
              </a:lnSpc>
              <a:spcBef>
                <a:spcPts val="1001"/>
              </a:spcBef>
              <a:tabLst>
                <a:tab algn="l" pos="0"/>
              </a:tabLst>
            </a:pPr>
            <a:endParaRPr b="0" lang="en-NZ" sz="2800" spc="-1" strike="noStrike">
              <a:latin typeface="Arial"/>
            </a:endParaRPr>
          </a:p>
          <a:p>
            <a:pPr>
              <a:lnSpc>
                <a:spcPct val="90000"/>
              </a:lnSpc>
              <a:spcBef>
                <a:spcPts val="1001"/>
              </a:spcBef>
              <a:tabLst>
                <a:tab algn="l" pos="0"/>
              </a:tabLst>
            </a:pPr>
            <a:r>
              <a:rPr b="0" lang="en-US" sz="2800" spc="-1" strike="noStrike">
                <a:solidFill>
                  <a:srgbClr val="000000"/>
                </a:solidFill>
                <a:latin typeface="Calibri"/>
                <a:ea typeface="DejaVu Sans"/>
              </a:rPr>
              <a:t>2. What were the different push factors causing them to leave their home country and migrate to New Zealand?  </a:t>
            </a:r>
            <a:endParaRPr b="0" lang="en-NZ" sz="2800" spc="-1" strike="noStrike">
              <a:latin typeface="Arial"/>
            </a:endParaRPr>
          </a:p>
          <a:p>
            <a:pPr>
              <a:lnSpc>
                <a:spcPct val="90000"/>
              </a:lnSpc>
              <a:spcBef>
                <a:spcPts val="1001"/>
              </a:spcBef>
              <a:tabLst>
                <a:tab algn="l" pos="0"/>
              </a:tabLst>
            </a:pPr>
            <a:endParaRPr b="0" lang="en-NZ" sz="2800" spc="-1" strike="noStrike">
              <a:latin typeface="Arial"/>
            </a:endParaRPr>
          </a:p>
          <a:p>
            <a:pPr>
              <a:lnSpc>
                <a:spcPct val="90000"/>
              </a:lnSpc>
              <a:spcBef>
                <a:spcPts val="1001"/>
              </a:spcBef>
              <a:tabLst>
                <a:tab algn="l" pos="0"/>
              </a:tabLst>
            </a:pPr>
            <a:r>
              <a:rPr b="0" lang="en-US" sz="2800" spc="-1" strike="noStrike">
                <a:solidFill>
                  <a:srgbClr val="000000"/>
                </a:solidFill>
                <a:latin typeface="Calibri"/>
                <a:ea typeface="DejaVu Sans"/>
              </a:rPr>
              <a:t>The Dalmations encountered a lot of prejudice and discrimination when they got here.  List the many examples of prejudice that they experienced.</a:t>
            </a:r>
            <a:endParaRPr b="0" lang="en-NZ" sz="2800" spc="-1" strike="noStrike">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Title 1"/>
          <p:cNvSpPr/>
          <p:nvPr/>
        </p:nvSpPr>
        <p:spPr>
          <a:xfrm>
            <a:off x="838080" y="365040"/>
            <a:ext cx="10513080" cy="1323000"/>
          </a:xfrm>
          <a:prstGeom prst="rect">
            <a:avLst/>
          </a:prstGeom>
          <a:noFill/>
          <a:ln w="0">
            <a:noFill/>
          </a:ln>
        </p:spPr>
        <p:style>
          <a:lnRef idx="0"/>
          <a:fillRef idx="0"/>
          <a:effectRef idx="0"/>
          <a:fontRef idx="minor"/>
        </p:style>
        <p:txBody>
          <a:bodyPr lIns="90000" rIns="90000" tIns="45000" bIns="45000" anchor="ctr">
            <a:noAutofit/>
          </a:bodyPr>
          <a:p>
            <a:pPr>
              <a:lnSpc>
                <a:spcPct val="90000"/>
              </a:lnSpc>
            </a:pPr>
            <a:r>
              <a:rPr b="0" lang="en-US" sz="4400" spc="-1" strike="noStrike">
                <a:solidFill>
                  <a:srgbClr val="000000"/>
                </a:solidFill>
                <a:latin typeface="Calibri Light"/>
                <a:ea typeface="DejaVu Sans"/>
              </a:rPr>
              <a:t>Week 5 Lesson 3: </a:t>
            </a:r>
            <a:br/>
            <a:r>
              <a:rPr b="0" lang="en-US" sz="4400" spc="-1" strike="noStrike">
                <a:solidFill>
                  <a:srgbClr val="000000"/>
                </a:solidFill>
                <a:latin typeface="Calibri Light"/>
                <a:ea typeface="DejaVu Sans"/>
              </a:rPr>
              <a:t>Early Pioneering Women in New Zealand</a:t>
            </a:r>
            <a:endParaRPr b="0" lang="en-NZ" sz="4400" spc="-1" strike="noStrike">
              <a:latin typeface="Arial"/>
            </a:endParaRPr>
          </a:p>
        </p:txBody>
      </p:sp>
      <p:sp>
        <p:nvSpPr>
          <p:cNvPr id="47" name="Content Placeholder 2"/>
          <p:cNvSpPr/>
          <p:nvPr/>
        </p:nvSpPr>
        <p:spPr>
          <a:xfrm>
            <a:off x="838080" y="1825560"/>
            <a:ext cx="10513080" cy="4348800"/>
          </a:xfrm>
          <a:prstGeom prst="rect">
            <a:avLst/>
          </a:prstGeom>
          <a:noFill/>
          <a:ln w="0">
            <a:noFill/>
          </a:ln>
        </p:spPr>
        <p:style>
          <a:lnRef idx="0"/>
          <a:fillRef idx="0"/>
          <a:effectRef idx="0"/>
          <a:fontRef idx="minor"/>
        </p:style>
        <p:txBody>
          <a:bodyPr lIns="90000" rIns="90000" tIns="45000" bIns="45000">
            <a:noAutofit/>
          </a:bodyPr>
          <a:p>
            <a:pPr marL="228600" indent="-226080">
              <a:lnSpc>
                <a:spcPct val="90000"/>
              </a:lnSpc>
              <a:spcBef>
                <a:spcPts val="1001"/>
              </a:spcBef>
              <a:buClr>
                <a:srgbClr val="000000"/>
              </a:buClr>
              <a:buFont typeface="Arial"/>
              <a:buChar char="•"/>
            </a:pPr>
            <a:r>
              <a:rPr b="0" lang="en-US" sz="2800" spc="-1" strike="noStrike">
                <a:solidFill>
                  <a:srgbClr val="000000"/>
                </a:solidFill>
                <a:latin typeface="Calibri"/>
                <a:ea typeface="DejaVu Sans"/>
              </a:rPr>
              <a:t>Read p. 34 from Reading A. Based on the 11 points, create 11 dot-points that shorten these sentences.  Rewrite them in your own words. </a:t>
            </a:r>
            <a:endParaRPr b="0" lang="en-NZ" sz="2800" spc="-1" strike="noStrike">
              <a:latin typeface="Arial"/>
            </a:endParaRPr>
          </a:p>
          <a:p>
            <a:pPr>
              <a:lnSpc>
                <a:spcPct val="90000"/>
              </a:lnSpc>
              <a:spcBef>
                <a:spcPts val="1001"/>
              </a:spcBef>
            </a:pPr>
            <a:endParaRPr b="0" lang="en-NZ" sz="2800" spc="-1" strike="noStrike">
              <a:latin typeface="Arial"/>
            </a:endParaRPr>
          </a:p>
          <a:p>
            <a:pPr marL="228600" indent="-226080">
              <a:lnSpc>
                <a:spcPct val="90000"/>
              </a:lnSpc>
              <a:spcBef>
                <a:spcPts val="1001"/>
              </a:spcBef>
              <a:buClr>
                <a:srgbClr val="000000"/>
              </a:buClr>
              <a:buFont typeface="Arial"/>
              <a:buChar char="•"/>
            </a:pPr>
            <a:r>
              <a:rPr b="0" lang="en-US" sz="2800" spc="-1" strike="noStrike">
                <a:solidFill>
                  <a:srgbClr val="000000"/>
                </a:solidFill>
                <a:latin typeface="Calibri"/>
                <a:ea typeface="DejaVu Sans"/>
              </a:rPr>
              <a:t>POSTER ASSIGNMENT.  </a:t>
            </a:r>
            <a:endParaRPr b="0" lang="en-NZ" sz="2800" spc="-1" strike="noStrike">
              <a:latin typeface="Arial"/>
            </a:endParaRPr>
          </a:p>
          <a:p>
            <a:pPr marL="228600" indent="-226080">
              <a:lnSpc>
                <a:spcPct val="90000"/>
              </a:lnSpc>
              <a:spcBef>
                <a:spcPts val="1001"/>
              </a:spcBef>
              <a:buClr>
                <a:srgbClr val="000000"/>
              </a:buClr>
              <a:buFont typeface="Arial"/>
              <a:buChar char="•"/>
            </a:pPr>
            <a:r>
              <a:rPr b="0" lang="en-US" sz="2800" spc="-1" strike="noStrike">
                <a:solidFill>
                  <a:srgbClr val="000000"/>
                </a:solidFill>
                <a:latin typeface="Calibri"/>
                <a:ea typeface="DejaVu Sans"/>
              </a:rPr>
              <a:t>In Reading A, go to p. 43, create a poster on the life of an early woman pioneer.  What jobs did the woman have to do?  What did they do for entertainment?  What products did they make?  Describe some of their fears.  </a:t>
            </a:r>
            <a:endParaRPr b="0" lang="en-NZ" sz="28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212</TotalTime>
  <Application>LibreOffice/7.1.0.3$Windows_X86_64 LibreOffice_project/f6099ecf3d29644b5008cc8f48f42f4a40986e4c</Application>
  <AppVersion>15.0000</AppVersion>
  <Words>960</Words>
  <Paragraphs>114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2013-06-25T00:09:13Z</dcterms:created>
  <dc:creator>Catherine Haynes</dc:creator>
  <dc:description/>
  <dc:language>en-NZ</dc:language>
  <cp:lastModifiedBy/>
  <dcterms:modified xsi:type="dcterms:W3CDTF">2021-05-30T19:55:25Z</dcterms:modified>
  <cp:revision>42</cp:revision>
  <dc:subject/>
  <dc:title>A Theory of Migration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14</vt:i4>
  </property>
</Properties>
</file>