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Lato"/>
      <p:regular r:id="rId15"/>
      <p:bold r:id="rId16"/>
      <p:italic r:id="rId17"/>
      <p:boldItalic r:id="rId18"/>
    </p:embeddedFont>
    <p:embeddedFont>
      <p:font typeface="Comfortaa"/>
      <p:regular r:id="rId19"/>
      <p:bold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omfortaa-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Lato-regular.fntdata"/><Relationship Id="rId14" Type="http://schemas.openxmlformats.org/officeDocument/2006/relationships/slide" Target="slides/slide9.xml"/><Relationship Id="rId17" Type="http://schemas.openxmlformats.org/officeDocument/2006/relationships/font" Target="fonts/Lato-italic.fntdata"/><Relationship Id="rId16" Type="http://schemas.openxmlformats.org/officeDocument/2006/relationships/font" Target="fonts/Lato-bold.fntdata"/><Relationship Id="rId5" Type="http://schemas.openxmlformats.org/officeDocument/2006/relationships/notesMaster" Target="notesMasters/notesMaster1.xml"/><Relationship Id="rId19" Type="http://schemas.openxmlformats.org/officeDocument/2006/relationships/font" Target="fonts/Comfortaa-regular.fntdata"/><Relationship Id="rId6" Type="http://schemas.openxmlformats.org/officeDocument/2006/relationships/slide" Target="slides/slide1.xml"/><Relationship Id="rId18" Type="http://schemas.openxmlformats.org/officeDocument/2006/relationships/font" Target="fonts/Lato-bold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111fb430c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111fb430c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111fb430c5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111fb430c5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3111fb430c5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3111fb430c5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111fb430c5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111fb430c5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111fb430c5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111fb430c5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Pharmacies, renting, camping grounds, bookshops, tutoring, home schooling, maraes, churches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111fb430c5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111fb430c5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111fb430c5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111fb430c5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111fb430c5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111fb430c5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111fb430c5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111fb430c5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9A1eQJ47D5g" TargetMode="Externa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5.png"/><Relationship Id="rId11" Type="http://schemas.openxmlformats.org/officeDocument/2006/relationships/image" Target="../media/image1.jpg"/><Relationship Id="rId10" Type="http://schemas.openxmlformats.org/officeDocument/2006/relationships/image" Target="../media/image14.png"/><Relationship Id="rId12" Type="http://schemas.openxmlformats.org/officeDocument/2006/relationships/image" Target="../media/image13.png"/><Relationship Id="rId9"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1.png"/><Relationship Id="rId7" Type="http://schemas.openxmlformats.org/officeDocument/2006/relationships/image" Target="../media/image8.png"/><Relationship Id="rId8"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hyperlink" Target="https://teara.govt.nz/en/economic-history/page-2" TargetMode="Externa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https://www.tota.world/article/571/#:~:text=The%20M%C4%81ori%20began%20selling%20their,grown%20in%20New%20Zealand%20today." TargetMode="Externa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0"/>
            <a:ext cx="8436900" cy="5143500"/>
          </a:xfrm>
          <a:prstGeom prst="rect">
            <a:avLst/>
          </a:prstGeom>
        </p:spPr>
        <p:txBody>
          <a:bodyPr anchorCtr="0" anchor="t" bIns="91425" lIns="91425" spcFirstLastPara="1" rIns="91425" wrap="square" tIns="91425">
            <a:normAutofit/>
          </a:bodyPr>
          <a:lstStyle/>
          <a:p>
            <a:pPr indent="0" lvl="0" marL="0" rtl="0" algn="ctr">
              <a:lnSpc>
                <a:spcPct val="90000"/>
              </a:lnSpc>
              <a:spcBef>
                <a:spcPts val="1000"/>
              </a:spcBef>
              <a:spcAft>
                <a:spcPts val="0"/>
              </a:spcAft>
              <a:buClr>
                <a:schemeClr val="dk1"/>
              </a:buClr>
              <a:buSzPts val="3600"/>
              <a:buFont typeface="Arial"/>
              <a:buNone/>
            </a:pPr>
            <a:r>
              <a:rPr lang="en" sz="3600">
                <a:solidFill>
                  <a:srgbClr val="1C1C1C"/>
                </a:solidFill>
              </a:rPr>
              <a:t>In this lesson . . . </a:t>
            </a:r>
            <a:endParaRPr sz="3600">
              <a:solidFill>
                <a:srgbClr val="1C1C1C"/>
              </a:solidFill>
            </a:endParaRPr>
          </a:p>
          <a:p>
            <a:pPr indent="0" lvl="0" marL="0" rtl="0" algn="ctr">
              <a:lnSpc>
                <a:spcPct val="90000"/>
              </a:lnSpc>
              <a:spcBef>
                <a:spcPts val="1000"/>
              </a:spcBef>
              <a:spcAft>
                <a:spcPts val="0"/>
              </a:spcAft>
              <a:buClr>
                <a:schemeClr val="dk1"/>
              </a:buClr>
              <a:buSzPts val="1800"/>
              <a:buFont typeface="Arial"/>
              <a:buNone/>
            </a:pPr>
            <a:r>
              <a:rPr lang="en" sz="2400">
                <a:solidFill>
                  <a:srgbClr val="1C1C1C"/>
                </a:solidFill>
              </a:rPr>
              <a:t>‘Economic systems’ for the Māori involve areas such as</a:t>
            </a:r>
            <a:endParaRPr sz="2400">
              <a:solidFill>
                <a:srgbClr val="1C1C1C"/>
              </a:solidFill>
            </a:endParaRPr>
          </a:p>
          <a:p>
            <a:pPr indent="0" lvl="0" marL="0" rtl="0" algn="ctr">
              <a:lnSpc>
                <a:spcPct val="90000"/>
              </a:lnSpc>
              <a:spcBef>
                <a:spcPts val="1000"/>
              </a:spcBef>
              <a:spcAft>
                <a:spcPts val="0"/>
              </a:spcAft>
              <a:buClr>
                <a:schemeClr val="dk1"/>
              </a:buClr>
              <a:buSzPts val="1800"/>
              <a:buFont typeface="Arial"/>
              <a:buNone/>
            </a:pPr>
            <a:r>
              <a:rPr b="1" lang="en" sz="3000">
                <a:solidFill>
                  <a:srgbClr val="1C1C1C"/>
                </a:solidFill>
              </a:rPr>
              <a:t>‘film, fashion and helping Māori businesses’ </a:t>
            </a:r>
            <a:endParaRPr b="1" sz="3000">
              <a:solidFill>
                <a:srgbClr val="1C1C1C"/>
              </a:solidFill>
            </a:endParaRPr>
          </a:p>
          <a:p>
            <a:pPr indent="0" lvl="0" marL="0" rtl="0" algn="ctr">
              <a:lnSpc>
                <a:spcPct val="90000"/>
              </a:lnSpc>
              <a:spcBef>
                <a:spcPts val="1000"/>
              </a:spcBef>
              <a:spcAft>
                <a:spcPts val="0"/>
              </a:spcAft>
              <a:buClr>
                <a:schemeClr val="dk1"/>
              </a:buClr>
              <a:buSzPts val="1800"/>
              <a:buFont typeface="Arial"/>
              <a:buNone/>
            </a:pPr>
            <a:r>
              <a:t/>
            </a:r>
            <a:endParaRPr sz="2400">
              <a:solidFill>
                <a:srgbClr val="1C1C1C"/>
              </a:solidFill>
            </a:endParaRPr>
          </a:p>
          <a:p>
            <a:pPr indent="0" lvl="0" marL="0" rtl="0" algn="ctr">
              <a:lnSpc>
                <a:spcPct val="90000"/>
              </a:lnSpc>
              <a:spcBef>
                <a:spcPts val="1000"/>
              </a:spcBef>
              <a:spcAft>
                <a:spcPts val="0"/>
              </a:spcAft>
              <a:buClr>
                <a:schemeClr val="dk1"/>
              </a:buClr>
              <a:buSzPts val="1800"/>
              <a:buFont typeface="Arial"/>
              <a:buNone/>
            </a:pPr>
            <a:r>
              <a:t/>
            </a:r>
            <a:endParaRPr sz="2400">
              <a:solidFill>
                <a:srgbClr val="1C1C1C"/>
              </a:solidFill>
            </a:endParaRPr>
          </a:p>
          <a:p>
            <a:pPr indent="0" lvl="0" marL="0" rtl="0" algn="ctr">
              <a:lnSpc>
                <a:spcPct val="90000"/>
              </a:lnSpc>
              <a:spcBef>
                <a:spcPts val="1000"/>
              </a:spcBef>
              <a:spcAft>
                <a:spcPts val="0"/>
              </a:spcAft>
              <a:buClr>
                <a:schemeClr val="dk1"/>
              </a:buClr>
              <a:buSzPts val="1800"/>
              <a:buFont typeface="Arial"/>
              <a:buNone/>
            </a:pPr>
            <a:r>
              <a:t/>
            </a:r>
            <a:endParaRPr sz="2400">
              <a:solidFill>
                <a:srgbClr val="1C1C1C"/>
              </a:solidFill>
            </a:endParaRPr>
          </a:p>
          <a:p>
            <a:pPr indent="0" lvl="0" marL="0" rtl="0" algn="ctr">
              <a:lnSpc>
                <a:spcPct val="90000"/>
              </a:lnSpc>
              <a:spcBef>
                <a:spcPts val="1000"/>
              </a:spcBef>
              <a:spcAft>
                <a:spcPts val="0"/>
              </a:spcAft>
              <a:buClr>
                <a:schemeClr val="dk1"/>
              </a:buClr>
              <a:buSzPts val="1800"/>
              <a:buFont typeface="Arial"/>
              <a:buNone/>
            </a:pPr>
            <a:r>
              <a:rPr lang="en" sz="2400">
                <a:solidFill>
                  <a:srgbClr val="1C1C1C"/>
                </a:solidFill>
              </a:rPr>
              <a:t>across a</a:t>
            </a:r>
            <a:endParaRPr sz="2400">
              <a:solidFill>
                <a:srgbClr val="1C1C1C"/>
              </a:solidFill>
            </a:endParaRPr>
          </a:p>
          <a:p>
            <a:pPr indent="0" lvl="0" marL="0" rtl="0" algn="ctr">
              <a:lnSpc>
                <a:spcPct val="90000"/>
              </a:lnSpc>
              <a:spcBef>
                <a:spcPts val="1000"/>
              </a:spcBef>
              <a:spcAft>
                <a:spcPts val="0"/>
              </a:spcAft>
              <a:buClr>
                <a:schemeClr val="dk1"/>
              </a:buClr>
              <a:buSzPts val="1800"/>
              <a:buFont typeface="Arial"/>
              <a:buNone/>
            </a:pPr>
            <a:r>
              <a:rPr b="1" lang="en" sz="3000">
                <a:solidFill>
                  <a:srgbClr val="1C1C1C"/>
                </a:solidFill>
              </a:rPr>
              <a:t>place or for NZ</a:t>
            </a:r>
            <a:r>
              <a:rPr b="1" lang="en" sz="3000">
                <a:solidFill>
                  <a:srgbClr val="1C1C1C"/>
                </a:solidFill>
              </a:rPr>
              <a:t>.</a:t>
            </a:r>
            <a:endParaRPr b="1" sz="3000">
              <a:solidFill>
                <a:srgbClr val="1C1C1C"/>
              </a:solidFill>
            </a:endParaRPr>
          </a:p>
          <a:p>
            <a:pPr indent="0" lvl="0" marL="0" rtl="0" algn="ctr">
              <a:spcBef>
                <a:spcPts val="0"/>
              </a:spcBef>
              <a:spcAft>
                <a:spcPts val="0"/>
              </a:spcAft>
              <a:buNone/>
            </a:pPr>
            <a:r>
              <a:t/>
            </a:r>
            <a:endParaRPr/>
          </a:p>
        </p:txBody>
      </p:sp>
      <p:pic>
        <p:nvPicPr>
          <p:cNvPr id="55" name="Google Shape;55;p13"/>
          <p:cNvPicPr preferRelativeResize="0"/>
          <p:nvPr/>
        </p:nvPicPr>
        <p:blipFill>
          <a:blip r:embed="rId3">
            <a:alphaModFix/>
          </a:blip>
          <a:stretch>
            <a:fillRect/>
          </a:stretch>
        </p:blipFill>
        <p:spPr>
          <a:xfrm>
            <a:off x="3274250" y="1722650"/>
            <a:ext cx="2516777" cy="1270599"/>
          </a:xfrm>
          <a:prstGeom prst="rect">
            <a:avLst/>
          </a:prstGeom>
          <a:noFill/>
          <a:ln>
            <a:noFill/>
          </a:ln>
        </p:spPr>
      </p:pic>
      <p:pic>
        <p:nvPicPr>
          <p:cNvPr id="56" name="Google Shape;56;p13"/>
          <p:cNvPicPr preferRelativeResize="0"/>
          <p:nvPr/>
        </p:nvPicPr>
        <p:blipFill>
          <a:blip r:embed="rId4">
            <a:alphaModFix/>
          </a:blip>
          <a:stretch>
            <a:fillRect/>
          </a:stretch>
        </p:blipFill>
        <p:spPr>
          <a:xfrm>
            <a:off x="311700" y="3591900"/>
            <a:ext cx="2516775" cy="1270600"/>
          </a:xfrm>
          <a:prstGeom prst="rect">
            <a:avLst/>
          </a:prstGeom>
          <a:noFill/>
          <a:ln>
            <a:noFill/>
          </a:ln>
        </p:spPr>
      </p:pic>
      <p:pic>
        <p:nvPicPr>
          <p:cNvPr id="57" name="Google Shape;57;p13"/>
          <p:cNvPicPr preferRelativeResize="0"/>
          <p:nvPr/>
        </p:nvPicPr>
        <p:blipFill>
          <a:blip r:embed="rId5">
            <a:alphaModFix/>
          </a:blip>
          <a:stretch>
            <a:fillRect/>
          </a:stretch>
        </p:blipFill>
        <p:spPr>
          <a:xfrm>
            <a:off x="6231825" y="3591900"/>
            <a:ext cx="2516775" cy="1270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Support Economy</a:t>
            </a:r>
            <a:endParaRPr/>
          </a:p>
        </p:txBody>
      </p:sp>
      <p:sp>
        <p:nvSpPr>
          <p:cNvPr id="63" name="Google Shape;63;p1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2400"/>
              <a:t>Watch the following </a:t>
            </a:r>
            <a:r>
              <a:rPr lang="en" sz="2400" u="sng">
                <a:solidFill>
                  <a:schemeClr val="hlink"/>
                </a:solidFill>
                <a:hlinkClick r:id="rId3"/>
              </a:rPr>
              <a:t>video</a:t>
            </a:r>
            <a:r>
              <a:rPr lang="en" sz="2400"/>
              <a:t> about supporting the Māori economy.</a:t>
            </a:r>
            <a:endParaRPr sz="2400"/>
          </a:p>
        </p:txBody>
      </p:sp>
      <p:pic>
        <p:nvPicPr>
          <p:cNvPr id="64" name="Google Shape;64;p14"/>
          <p:cNvPicPr preferRelativeResize="0"/>
          <p:nvPr/>
        </p:nvPicPr>
        <p:blipFill>
          <a:blip r:embed="rId4">
            <a:alphaModFix/>
          </a:blip>
          <a:stretch>
            <a:fillRect/>
          </a:stretch>
        </p:blipFill>
        <p:spPr>
          <a:xfrm>
            <a:off x="4105025" y="1563825"/>
            <a:ext cx="3555251" cy="2125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Complete TASK 1.</a:t>
            </a:r>
            <a:endParaRPr/>
          </a:p>
          <a:p>
            <a:pPr indent="0" lvl="0" marL="0" rtl="0" algn="ctr">
              <a:spcBef>
                <a:spcPts val="0"/>
              </a:spcBef>
              <a:spcAft>
                <a:spcPts val="0"/>
              </a:spcAft>
              <a:buNone/>
            </a:pPr>
            <a:r>
              <a:rPr lang="en"/>
              <a:t>When you finish, </a:t>
            </a:r>
            <a:endParaRPr/>
          </a:p>
          <a:p>
            <a:pPr indent="0" lvl="0" marL="0" rtl="0" algn="ctr">
              <a:spcBef>
                <a:spcPts val="0"/>
              </a:spcBef>
              <a:spcAft>
                <a:spcPts val="0"/>
              </a:spcAft>
              <a:buNone/>
            </a:pPr>
            <a:r>
              <a:rPr lang="en"/>
              <a:t>go on to TASKS 2 and 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Flipgrid Video For Tasks</a:t>
            </a:r>
            <a:endParaRPr/>
          </a:p>
        </p:txBody>
      </p:sp>
      <p:sp>
        <p:nvSpPr>
          <p:cNvPr id="75" name="Google Shape;75;p1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NZ Government</a:t>
            </a:r>
            <a:endParaRPr b="1"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The NZ government provides a lot of resources for Māori</a:t>
            </a: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1</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Explain why the following are very important for Māori:</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Healthcare, social care</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 Housing, community halls</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 Schools, libraries</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If these are not local, what else would the Māori use to help themselves?</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sp>
        <p:nvSpPr>
          <p:cNvPr id="81" name="Google Shape;81;p17"/>
          <p:cNvSpPr txBox="1"/>
          <p:nvPr/>
        </p:nvSpPr>
        <p:spPr>
          <a:xfrm>
            <a:off x="7402325" y="630525"/>
            <a:ext cx="1449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Healthcare</a:t>
            </a:r>
            <a:r>
              <a:rPr lang="en">
                <a:solidFill>
                  <a:schemeClr val="dk1"/>
                </a:solidFill>
              </a:rPr>
              <a:t>                         </a:t>
            </a:r>
            <a:r>
              <a:rPr lang="en" sz="1800">
                <a:solidFill>
                  <a:srgbClr val="595959"/>
                </a:solidFill>
              </a:rPr>
              <a:t>       </a:t>
            </a:r>
            <a:endParaRPr>
              <a:solidFill>
                <a:srgbClr val="595959"/>
              </a:solidFill>
            </a:endParaRPr>
          </a:p>
        </p:txBody>
      </p:sp>
      <p:sp>
        <p:nvSpPr>
          <p:cNvPr id="82" name="Google Shape;82;p17"/>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3" name="Google Shape;83;p17"/>
          <p:cNvSpPr txBox="1"/>
          <p:nvPr/>
        </p:nvSpPr>
        <p:spPr>
          <a:xfrm>
            <a:off x="442505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Housing                                                                           </a:t>
            </a:r>
            <a:endParaRPr/>
          </a:p>
        </p:txBody>
      </p:sp>
      <p:sp>
        <p:nvSpPr>
          <p:cNvPr id="84" name="Google Shape;84;p17"/>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85" name="Google Shape;85;p17"/>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86" name="Google Shape;86;p17"/>
          <p:cNvSpPr txBox="1"/>
          <p:nvPr/>
        </p:nvSpPr>
        <p:spPr>
          <a:xfrm>
            <a:off x="5774150" y="1785088"/>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Waste Collection</a:t>
            </a:r>
            <a:r>
              <a:rPr lang="en">
                <a:solidFill>
                  <a:schemeClr val="dk1"/>
                </a:solidFill>
              </a:rPr>
              <a:t>                       </a:t>
            </a:r>
            <a:r>
              <a:rPr lang="en">
                <a:solidFill>
                  <a:srgbClr val="595959"/>
                </a:solidFill>
              </a:rPr>
              <a:t>              </a:t>
            </a:r>
            <a:endParaRPr>
              <a:solidFill>
                <a:schemeClr val="dk1"/>
              </a:solidFill>
            </a:endParaRPr>
          </a:p>
        </p:txBody>
      </p:sp>
      <p:sp>
        <p:nvSpPr>
          <p:cNvPr id="87" name="Google Shape;87;p17"/>
          <p:cNvSpPr txBox="1"/>
          <p:nvPr/>
        </p:nvSpPr>
        <p:spPr>
          <a:xfrm>
            <a:off x="7084625" y="1737875"/>
            <a:ext cx="1999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a:solidFill>
                  <a:schemeClr val="dk1"/>
                </a:solidFill>
              </a:rPr>
              <a:t>Cemeteries</a:t>
            </a:r>
            <a:r>
              <a:rPr lang="en" sz="1800">
                <a:solidFill>
                  <a:srgbClr val="595959"/>
                </a:solidFill>
              </a:rPr>
              <a:t>                                                   </a:t>
            </a:r>
            <a:endParaRPr>
              <a:solidFill>
                <a:srgbClr val="595959"/>
              </a:solidFill>
            </a:endParaRPr>
          </a:p>
        </p:txBody>
      </p:sp>
      <p:sp>
        <p:nvSpPr>
          <p:cNvPr id="88" name="Google Shape;88;p17"/>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9" name="Google Shape;89;p17"/>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0" name="Google Shape;90;p17"/>
          <p:cNvSpPr txBox="1"/>
          <p:nvPr/>
        </p:nvSpPr>
        <p:spPr>
          <a:xfrm>
            <a:off x="6000000" y="2795875"/>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Community Halls                </a:t>
            </a:r>
            <a:endParaRPr/>
          </a:p>
        </p:txBody>
      </p:sp>
      <p:sp>
        <p:nvSpPr>
          <p:cNvPr id="91" name="Google Shape;91;p17"/>
          <p:cNvSpPr txBox="1"/>
          <p:nvPr/>
        </p:nvSpPr>
        <p:spPr>
          <a:xfrm>
            <a:off x="7506725" y="2795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Parks             </a:t>
            </a:r>
            <a:endParaRPr/>
          </a:p>
        </p:txBody>
      </p:sp>
      <p:sp>
        <p:nvSpPr>
          <p:cNvPr id="92" name="Google Shape;92;p17"/>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3" name="Google Shape;93;p17"/>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4" name="Google Shape;94;p17"/>
          <p:cNvSpPr txBox="1"/>
          <p:nvPr/>
        </p:nvSpPr>
        <p:spPr>
          <a:xfrm>
            <a:off x="5907200" y="37924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Libraries                                 </a:t>
            </a:r>
            <a:endParaRPr/>
          </a:p>
        </p:txBody>
      </p:sp>
      <p:sp>
        <p:nvSpPr>
          <p:cNvPr id="95" name="Google Shape;95;p17"/>
          <p:cNvSpPr txBox="1"/>
          <p:nvPr/>
        </p:nvSpPr>
        <p:spPr>
          <a:xfrm>
            <a:off x="7363925" y="371445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    Public Transport</a:t>
            </a:r>
            <a:r>
              <a:rPr lang="en">
                <a:solidFill>
                  <a:schemeClr val="dk1"/>
                </a:solidFill>
              </a:rPr>
              <a:t>                       </a:t>
            </a:r>
            <a:r>
              <a:rPr lang="en" sz="1800">
                <a:solidFill>
                  <a:schemeClr val="dk2"/>
                </a:solidFill>
              </a:rPr>
              <a:t>         </a:t>
            </a:r>
            <a:endParaRPr/>
          </a:p>
        </p:txBody>
      </p:sp>
      <p:sp>
        <p:nvSpPr>
          <p:cNvPr id="96" name="Google Shape;96;p17"/>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7" name="Google Shape;97;p17"/>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8" name="Google Shape;98;p17"/>
          <p:cNvSpPr txBox="1"/>
          <p:nvPr/>
        </p:nvSpPr>
        <p:spPr>
          <a:xfrm>
            <a:off x="5833250" y="4694525"/>
            <a:ext cx="307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Schools                                 </a:t>
            </a:r>
            <a:endParaRPr/>
          </a:p>
        </p:txBody>
      </p:sp>
      <p:sp>
        <p:nvSpPr>
          <p:cNvPr id="99" name="Google Shape;99;p17"/>
          <p:cNvSpPr txBox="1"/>
          <p:nvPr/>
        </p:nvSpPr>
        <p:spPr>
          <a:xfrm>
            <a:off x="7506725"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Social Care                        </a:t>
            </a:r>
            <a:endParaRPr/>
          </a:p>
        </p:txBody>
      </p:sp>
      <p:pic>
        <p:nvPicPr>
          <p:cNvPr id="100" name="Google Shape;100;p17"/>
          <p:cNvPicPr preferRelativeResize="0"/>
          <p:nvPr/>
        </p:nvPicPr>
        <p:blipFill>
          <a:blip r:embed="rId3">
            <a:alphaModFix/>
          </a:blip>
          <a:stretch>
            <a:fillRect/>
          </a:stretch>
        </p:blipFill>
        <p:spPr>
          <a:xfrm>
            <a:off x="7691750" y="97725"/>
            <a:ext cx="1215449" cy="582150"/>
          </a:xfrm>
          <a:prstGeom prst="rect">
            <a:avLst/>
          </a:prstGeom>
          <a:noFill/>
          <a:ln>
            <a:noFill/>
          </a:ln>
        </p:spPr>
      </p:pic>
      <p:pic>
        <p:nvPicPr>
          <p:cNvPr id="101" name="Google Shape;101;p17"/>
          <p:cNvPicPr preferRelativeResize="0"/>
          <p:nvPr/>
        </p:nvPicPr>
        <p:blipFill>
          <a:blip r:embed="rId4">
            <a:alphaModFix/>
          </a:blip>
          <a:stretch>
            <a:fillRect/>
          </a:stretch>
        </p:blipFill>
        <p:spPr>
          <a:xfrm>
            <a:off x="6133100" y="97725"/>
            <a:ext cx="1215451" cy="582150"/>
          </a:xfrm>
          <a:prstGeom prst="rect">
            <a:avLst/>
          </a:prstGeom>
          <a:noFill/>
          <a:ln>
            <a:noFill/>
          </a:ln>
        </p:spPr>
      </p:pic>
      <p:pic>
        <p:nvPicPr>
          <p:cNvPr id="102" name="Google Shape;102;p17"/>
          <p:cNvPicPr preferRelativeResize="0"/>
          <p:nvPr/>
        </p:nvPicPr>
        <p:blipFill>
          <a:blip r:embed="rId5">
            <a:alphaModFix/>
          </a:blip>
          <a:stretch>
            <a:fillRect/>
          </a:stretch>
        </p:blipFill>
        <p:spPr>
          <a:xfrm>
            <a:off x="6133100" y="1080075"/>
            <a:ext cx="1215452" cy="705026"/>
          </a:xfrm>
          <a:prstGeom prst="rect">
            <a:avLst/>
          </a:prstGeom>
          <a:noFill/>
          <a:ln>
            <a:noFill/>
          </a:ln>
        </p:spPr>
      </p:pic>
      <p:pic>
        <p:nvPicPr>
          <p:cNvPr id="103" name="Google Shape;103;p17"/>
          <p:cNvPicPr preferRelativeResize="0"/>
          <p:nvPr/>
        </p:nvPicPr>
        <p:blipFill>
          <a:blip r:embed="rId6">
            <a:alphaModFix/>
          </a:blip>
          <a:stretch>
            <a:fillRect/>
          </a:stretch>
        </p:blipFill>
        <p:spPr>
          <a:xfrm>
            <a:off x="7691750" y="1080075"/>
            <a:ext cx="1215450" cy="705024"/>
          </a:xfrm>
          <a:prstGeom prst="rect">
            <a:avLst/>
          </a:prstGeom>
          <a:noFill/>
          <a:ln>
            <a:noFill/>
          </a:ln>
        </p:spPr>
      </p:pic>
      <p:pic>
        <p:nvPicPr>
          <p:cNvPr id="104" name="Google Shape;104;p17"/>
          <p:cNvPicPr preferRelativeResize="0"/>
          <p:nvPr/>
        </p:nvPicPr>
        <p:blipFill>
          <a:blip r:embed="rId7">
            <a:alphaModFix/>
          </a:blip>
          <a:stretch>
            <a:fillRect/>
          </a:stretch>
        </p:blipFill>
        <p:spPr>
          <a:xfrm>
            <a:off x="6133101" y="2213725"/>
            <a:ext cx="1215450" cy="582150"/>
          </a:xfrm>
          <a:prstGeom prst="rect">
            <a:avLst/>
          </a:prstGeom>
          <a:noFill/>
          <a:ln>
            <a:noFill/>
          </a:ln>
        </p:spPr>
      </p:pic>
      <p:pic>
        <p:nvPicPr>
          <p:cNvPr id="105" name="Google Shape;105;p17"/>
          <p:cNvPicPr preferRelativeResize="0"/>
          <p:nvPr/>
        </p:nvPicPr>
        <p:blipFill>
          <a:blip r:embed="rId8">
            <a:alphaModFix/>
          </a:blip>
          <a:stretch>
            <a:fillRect/>
          </a:stretch>
        </p:blipFill>
        <p:spPr>
          <a:xfrm>
            <a:off x="7690050" y="2213725"/>
            <a:ext cx="1215450" cy="582150"/>
          </a:xfrm>
          <a:prstGeom prst="rect">
            <a:avLst/>
          </a:prstGeom>
          <a:noFill/>
          <a:ln>
            <a:noFill/>
          </a:ln>
        </p:spPr>
      </p:pic>
      <p:pic>
        <p:nvPicPr>
          <p:cNvPr id="106" name="Google Shape;106;p17"/>
          <p:cNvPicPr preferRelativeResize="0"/>
          <p:nvPr/>
        </p:nvPicPr>
        <p:blipFill>
          <a:blip r:embed="rId9">
            <a:alphaModFix/>
          </a:blip>
          <a:stretch>
            <a:fillRect/>
          </a:stretch>
        </p:blipFill>
        <p:spPr>
          <a:xfrm>
            <a:off x="6133102" y="3196075"/>
            <a:ext cx="1215451" cy="652376"/>
          </a:xfrm>
          <a:prstGeom prst="rect">
            <a:avLst/>
          </a:prstGeom>
          <a:noFill/>
          <a:ln>
            <a:noFill/>
          </a:ln>
        </p:spPr>
      </p:pic>
      <p:pic>
        <p:nvPicPr>
          <p:cNvPr id="107" name="Google Shape;107;p17"/>
          <p:cNvPicPr preferRelativeResize="0"/>
          <p:nvPr/>
        </p:nvPicPr>
        <p:blipFill>
          <a:blip r:embed="rId10">
            <a:alphaModFix/>
          </a:blip>
          <a:stretch>
            <a:fillRect/>
          </a:stretch>
        </p:blipFill>
        <p:spPr>
          <a:xfrm>
            <a:off x="7690050" y="3196075"/>
            <a:ext cx="1215449" cy="652375"/>
          </a:xfrm>
          <a:prstGeom prst="rect">
            <a:avLst/>
          </a:prstGeom>
          <a:noFill/>
          <a:ln>
            <a:noFill/>
          </a:ln>
        </p:spPr>
      </p:pic>
      <p:pic>
        <p:nvPicPr>
          <p:cNvPr descr="File:Auckland Boy's Grammar School.jpg - Wikimedia Commons" id="108" name="Google Shape;108;p17"/>
          <p:cNvPicPr preferRelativeResize="0"/>
          <p:nvPr/>
        </p:nvPicPr>
        <p:blipFill>
          <a:blip r:embed="rId11">
            <a:alphaModFix/>
          </a:blip>
          <a:stretch>
            <a:fillRect/>
          </a:stretch>
        </p:blipFill>
        <p:spPr>
          <a:xfrm>
            <a:off x="6133098" y="4176150"/>
            <a:ext cx="1215452" cy="582150"/>
          </a:xfrm>
          <a:prstGeom prst="rect">
            <a:avLst/>
          </a:prstGeom>
          <a:noFill/>
          <a:ln>
            <a:noFill/>
          </a:ln>
        </p:spPr>
      </p:pic>
      <p:pic>
        <p:nvPicPr>
          <p:cNvPr id="109" name="Google Shape;109;p17"/>
          <p:cNvPicPr preferRelativeResize="0"/>
          <p:nvPr/>
        </p:nvPicPr>
        <p:blipFill>
          <a:blip r:embed="rId12">
            <a:alphaModFix/>
          </a:blip>
          <a:stretch>
            <a:fillRect/>
          </a:stretch>
        </p:blipFill>
        <p:spPr>
          <a:xfrm>
            <a:off x="7690050" y="4176150"/>
            <a:ext cx="1215451" cy="5821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8"/>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a:t>
            </a:r>
            <a:endParaRPr/>
          </a:p>
        </p:txBody>
      </p:sp>
      <p:sp>
        <p:nvSpPr>
          <p:cNvPr id="115" name="Google Shape;115;p18"/>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400">
                <a:solidFill>
                  <a:srgbClr val="333333"/>
                </a:solidFill>
                <a:highlight>
                  <a:schemeClr val="lt1"/>
                </a:highlight>
                <a:latin typeface="Comfortaa"/>
                <a:ea typeface="Comfortaa"/>
                <a:cs typeface="Comfortaa"/>
                <a:sym typeface="Comfortaa"/>
              </a:rPr>
              <a:t>The first people in New Zealand engaged in economic activity, producing and consuming for their own needs. They were involved in processes of gift exchanges as a way to trade or barter.</a:t>
            </a:r>
            <a:endParaRPr sz="1400">
              <a:solidFill>
                <a:srgbClr val="000000"/>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0"/>
              </a:spcAft>
              <a:buNone/>
            </a:pPr>
            <a:r>
              <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rgbClr val="333333"/>
                </a:solidFill>
                <a:highlight>
                  <a:schemeClr val="lt1"/>
                </a:highlight>
                <a:latin typeface="Comfortaa"/>
                <a:ea typeface="Comfortaa"/>
                <a:cs typeface="Comfortaa"/>
                <a:sym typeface="Comfortaa"/>
              </a:rPr>
              <a:t>Read the article at this </a:t>
            </a:r>
            <a:r>
              <a:rPr lang="en" sz="1400" u="sng">
                <a:solidFill>
                  <a:schemeClr val="hlink"/>
                </a:solidFill>
                <a:highlight>
                  <a:schemeClr val="lt1"/>
                </a:highlight>
                <a:latin typeface="Comfortaa"/>
                <a:ea typeface="Comfortaa"/>
                <a:cs typeface="Comfortaa"/>
                <a:sym typeface="Comfortaa"/>
                <a:hlinkClick r:id="rId3"/>
              </a:rPr>
              <a:t>link</a:t>
            </a:r>
            <a:r>
              <a:rPr lang="en" sz="1400">
                <a:solidFill>
                  <a:srgbClr val="333333"/>
                </a:solidFill>
                <a:highlight>
                  <a:schemeClr val="lt1"/>
                </a:highlight>
                <a:latin typeface="Comfortaa"/>
                <a:ea typeface="Comfortaa"/>
                <a:cs typeface="Comfortaa"/>
                <a:sym typeface="Comfortaa"/>
              </a:rPr>
              <a:t> about early Māori economies.</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rgbClr val="333333"/>
                </a:solidFill>
                <a:highlight>
                  <a:schemeClr val="lt1"/>
                </a:highlight>
                <a:latin typeface="Comfortaa"/>
                <a:ea typeface="Comfortaa"/>
                <a:cs typeface="Comfortaa"/>
                <a:sym typeface="Comfortaa"/>
              </a:rPr>
              <a:t>Summarise in bullet points the main items in your Global </a:t>
            </a:r>
            <a:r>
              <a:rPr lang="en" sz="1400">
                <a:solidFill>
                  <a:schemeClr val="dk1"/>
                </a:solidFill>
                <a:latin typeface="Comfortaa"/>
                <a:ea typeface="Comfortaa"/>
                <a:cs typeface="Comfortaa"/>
                <a:sym typeface="Comfortaa"/>
              </a:rPr>
              <a:t>Studies books.</a:t>
            </a:r>
            <a:endParaRPr sz="1400">
              <a:solidFill>
                <a:schemeClr val="dk1"/>
              </a:solidFill>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omfortaa"/>
                <a:ea typeface="Comfortaa"/>
                <a:cs typeface="Comfortaa"/>
                <a:sym typeface="Comfortaa"/>
              </a:rPr>
              <a:t>Illustrate your bullet points as a drawing</a:t>
            </a:r>
            <a:r>
              <a:rPr lang="en" sz="1400">
                <a:solidFill>
                  <a:srgbClr val="333333"/>
                </a:solidFill>
                <a:highlight>
                  <a:schemeClr val="lt1"/>
                </a:highlight>
                <a:latin typeface="Comfortaa"/>
                <a:ea typeface="Comfortaa"/>
                <a:cs typeface="Comfortaa"/>
                <a:sym typeface="Comfortaa"/>
              </a:rPr>
              <a:t>. </a:t>
            </a:r>
            <a:endParaRPr sz="1400">
              <a:latin typeface="Comfortaa"/>
              <a:ea typeface="Comfortaa"/>
              <a:cs typeface="Comfortaa"/>
              <a:sym typeface="Comfortaa"/>
            </a:endParaRPr>
          </a:p>
        </p:txBody>
      </p:sp>
      <p:pic>
        <p:nvPicPr>
          <p:cNvPr id="116" name="Google Shape;116;p18"/>
          <p:cNvPicPr preferRelativeResize="0"/>
          <p:nvPr/>
        </p:nvPicPr>
        <p:blipFill>
          <a:blip r:embed="rId4">
            <a:alphaModFix/>
          </a:blip>
          <a:stretch>
            <a:fillRect/>
          </a:stretch>
        </p:blipFill>
        <p:spPr>
          <a:xfrm>
            <a:off x="2577088" y="2145600"/>
            <a:ext cx="3989818" cy="2808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Early Māori Economies</a:t>
            </a:r>
            <a:endParaRPr/>
          </a:p>
        </p:txBody>
      </p:sp>
      <p:sp>
        <p:nvSpPr>
          <p:cNvPr id="122" name="Google Shape;122;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60000"/>
              </a:lnSpc>
              <a:spcBef>
                <a:spcPts val="0"/>
              </a:spcBef>
              <a:spcAft>
                <a:spcPts val="0"/>
              </a:spcAft>
              <a:buClr>
                <a:schemeClr val="dk1"/>
              </a:buClr>
              <a:buSzPts val="1100"/>
              <a:buFont typeface="Arial"/>
              <a:buNone/>
            </a:pPr>
            <a:r>
              <a:rPr lang="en" sz="1300">
                <a:solidFill>
                  <a:srgbClr val="333333"/>
                </a:solidFill>
                <a:highlight>
                  <a:srgbClr val="F9F7F4"/>
                </a:highlight>
                <a:latin typeface="Georgia"/>
                <a:ea typeface="Georgia"/>
                <a:cs typeface="Georgia"/>
                <a:sym typeface="Georgia"/>
              </a:rPr>
              <a:t>Māori lived in a subsistence economy, but they were not generally poor, and they used their surplus time for leisure, sport and warfare, and for making elaborate artefacts. We cannot measure their output, but their life expectation was similar to that of Western Europeans in the 16th century, and it seems likely their real incomes – the resources they were able to exploit – were similar too.</a:t>
            </a:r>
            <a:endParaRPr sz="1300">
              <a:solidFill>
                <a:srgbClr val="333333"/>
              </a:solidFill>
              <a:highlight>
                <a:srgbClr val="F9F7F4"/>
              </a:highlight>
              <a:latin typeface="Georgia"/>
              <a:ea typeface="Georgia"/>
              <a:cs typeface="Georgia"/>
              <a:sym typeface="Georgia"/>
            </a:endParaRPr>
          </a:p>
          <a:p>
            <a:pPr indent="0" lvl="0" marL="0" rtl="0" algn="l">
              <a:lnSpc>
                <a:spcPct val="160000"/>
              </a:lnSpc>
              <a:spcBef>
                <a:spcPts val="2000"/>
              </a:spcBef>
              <a:spcAft>
                <a:spcPts val="0"/>
              </a:spcAft>
              <a:buClr>
                <a:schemeClr val="dk1"/>
              </a:buClr>
              <a:buSzPts val="1100"/>
              <a:buFont typeface="Arial"/>
              <a:buNone/>
            </a:pPr>
            <a:r>
              <a:rPr lang="en" sz="1300">
                <a:solidFill>
                  <a:srgbClr val="333333"/>
                </a:solidFill>
                <a:highlight>
                  <a:srgbClr val="F9F7F4"/>
                </a:highlight>
                <a:latin typeface="Georgia"/>
                <a:ea typeface="Georgia"/>
                <a:cs typeface="Georgia"/>
                <a:sym typeface="Georgia"/>
              </a:rPr>
              <a:t>Early Māori plundered some natural resources, such as moa and seals. Over time they adopted more sustainable practices.</a:t>
            </a:r>
            <a:endParaRPr sz="1300">
              <a:solidFill>
                <a:srgbClr val="333333"/>
              </a:solidFill>
              <a:highlight>
                <a:srgbClr val="F9F7F4"/>
              </a:highlight>
              <a:latin typeface="Georgia"/>
              <a:ea typeface="Georgia"/>
              <a:cs typeface="Georgia"/>
              <a:sym typeface="Georgia"/>
            </a:endParaRPr>
          </a:p>
          <a:p>
            <a:pPr indent="0" lvl="0" marL="0" rtl="0" algn="l">
              <a:spcBef>
                <a:spcPts val="2000"/>
              </a:spcBef>
              <a:spcAft>
                <a:spcPts val="1200"/>
              </a:spcAft>
              <a:buNone/>
            </a:pPr>
            <a:r>
              <a:rPr lang="en" sz="1300">
                <a:solidFill>
                  <a:srgbClr val="333333"/>
                </a:solidFill>
                <a:highlight>
                  <a:srgbClr val="F9F7F4"/>
                </a:highlight>
                <a:latin typeface="Georgia"/>
                <a:ea typeface="Georgia"/>
                <a:cs typeface="Georgia"/>
                <a:sym typeface="Georgia"/>
              </a:rPr>
              <a:t>Māori were adept at bartering with the first Europeans. They quickly developed commercial relations, as they were eager for European goods such as guns and metal tools.</a:t>
            </a:r>
            <a:endParaRPr sz="13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0"/>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a:t>
            </a:r>
            <a:endParaRPr/>
          </a:p>
        </p:txBody>
      </p:sp>
      <p:sp>
        <p:nvSpPr>
          <p:cNvPr id="128" name="Google Shape;128;p20"/>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highlight>
                  <a:srgbClr val="FFFFFF"/>
                </a:highlight>
              </a:rPr>
              <a:t>Before contact with European traders, Māori villages produced most of their own goods and art. As a result, they had relatively little need for trade with other villages.</a:t>
            </a:r>
            <a:endParaRPr sz="1800">
              <a:solidFill>
                <a:schemeClr val="dk1"/>
              </a:solidFill>
              <a:highlight>
                <a:schemeClr val="lt1"/>
              </a:highlight>
            </a:endParaRPr>
          </a:p>
          <a:p>
            <a:pPr indent="0" lvl="0" marL="0" rtl="0" algn="l">
              <a:lnSpc>
                <a:spcPct val="100000"/>
              </a:lnSpc>
              <a:spcBef>
                <a:spcPts val="1200"/>
              </a:spcBef>
              <a:spcAft>
                <a:spcPts val="0"/>
              </a:spcAft>
              <a:buNone/>
            </a:pPr>
            <a:r>
              <a:rPr lang="en" sz="1800">
                <a:solidFill>
                  <a:schemeClr val="dk1"/>
                </a:solidFill>
              </a:rPr>
              <a:t>Click on this link about </a:t>
            </a:r>
            <a:r>
              <a:rPr lang="en" sz="1800" u="sng">
                <a:solidFill>
                  <a:schemeClr val="hlink"/>
                </a:solidFill>
                <a:hlinkClick r:id="rId3"/>
              </a:rPr>
              <a:t>how Māori had traditional economies</a:t>
            </a:r>
            <a:r>
              <a:rPr lang="en" sz="1800">
                <a:solidFill>
                  <a:schemeClr val="dk1"/>
                </a:solidFill>
                <a:highlight>
                  <a:schemeClr val="lt1"/>
                </a:highlight>
              </a:rPr>
              <a:t>.</a:t>
            </a:r>
            <a:endParaRPr sz="1800">
              <a:solidFill>
                <a:schemeClr val="dk1"/>
              </a:solidFill>
              <a:highlight>
                <a:schemeClr val="lt1"/>
              </a:highlight>
            </a:endParaRPr>
          </a:p>
          <a:p>
            <a:pPr indent="0" lvl="0" marL="457200" rtl="0" algn="l">
              <a:lnSpc>
                <a:spcPct val="100000"/>
              </a:lnSpc>
              <a:spcBef>
                <a:spcPts val="0"/>
              </a:spcBef>
              <a:spcAft>
                <a:spcPts val="0"/>
              </a:spcAft>
              <a:buNone/>
            </a:pPr>
            <a:r>
              <a:t/>
            </a:r>
            <a:endParaRPr sz="1800">
              <a:solidFill>
                <a:schemeClr val="dk1"/>
              </a:solidFill>
              <a:highlight>
                <a:schemeClr val="lt1"/>
              </a:highlight>
            </a:endParaRPr>
          </a:p>
          <a:p>
            <a:pPr indent="0" lvl="0" marL="0" rtl="0" algn="l">
              <a:spcBef>
                <a:spcPts val="0"/>
              </a:spcBef>
              <a:spcAft>
                <a:spcPts val="0"/>
              </a:spcAft>
              <a:buNone/>
            </a:pPr>
            <a:r>
              <a:rPr lang="en" sz="1800">
                <a:solidFill>
                  <a:schemeClr val="dk1"/>
                </a:solidFill>
                <a:highlight>
                  <a:schemeClr val="lt1"/>
                </a:highlight>
              </a:rPr>
              <a:t>In your Global Studies book, write the date and the heading “Māori Traditional Economies.” </a:t>
            </a:r>
            <a:endParaRPr sz="1800">
              <a:solidFill>
                <a:schemeClr val="dk1"/>
              </a:solidFill>
              <a:highlight>
                <a:schemeClr val="lt1"/>
              </a:highlight>
            </a:endParaRPr>
          </a:p>
          <a:p>
            <a:pPr indent="0" lvl="0" marL="0" rtl="0" algn="l">
              <a:spcBef>
                <a:spcPts val="1200"/>
              </a:spcBef>
              <a:spcAft>
                <a:spcPts val="1200"/>
              </a:spcAft>
              <a:buNone/>
            </a:pPr>
            <a:r>
              <a:rPr lang="en" sz="1800">
                <a:solidFill>
                  <a:schemeClr val="dk1"/>
                </a:solidFill>
                <a:highlight>
                  <a:schemeClr val="lt1"/>
                </a:highlight>
              </a:rPr>
              <a:t>In small groups write 10 reasons for why </a:t>
            </a:r>
            <a:r>
              <a:rPr lang="en" sz="1800">
                <a:solidFill>
                  <a:schemeClr val="dk1"/>
                </a:solidFill>
              </a:rPr>
              <a:t>you think Māori traditional economies should or should not have changed to the mixed economic system which New Zealand has now.</a:t>
            </a:r>
            <a:endParaRPr sz="1800">
              <a:solidFill>
                <a:schemeClr val="dk1"/>
              </a:solidFill>
              <a:highlight>
                <a:schemeClr val="lt1"/>
              </a:highlight>
            </a:endParaRPr>
          </a:p>
        </p:txBody>
      </p:sp>
      <p:pic>
        <p:nvPicPr>
          <p:cNvPr id="129" name="Google Shape;129;p20"/>
          <p:cNvPicPr preferRelativeResize="0"/>
          <p:nvPr/>
        </p:nvPicPr>
        <p:blipFill>
          <a:blip r:embed="rId4">
            <a:alphaModFix/>
          </a:blip>
          <a:stretch>
            <a:fillRect/>
          </a:stretch>
        </p:blipFill>
        <p:spPr>
          <a:xfrm>
            <a:off x="6759325" y="293225"/>
            <a:ext cx="2037151" cy="18325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Māori Traditional Economies</a:t>
            </a:r>
            <a:endParaRPr/>
          </a:p>
        </p:txBody>
      </p:sp>
      <p:sp>
        <p:nvSpPr>
          <p:cNvPr id="135" name="Google Shape;135;p2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60000"/>
              </a:lnSpc>
              <a:spcBef>
                <a:spcPts val="0"/>
              </a:spcBef>
              <a:spcAft>
                <a:spcPts val="0"/>
              </a:spcAft>
              <a:buClr>
                <a:schemeClr val="dk1"/>
              </a:buClr>
              <a:buSzPts val="1100"/>
              <a:buFont typeface="Arial"/>
              <a:buNone/>
            </a:pPr>
            <a:r>
              <a:rPr lang="en" sz="1200">
                <a:solidFill>
                  <a:srgbClr val="4A4A4A"/>
                </a:solidFill>
                <a:highlight>
                  <a:srgbClr val="FFFFFF"/>
                </a:highlight>
              </a:rPr>
              <a:t>This system of communal barter and general self-sufficiency changed with the arrival of European and American interests in New Zealand. Whalers and merchants traveling near its shores needed a source of fresh foods, water, and other supplies. The Māori began selling their produce in exchange for iron tools, textiles, foreign crops, tobacco, and firearms. This led to a rapid shift in society, including escalations in warfare. The potato soon became a staple crop across the islands. Cultivars developed by the Māori are still grown in New Zealand today.</a:t>
            </a:r>
            <a:endParaRPr sz="1200">
              <a:solidFill>
                <a:srgbClr val="4A4A4A"/>
              </a:solidFill>
              <a:highlight>
                <a:srgbClr val="FFFFFF"/>
              </a:highlight>
            </a:endParaRPr>
          </a:p>
          <a:p>
            <a:pPr indent="0" lvl="0" marL="0" rtl="0" algn="l">
              <a:lnSpc>
                <a:spcPct val="160000"/>
              </a:lnSpc>
              <a:spcBef>
                <a:spcPts val="1200"/>
              </a:spcBef>
              <a:spcAft>
                <a:spcPts val="1200"/>
              </a:spcAft>
              <a:buNone/>
            </a:pPr>
            <a:r>
              <a:rPr lang="en" sz="1200">
                <a:solidFill>
                  <a:srgbClr val="4A4A4A"/>
                </a:solidFill>
                <a:highlight>
                  <a:srgbClr val="FFFFFF"/>
                </a:highlight>
              </a:rPr>
              <a:t>In addition, the constant flow of ships provided new means of wealth and travel. Māori sailors of the 19th century soon gained a reputation as adept whalers, likely inspiring the character Queequeg of Herman Melville's </a:t>
            </a:r>
            <a:r>
              <a:rPr i="1" lang="en" sz="1200">
                <a:solidFill>
                  <a:srgbClr val="4A4A4A"/>
                </a:solidFill>
                <a:highlight>
                  <a:srgbClr val="FFFFFF"/>
                </a:highlight>
              </a:rPr>
              <a:t>Moby Dick</a:t>
            </a:r>
            <a:r>
              <a:rPr lang="en" sz="1200">
                <a:solidFill>
                  <a:srgbClr val="4A4A4A"/>
                </a:solidFill>
                <a:highlight>
                  <a:srgbClr val="FFFFFF"/>
                </a:highlight>
              </a:rPr>
              <a:t>. This collaborative environment characterized early relations between the Māori and outsiders, a mutual exchange of goods, skills, and ideas.</a:t>
            </a:r>
            <a:endParaRPr sz="1200">
              <a:solidFill>
                <a:srgbClr val="4A4A4A"/>
              </a:solidFill>
              <a:highlight>
                <a:srgbClr val="FFFFFF"/>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