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Lato" panose="020B0604020202020204" charset="0"/>
      <p:regular r:id="rId29"/>
      <p:bold r:id="rId30"/>
      <p:italic r:id="rId31"/>
      <p:boldItalic r:id="rId32"/>
    </p:embeddedFont>
    <p:embeddedFont>
      <p:font typeface="Oswald" panose="020B0604020202020204" charset="0"/>
      <p:regular r:id="rId33"/>
      <p:bold r:id="rId34"/>
    </p:embeddedFont>
    <p:embeddedFont>
      <p:font typeface="Oswald Regular" panose="020B0604020202020204" charset="0"/>
      <p:regular r:id="rId35"/>
      <p:bold r:id="rId36"/>
    </p:embeddedFont>
    <p:embeddedFont>
      <p:font typeface="Playfair Display"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Roboto Medium"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A4A3A4"/>
          </p15:clr>
        </p15:guide>
        <p15:guide id="2" pos="756">
          <p15:clr>
            <a:srgbClr val="A4A3A4"/>
          </p15:clr>
        </p15:guide>
        <p15:guide id="3" pos="605">
          <p15:clr>
            <a:srgbClr val="9AA0A6"/>
          </p15:clr>
        </p15:guide>
        <p15:guide id="4" pos="6924">
          <p15:clr>
            <a:srgbClr val="9AA0A6"/>
          </p15:clr>
        </p15:guide>
        <p15:guide id="5" orient="horz" pos="3564">
          <p15:clr>
            <a:srgbClr val="9AA0A6"/>
          </p15:clr>
        </p15:guide>
        <p15:guide id="6" pos="38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8DDB66-6D0E-495E-ADFD-73DB12453752}">
  <a:tblStyle styleId="{D68DDB66-6D0E-495E-ADFD-73DB124537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0" y="288"/>
      </p:cViewPr>
      <p:guideLst>
        <p:guide orient="horz" pos="756"/>
        <p:guide pos="756"/>
        <p:guide pos="605"/>
        <p:guide pos="6924"/>
        <p:guide orient="horz" pos="356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ompostcollective.org.nz/"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795eaa1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795eaa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Once leak is repaired you can apply for a leak allowance by filling out a form found on the watercare website or you can apply through your watercare account.</a:t>
            </a:r>
            <a:endParaRPr/>
          </a:p>
          <a:p>
            <a:pPr marL="0" lvl="0" indent="0" algn="l" rtl="0">
              <a:spcBef>
                <a:spcPts val="0"/>
              </a:spcBef>
              <a:spcAft>
                <a:spcPts val="0"/>
              </a:spcAft>
              <a:buNone/>
            </a:pPr>
            <a:endParaRPr/>
          </a:p>
          <a:p>
            <a:pPr marL="0" lvl="0" indent="0" algn="l" rtl="0">
              <a:spcBef>
                <a:spcPts val="0"/>
              </a:spcBef>
              <a:spcAft>
                <a:spcPts val="0"/>
              </a:spcAft>
              <a:buNone/>
            </a:pPr>
            <a:r>
              <a:rPr lang="en-GB"/>
              <a:t>The amount refunded will depend on the difference in water use during the time you had the leak against the same time the last year. If you have not been at the property for a whole year the average will be taken.</a:t>
            </a:r>
            <a:endParaRPr/>
          </a:p>
          <a:p>
            <a:pPr marL="0" lvl="0" indent="0" algn="l" rtl="0">
              <a:spcBef>
                <a:spcPts val="0"/>
              </a:spcBef>
              <a:spcAft>
                <a:spcPts val="0"/>
              </a:spcAft>
              <a:buNone/>
            </a:pPr>
            <a:endParaRPr/>
          </a:p>
          <a:p>
            <a:pPr marL="0" lvl="0" indent="0" algn="l" rtl="0">
              <a:spcBef>
                <a:spcPts val="0"/>
              </a:spcBef>
              <a:spcAft>
                <a:spcPts val="0"/>
              </a:spcAft>
              <a:buNone/>
            </a:pPr>
            <a:r>
              <a:rPr lang="en-GB">
                <a:highlight>
                  <a:srgbClr val="FFFFFF"/>
                </a:highlight>
              </a:rPr>
              <a:t>Watercare can reimburse wastewater charges over the period that there has been a leak. Once all leaks are fixed, complete a leak allowance application. If it is unclear when the leak began, Watercare may need to wait a few months before reimbursing you while they figure out what your standard water use is. Make sure you keep your plumbers invoice, to use as a supporting document for your application. Visit the Watercare website and download a leak allowance application form or apply online by setting up and logging into ‘My Account’.</a:t>
            </a:r>
            <a:endParaRPr>
              <a:highlight>
                <a:srgbClr val="FFFFFF"/>
              </a:highlight>
            </a:endParaRPr>
          </a:p>
          <a:p>
            <a:pPr marL="0" lvl="0" indent="0" algn="l" rtl="0">
              <a:lnSpc>
                <a:spcPct val="115000"/>
              </a:lnSpc>
              <a:spcBef>
                <a:spcPts val="1200"/>
              </a:spcBef>
              <a:spcAft>
                <a:spcPts val="0"/>
              </a:spcAft>
              <a:buNone/>
            </a:pPr>
            <a:r>
              <a:rPr lang="en-GB"/>
              <a:t>You can only apply once every two years, so only apply for a reimbursement for large leaks.  </a:t>
            </a:r>
            <a:endParaRPr/>
          </a:p>
          <a:p>
            <a:pPr marL="0" lvl="0" indent="0" algn="l" rtl="0">
              <a:spcBef>
                <a:spcPts val="1200"/>
              </a:spcBef>
              <a:spcAft>
                <a:spcPts val="0"/>
              </a:spcAft>
              <a:buNone/>
            </a:pPr>
            <a:endParaRPr>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7c228370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77c228370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Mains Pressure Systems:</a:t>
            </a:r>
            <a:endParaRPr b="1"/>
          </a:p>
          <a:p>
            <a:pPr marL="571500" lvl="0" indent="-463550" algn="l" rtl="0">
              <a:spcBef>
                <a:spcPts val="0"/>
              </a:spcBef>
              <a:spcAft>
                <a:spcPts val="0"/>
              </a:spcAft>
              <a:buSzPts val="1100"/>
              <a:buChar char="•"/>
            </a:pPr>
            <a:r>
              <a:rPr lang="en-GB"/>
              <a:t>Mains pressure Electric Cylinder</a:t>
            </a:r>
            <a:endParaRPr/>
          </a:p>
          <a:p>
            <a:pPr marL="571500" lvl="0" indent="-463550" algn="l" rtl="0">
              <a:spcBef>
                <a:spcPts val="0"/>
              </a:spcBef>
              <a:spcAft>
                <a:spcPts val="0"/>
              </a:spcAft>
              <a:buSzPts val="1100"/>
              <a:buChar char="•"/>
            </a:pPr>
            <a:r>
              <a:rPr lang="en-GB"/>
              <a:t>Gas hot water cylinder </a:t>
            </a:r>
            <a:endParaRPr/>
          </a:p>
          <a:p>
            <a:pPr marL="571500" lvl="0" indent="-463550" algn="l" rtl="0">
              <a:spcBef>
                <a:spcPts val="0"/>
              </a:spcBef>
              <a:spcAft>
                <a:spcPts val="0"/>
              </a:spcAft>
              <a:buSzPts val="1100"/>
              <a:buChar char="•"/>
            </a:pPr>
            <a:r>
              <a:rPr lang="en-GB"/>
              <a:t>Gas califont</a:t>
            </a:r>
            <a:endParaRPr/>
          </a:p>
          <a:p>
            <a:pPr marL="571500" lvl="0" indent="-463550" algn="l" rtl="0">
              <a:spcBef>
                <a:spcPts val="0"/>
              </a:spcBef>
              <a:spcAft>
                <a:spcPts val="0"/>
              </a:spcAft>
              <a:buSzPts val="1100"/>
              <a:buChar char="•"/>
            </a:pPr>
            <a:r>
              <a:rPr lang="en-GB"/>
              <a:t>Heat pump hot water Cylinder</a:t>
            </a:r>
            <a:endParaRPr/>
          </a:p>
          <a:p>
            <a:pPr marL="0" lvl="0" indent="0" algn="l" rtl="0">
              <a:spcBef>
                <a:spcPts val="0"/>
              </a:spcBef>
              <a:spcAft>
                <a:spcPts val="0"/>
              </a:spcAft>
              <a:buNone/>
            </a:pPr>
            <a:endParaRPr/>
          </a:p>
          <a:p>
            <a:pPr marL="0" lvl="0" indent="0" algn="l" rtl="0">
              <a:spcBef>
                <a:spcPts val="0"/>
              </a:spcBef>
              <a:spcAft>
                <a:spcPts val="0"/>
              </a:spcAft>
              <a:buNone/>
            </a:pPr>
            <a:r>
              <a:rPr lang="en-GB" b="1"/>
              <a:t>Low Pressure Systems:</a:t>
            </a:r>
            <a:endParaRPr b="1"/>
          </a:p>
          <a:p>
            <a:pPr marL="0" lvl="0" indent="0" algn="l" rtl="0">
              <a:spcBef>
                <a:spcPts val="0"/>
              </a:spcBef>
              <a:spcAft>
                <a:spcPts val="0"/>
              </a:spcAft>
              <a:buNone/>
            </a:pPr>
            <a:endParaRPr b="1"/>
          </a:p>
          <a:p>
            <a:pPr marL="571500" lvl="0" indent="-463550" algn="l" rtl="0">
              <a:spcBef>
                <a:spcPts val="0"/>
              </a:spcBef>
              <a:spcAft>
                <a:spcPts val="0"/>
              </a:spcAft>
              <a:buSzPts val="1100"/>
              <a:buChar char="•"/>
            </a:pPr>
            <a:r>
              <a:rPr lang="en-GB"/>
              <a:t>Low pressure hot water cylinder </a:t>
            </a:r>
            <a:endParaRPr/>
          </a:p>
          <a:p>
            <a:pPr marL="571500" lvl="0" indent="-463550" algn="l" rtl="0">
              <a:spcBef>
                <a:spcPts val="0"/>
              </a:spcBef>
              <a:spcAft>
                <a:spcPts val="0"/>
              </a:spcAft>
              <a:buSzPts val="1100"/>
              <a:buChar char="•"/>
            </a:pPr>
            <a:r>
              <a:rPr lang="en-GB"/>
              <a:t>Some solar powered hot water cylinders</a:t>
            </a:r>
            <a:endParaRPr b="1"/>
          </a:p>
          <a:p>
            <a:pPr marL="0" lvl="0" indent="0" algn="l" rtl="0">
              <a:spcBef>
                <a:spcPts val="0"/>
              </a:spcBef>
              <a:spcAft>
                <a:spcPts val="0"/>
              </a:spcAft>
              <a:buNone/>
            </a:pPr>
            <a:endParaRPr/>
          </a:p>
          <a:p>
            <a:pPr marL="0" lvl="0" indent="0" algn="l" rtl="0">
              <a:spcBef>
                <a:spcPts val="0"/>
              </a:spcBef>
              <a:spcAft>
                <a:spcPts val="0"/>
              </a:spcAft>
              <a:buClr>
                <a:srgbClr val="000000"/>
              </a:buClr>
              <a:buFont typeface="Arial"/>
              <a:buNone/>
            </a:pPr>
            <a:r>
              <a:rPr lang="en-GB" b="1"/>
              <a:t>How to save on your power bill - could save you up to $60/year</a:t>
            </a:r>
            <a:endParaRPr b="1"/>
          </a:p>
          <a:p>
            <a:pPr marL="457200" lvl="0" indent="-349250" algn="l" rtl="0">
              <a:spcBef>
                <a:spcPts val="0"/>
              </a:spcBef>
              <a:spcAft>
                <a:spcPts val="0"/>
              </a:spcAft>
              <a:buSzPts val="1100"/>
              <a:buChar char="•"/>
            </a:pPr>
            <a:r>
              <a:rPr lang="en-GB"/>
              <a:t>Lag pipes - $6/meter</a:t>
            </a:r>
            <a:endParaRPr/>
          </a:p>
          <a:p>
            <a:pPr marL="457200" lvl="0" indent="-349250" algn="l" rtl="0">
              <a:spcBef>
                <a:spcPts val="0"/>
              </a:spcBef>
              <a:spcAft>
                <a:spcPts val="0"/>
              </a:spcAft>
              <a:buSzPts val="1100"/>
              <a:buChar char="•"/>
            </a:pPr>
            <a:r>
              <a:rPr lang="en-GB"/>
              <a:t>Wrap your hot water cylinder (if you can cover ¾ +) - $70</a:t>
            </a:r>
            <a:endParaRPr/>
          </a:p>
          <a:p>
            <a:pPr marL="457200" lvl="0" indent="-349250" algn="l" rtl="0">
              <a:spcBef>
                <a:spcPts val="0"/>
              </a:spcBef>
              <a:spcAft>
                <a:spcPts val="0"/>
              </a:spcAft>
              <a:buSzPts val="1100"/>
              <a:buChar char="•"/>
            </a:pPr>
            <a:r>
              <a:rPr lang="en-GB"/>
              <a:t>Next time you have a plumber/ electrician on site, get them to check that your cylinder is set at 60 degrees.</a:t>
            </a: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7c22837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7c22837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a:highlight>
                  <a:srgbClr val="FFFFFF"/>
                </a:highlight>
              </a:rPr>
              <a:t>If you have an electric water cylinder, you will need to find out whether it is Low pressure (30 - 120 kPa) or Mains pressure (120 - 1100 kPa). If this isn't written on your cylinder. Some electric hot water cylinders may also be outside, in a casing.</a:t>
            </a:r>
            <a:endParaRPr>
              <a:highlight>
                <a:srgbClr val="FFFFFF"/>
              </a:highlight>
            </a:endParaRPr>
          </a:p>
          <a:p>
            <a:pPr marL="0" lvl="0" indent="0" algn="l" rtl="0">
              <a:spcBef>
                <a:spcPts val="1200"/>
              </a:spcBef>
              <a:spcAft>
                <a:spcPts val="0"/>
              </a:spcAft>
              <a:buNone/>
            </a:pPr>
            <a:r>
              <a:rPr lang="en-GB" b="1"/>
              <a:t>You cannot install flow restrictors on a low pressure system </a:t>
            </a:r>
            <a:endParaRPr b="1"/>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7c228370c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7c228370c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p>
          <a:p>
            <a:pPr marL="0" lvl="0" indent="0" algn="l" rtl="0">
              <a:spcBef>
                <a:spcPts val="0"/>
              </a:spcBef>
              <a:spcAft>
                <a:spcPts val="0"/>
              </a:spcAft>
              <a:buNone/>
            </a:pPr>
            <a:endParaRPr sz="3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7c228370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7c228370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Font typeface="Arial"/>
              <a:buNone/>
            </a:pPr>
            <a:r>
              <a:rPr lang="en-GB" b="1"/>
              <a:t>Hot water temperature:</a:t>
            </a:r>
            <a:r>
              <a:rPr lang="en-GB"/>
              <a:t> Ideally around 55 degrees at the tap.</a:t>
            </a:r>
            <a:endParaRPr/>
          </a:p>
          <a:p>
            <a:pPr marL="0" lvl="0" indent="0" algn="l" rtl="0">
              <a:spcBef>
                <a:spcPts val="0"/>
              </a:spcBef>
              <a:spcAft>
                <a:spcPts val="0"/>
              </a:spcAft>
              <a:buClr>
                <a:srgbClr val="000000"/>
              </a:buClr>
              <a:buFont typeface="Arial"/>
              <a:buNone/>
            </a:pPr>
            <a:r>
              <a:rPr lang="en-GB"/>
              <a:t>(don’t have a thermometer at home? Borrow a heat kit from your library)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7c228370c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7c228370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rPr>
              <a:t>Try to get everyone in the household to spend no more than 7 minutes in the shower. Water use in the shower and laundry combined, represents around half of your household water use. Therefore, good savings can be made through small changes. The waterwise goal is a 4 minute shower. You can also use less water by turning the shower off while shaving, soaping up, and washing hair. If you have a hot water cylinder, short showers will help you save on your electricity bill too.</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GB">
                <a:highlight>
                  <a:srgbClr val="FFFFFF"/>
                </a:highlight>
              </a:rPr>
              <a:t>Reduce the capacity of your cistern and the amount of water used per flush.</a:t>
            </a:r>
            <a:endParaRPr>
              <a:highlight>
                <a:srgbClr val="FFFFFF"/>
              </a:highlight>
            </a:endParaRPr>
          </a:p>
          <a:p>
            <a:pPr marL="0" lvl="0" indent="0" algn="l" rtl="0">
              <a:lnSpc>
                <a:spcPct val="115000"/>
              </a:lnSpc>
              <a:spcBef>
                <a:spcPts val="0"/>
              </a:spcBef>
              <a:spcAft>
                <a:spcPts val="0"/>
              </a:spcAft>
              <a:buNone/>
            </a:pPr>
            <a:r>
              <a:rPr lang="en-GB">
                <a:highlight>
                  <a:srgbClr val="FFFFFF"/>
                </a:highlight>
              </a:rPr>
              <a:t>First - turn the tap off at the wall and flush, to empty the cistern and prevent any spills! Fill jars or a 1 or 2 L bottle with water and screw the lid on. Place it/them inside the toilet cistern, ensuring they won’t float about and knock the plumbing. Then turn the tap back on to refill the cistern.</a:t>
            </a:r>
            <a:endParaRPr>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228370c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228370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rPr>
              <a:t>Use a plug or bowl in the sink when washing food or dishes. Consider recycling the wash/rinse water over non-edible gardens or use it to run the waste disposal unit.</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Consider using the</a:t>
            </a:r>
            <a:r>
              <a:rPr lang="en-GB" i="1">
                <a:highlight>
                  <a:srgbClr val="FFFFFF"/>
                </a:highlight>
              </a:rPr>
              <a:t> Eco setting/ Water Save setting</a:t>
            </a:r>
            <a:r>
              <a:rPr lang="en-GB">
                <a:highlight>
                  <a:srgbClr val="FFFFFF"/>
                </a:highlight>
              </a:rPr>
              <a:t> when doing </a:t>
            </a:r>
            <a:r>
              <a:rPr lang="en-GB" i="1">
                <a:highlight>
                  <a:srgbClr val="FFFFFF"/>
                </a:highlight>
              </a:rPr>
              <a:t>laundry and/or using your dishwasher,</a:t>
            </a:r>
            <a:r>
              <a:rPr lang="en-GB">
                <a:highlight>
                  <a:srgbClr val="FFFFFF"/>
                </a:highlight>
              </a:rPr>
              <a:t> this may make the wash cycle longer but will save on </a:t>
            </a:r>
            <a:r>
              <a:rPr lang="en-GB" i="1">
                <a:highlight>
                  <a:srgbClr val="FFFFFF"/>
                </a:highlight>
              </a:rPr>
              <a:t>energy and water consumption </a:t>
            </a:r>
            <a:r>
              <a:rPr lang="en-GB">
                <a:highlight>
                  <a:srgbClr val="FFFFFF"/>
                </a:highlight>
              </a:rPr>
              <a:t>in most modern machines.</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Consider using your kitchen wash/rinse water on non edible plants OR to run the waste disposal unit. You can also reduce waste disposal use by collecting scraps in a container and emptying them once per day.</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Consider composting your food scraps. There are several ways to compost, including bokashi which you can keep in a kitchen cupboard (it doesn’t smell!). Learn more about these composting systems with a free workshop from Compost Collective and earn a $40 discount on purchasing a compost system, find a free workshop in your area via </a:t>
            </a:r>
            <a:r>
              <a:rPr lang="en-GB">
                <a:highlight>
                  <a:srgbClr val="FFFFFF"/>
                </a:highlight>
                <a:uFill>
                  <a:noFill/>
                </a:uFill>
                <a:hlinkClick r:id="rId3"/>
              </a:rPr>
              <a:t>www.compostcollective.org.nz</a:t>
            </a:r>
            <a:r>
              <a:rPr lang="en-GB">
                <a:highlight>
                  <a:srgbClr val="FFFFFF"/>
                </a:highlight>
              </a:rPr>
              <a:t>.</a:t>
            </a:r>
            <a:endParaRPr>
              <a:highlight>
                <a:srgbClr val="FFFFFF"/>
              </a:highlight>
            </a:endParaRPr>
          </a:p>
          <a:p>
            <a:pPr marL="0" lvl="0" indent="0" algn="l" rtl="0">
              <a:spcBef>
                <a:spcPts val="0"/>
              </a:spcBef>
              <a:spcAft>
                <a:spcPts val="0"/>
              </a:spcAft>
              <a:buNone/>
            </a:pPr>
            <a:endParaRPr sz="1050">
              <a:solidFill>
                <a:srgbClr val="080707"/>
              </a:solidFill>
              <a:highlight>
                <a:srgbClr val="FFFFFF"/>
              </a:highlight>
            </a:endParaRPr>
          </a:p>
          <a:p>
            <a:pPr marL="0" lvl="0" indent="0" algn="l" rtl="0">
              <a:spcBef>
                <a:spcPts val="0"/>
              </a:spcBef>
              <a:spcAft>
                <a:spcPts val="0"/>
              </a:spcAft>
              <a:buNone/>
            </a:pPr>
            <a:endParaRPr sz="1050">
              <a:solidFill>
                <a:srgbClr val="080707"/>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6d0fa6f13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6d0fa6f13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000"/>
              </a:lnSpc>
              <a:spcBef>
                <a:spcPts val="800"/>
              </a:spcBef>
              <a:spcAft>
                <a:spcPts val="0"/>
              </a:spcAft>
              <a:buNone/>
            </a:pPr>
            <a:r>
              <a:rPr lang="en-GB" b="1"/>
              <a:t>Flow Restrictor </a:t>
            </a:r>
            <a:endParaRPr b="1"/>
          </a:p>
          <a:p>
            <a:pPr marL="0" lvl="0" indent="0" algn="l" rtl="0">
              <a:lnSpc>
                <a:spcPct val="107000"/>
              </a:lnSpc>
              <a:spcBef>
                <a:spcPts val="800"/>
              </a:spcBef>
              <a:spcAft>
                <a:spcPts val="0"/>
              </a:spcAft>
              <a:buNone/>
            </a:pPr>
            <a:r>
              <a:rPr lang="en-GB"/>
              <a:t>This is installed inside the shower hose</a:t>
            </a:r>
            <a:endParaRPr/>
          </a:p>
          <a:p>
            <a:pPr marL="0" lvl="0" indent="0" algn="l" rtl="0">
              <a:lnSpc>
                <a:spcPct val="107000"/>
              </a:lnSpc>
              <a:spcBef>
                <a:spcPts val="0"/>
              </a:spcBef>
              <a:spcAft>
                <a:spcPts val="0"/>
              </a:spcAft>
              <a:buNone/>
            </a:pPr>
            <a:r>
              <a:rPr lang="en-GB"/>
              <a:t>This reduces your shower flow rate down to approx. 9 litres per minute. </a:t>
            </a:r>
            <a:endParaRPr/>
          </a:p>
          <a:p>
            <a:pPr marL="0" lvl="0" indent="0" algn="l" rtl="0">
              <a:lnSpc>
                <a:spcPct val="107000"/>
              </a:lnSpc>
              <a:spcBef>
                <a:spcPts val="0"/>
              </a:spcBef>
              <a:spcAft>
                <a:spcPts val="0"/>
              </a:spcAft>
              <a:buNone/>
            </a:pPr>
            <a:r>
              <a:rPr lang="en-GB"/>
              <a:t>Option to buy low flow shower head instead.</a:t>
            </a:r>
            <a:endParaRPr/>
          </a:p>
          <a:p>
            <a:pPr marL="0" lvl="0" indent="0" algn="l" rtl="0">
              <a:lnSpc>
                <a:spcPct val="107000"/>
              </a:lnSpc>
              <a:spcBef>
                <a:spcPts val="800"/>
              </a:spcBef>
              <a:spcAft>
                <a:spcPts val="0"/>
              </a:spcAft>
              <a:buClr>
                <a:srgbClr val="000000"/>
              </a:buClr>
              <a:buFont typeface="Arial"/>
              <a:buNone/>
            </a:pPr>
            <a:r>
              <a:rPr lang="en-GB" b="1"/>
              <a:t> Tap Aerator </a:t>
            </a:r>
            <a:endParaRPr b="1"/>
          </a:p>
          <a:p>
            <a:pPr marL="0" lvl="0" indent="0" algn="l" rtl="0">
              <a:lnSpc>
                <a:spcPct val="107000"/>
              </a:lnSpc>
              <a:spcBef>
                <a:spcPts val="800"/>
              </a:spcBef>
              <a:spcAft>
                <a:spcPts val="0"/>
              </a:spcAft>
              <a:buNone/>
            </a:pPr>
            <a:r>
              <a:rPr lang="en-GB"/>
              <a:t>This is fitted onto the end of bathroom or kitchen taps</a:t>
            </a:r>
            <a:endParaRPr/>
          </a:p>
          <a:p>
            <a:pPr marL="0" lvl="0" indent="0" algn="l" rtl="0">
              <a:lnSpc>
                <a:spcPct val="107000"/>
              </a:lnSpc>
              <a:spcBef>
                <a:spcPts val="800"/>
              </a:spcBef>
              <a:spcAft>
                <a:spcPts val="0"/>
              </a:spcAft>
              <a:buNone/>
            </a:pPr>
            <a:r>
              <a:rPr lang="en-GB"/>
              <a:t>This reduces your tap flow rate down to 9 or 6 litres per minute.</a:t>
            </a:r>
            <a:endParaRPr/>
          </a:p>
          <a:p>
            <a:pPr marL="0" lvl="0" indent="0" algn="l" rtl="0">
              <a:lnSpc>
                <a:spcPct val="107000"/>
              </a:lnSpc>
              <a:spcBef>
                <a:spcPts val="800"/>
              </a:spcBef>
              <a:spcAft>
                <a:spcPts val="0"/>
              </a:spcAft>
              <a:buNone/>
            </a:pPr>
            <a:endParaRPr b="1"/>
          </a:p>
          <a:p>
            <a:pPr marL="0" lvl="0" indent="0" algn="l" rtl="0">
              <a:lnSpc>
                <a:spcPct val="115000"/>
              </a:lnSpc>
              <a:spcBef>
                <a:spcPts val="0"/>
              </a:spcBef>
              <a:spcAft>
                <a:spcPts val="0"/>
              </a:spcAft>
              <a:buNone/>
            </a:pPr>
            <a:r>
              <a:rPr lang="en-GB" b="1"/>
              <a:t>Remember. Don’t  install tap aerators and flow restrictors on low pressure hot water systems unless there is a non return Valve on your low pressure cylinder. Otherwise restricted water can flow back into your cylinder and could result in needing to replace it.  (generally low pressure systems don’t need restriction anyway.)</a:t>
            </a:r>
            <a:endParaRPr b="1"/>
          </a:p>
          <a:p>
            <a:pPr marL="0" lvl="0" indent="0" algn="l" rtl="0">
              <a:lnSpc>
                <a:spcPct val="107000"/>
              </a:lnSpc>
              <a:spcBef>
                <a:spcPts val="800"/>
              </a:spcBef>
              <a:spcAft>
                <a:spcPts val="0"/>
              </a:spcAft>
              <a:buNone/>
            </a:pPr>
            <a:r>
              <a:rPr lang="en-GB" b="1"/>
              <a:t>Low flow Shower Head</a:t>
            </a:r>
            <a:endParaRPr b="1"/>
          </a:p>
          <a:p>
            <a:pPr marL="0" lvl="0" indent="0" algn="l" rtl="0">
              <a:lnSpc>
                <a:spcPct val="107000"/>
              </a:lnSpc>
              <a:spcBef>
                <a:spcPts val="800"/>
              </a:spcBef>
              <a:spcAft>
                <a:spcPts val="0"/>
              </a:spcAft>
              <a:buNone/>
            </a:pPr>
            <a:endParaRPr b="1"/>
          </a:p>
          <a:p>
            <a:pPr marL="0" lvl="0" indent="0" algn="l" rtl="0">
              <a:lnSpc>
                <a:spcPct val="115000"/>
              </a:lnSpc>
              <a:spcBef>
                <a:spcPts val="0"/>
              </a:spcBef>
              <a:spcAft>
                <a:spcPts val="0"/>
              </a:spcAft>
              <a:buNone/>
            </a:pPr>
            <a:r>
              <a:rPr lang="en-GB"/>
              <a:t>Some low flow shower heads can still feel great below 9L per minute. But ideally test them first at a show room to make sure you are happy with the feel. Reducing flow rates to an unsatisfying feel can cause people to shower longer.</a:t>
            </a:r>
            <a:endParaRPr/>
          </a:p>
          <a:p>
            <a:pPr marL="0" lvl="0" indent="0" algn="l" rtl="0">
              <a:lnSpc>
                <a:spcPct val="107000"/>
              </a:lnSpc>
              <a:spcBef>
                <a:spcPts val="800"/>
              </a:spcBef>
              <a:spcAft>
                <a:spcPts val="0"/>
              </a:spcAft>
              <a:buNone/>
            </a:pPr>
            <a:r>
              <a:rPr lang="en-GB" sz="1050">
                <a:solidFill>
                  <a:srgbClr val="080707"/>
                </a:solidFill>
                <a:highlight>
                  <a:srgbClr val="FFFFFF"/>
                </a:highlight>
              </a:rPr>
              <a:t>Reduce the shower flow rate with a low flow shower head. 9 litres per minute, or 3 blue stars is an efficient flow rate. In most Chesters Plumbing &amp; Bathroom showrooms you can test low flow showerheads. Methven sometimes provide free shower head trials that can be worth considering.</a:t>
            </a:r>
            <a:endParaRPr b="1"/>
          </a:p>
          <a:p>
            <a:pPr marL="0" lvl="0" indent="0" algn="l" rtl="0">
              <a:lnSpc>
                <a:spcPct val="107000"/>
              </a:lnSpc>
              <a:spcBef>
                <a:spcPts val="800"/>
              </a:spcBef>
              <a:spcAft>
                <a:spcPts val="0"/>
              </a:spcAft>
              <a:buNone/>
            </a:pPr>
            <a:r>
              <a:rPr lang="en-GB" b="1"/>
              <a:t>Shower Timer </a:t>
            </a:r>
            <a:endParaRPr b="1"/>
          </a:p>
          <a:p>
            <a:pPr marL="0" lvl="0" indent="0" algn="l" rtl="0">
              <a:lnSpc>
                <a:spcPct val="107000"/>
              </a:lnSpc>
              <a:spcBef>
                <a:spcPts val="800"/>
              </a:spcBef>
              <a:spcAft>
                <a:spcPts val="0"/>
              </a:spcAft>
              <a:buNone/>
            </a:pPr>
            <a:r>
              <a:rPr lang="en-GB"/>
              <a:t>This is stuck inside the shower wall </a:t>
            </a:r>
            <a:endParaRPr/>
          </a:p>
          <a:p>
            <a:pPr marL="0" lvl="0" indent="0" algn="l" rtl="0">
              <a:lnSpc>
                <a:spcPct val="107000"/>
              </a:lnSpc>
              <a:spcBef>
                <a:spcPts val="800"/>
              </a:spcBef>
              <a:spcAft>
                <a:spcPts val="0"/>
              </a:spcAft>
              <a:buNone/>
            </a:pPr>
            <a:r>
              <a:rPr lang="en-GB"/>
              <a:t>This runs for approximately 5 minutes. When all the sand is gone – it’s time to jump out of the shower! </a:t>
            </a:r>
            <a:endParaRPr/>
          </a:p>
          <a:p>
            <a:pPr marL="0" lvl="0" indent="0" algn="l" rtl="0">
              <a:lnSpc>
                <a:spcPct val="107000"/>
              </a:lnSpc>
              <a:spcBef>
                <a:spcPts val="800"/>
              </a:spcBef>
              <a:spcAft>
                <a:spcPts val="0"/>
              </a:spcAft>
              <a:buNone/>
            </a:pPr>
            <a:r>
              <a:rPr lang="en-GB" b="1"/>
              <a:t>Gizmo</a:t>
            </a:r>
            <a:endParaRPr b="1"/>
          </a:p>
          <a:p>
            <a:pPr marL="0" lvl="0" indent="0" algn="l" rtl="0">
              <a:lnSpc>
                <a:spcPct val="107000"/>
              </a:lnSpc>
              <a:spcBef>
                <a:spcPts val="800"/>
              </a:spcBef>
              <a:spcAft>
                <a:spcPts val="0"/>
              </a:spcAft>
              <a:buNone/>
            </a:pPr>
            <a:r>
              <a:rPr lang="en-GB"/>
              <a:t>This goes in the toilet cistern (for older toilets with a large cistern). </a:t>
            </a:r>
            <a:endParaRPr b="1"/>
          </a:p>
          <a:p>
            <a:pPr marL="0" lvl="0" indent="0" algn="l" rtl="0">
              <a:spcBef>
                <a:spcPts val="0"/>
              </a:spcBef>
              <a:spcAft>
                <a:spcPts val="0"/>
              </a:spcAft>
              <a:buNone/>
            </a:pPr>
            <a:r>
              <a:rPr lang="en-GB"/>
              <a:t>This gives you precise control over the amount of water that flushes through the toilet.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000" b="1">
              <a:latin typeface="Calibri"/>
              <a:ea typeface="Calibri"/>
              <a:cs typeface="Calibri"/>
              <a:sym typeface="Calibri"/>
            </a:endParaRPr>
          </a:p>
          <a:p>
            <a:pPr marL="0" lvl="0" indent="0" algn="l" rtl="0">
              <a:lnSpc>
                <a:spcPct val="107000"/>
              </a:lnSpc>
              <a:spcBef>
                <a:spcPts val="800"/>
              </a:spcBef>
              <a:spcAft>
                <a:spcPts val="0"/>
              </a:spcAft>
              <a:buNone/>
            </a:pPr>
            <a:endParaRPr sz="1000">
              <a:latin typeface="Calibri"/>
              <a:ea typeface="Calibri"/>
              <a:cs typeface="Calibri"/>
              <a:sym typeface="Calibri"/>
            </a:endParaRPr>
          </a:p>
          <a:p>
            <a:pPr marL="0" lvl="0" indent="0" algn="l" rtl="0">
              <a:lnSpc>
                <a:spcPct val="107000"/>
              </a:lnSpc>
              <a:spcBef>
                <a:spcPts val="80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7c228370c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7c228370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52b3affd2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52b3affd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rPr>
              <a:t>Use a plug or bowl in the sink when washing food or dishes. Consider recycling the wash/rinse water over non-edible gardens or use it to run the waste disposal unit.</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6d0fa6f13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76d0fa6f13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7c228370c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7c228370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Where possible, try limiting the amount of washing being done. Water use in the laundry and shower combined, represents around half of your household water use! Therefore, good savings can be made here through small changes! Reusing towels can reduce washing, just hang them outside or on a heated towel rail in your bathroom to dry between uses. If drying inside, remember to open a window and close the door so moisture doesn’t make its way into the rest of the house.</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GB">
                <a:highlight>
                  <a:srgbClr val="FFFFFF"/>
                </a:highlight>
              </a:rPr>
              <a:t>Consider using the</a:t>
            </a:r>
            <a:r>
              <a:rPr lang="en-GB" i="1">
                <a:highlight>
                  <a:srgbClr val="FFFFFF"/>
                </a:highlight>
              </a:rPr>
              <a:t> Eco setting/ Water Save setting</a:t>
            </a:r>
            <a:r>
              <a:rPr lang="en-GB">
                <a:highlight>
                  <a:srgbClr val="FFFFFF"/>
                </a:highlight>
              </a:rPr>
              <a:t> when doing </a:t>
            </a:r>
            <a:r>
              <a:rPr lang="en-GB" i="1">
                <a:highlight>
                  <a:srgbClr val="FFFFFF"/>
                </a:highlight>
              </a:rPr>
              <a:t>laundry and/or using your dishwasher,</a:t>
            </a:r>
            <a:r>
              <a:rPr lang="en-GB">
                <a:highlight>
                  <a:srgbClr val="FFFFFF"/>
                </a:highlight>
              </a:rPr>
              <a:t> this may make the wash cycle longer but will save on </a:t>
            </a:r>
            <a:r>
              <a:rPr lang="en-GB" i="1">
                <a:highlight>
                  <a:srgbClr val="FFFFFF"/>
                </a:highlight>
              </a:rPr>
              <a:t>energy and water consumption </a:t>
            </a:r>
            <a:r>
              <a:rPr lang="en-GB">
                <a:highlight>
                  <a:srgbClr val="FFFFFF"/>
                </a:highlight>
              </a:rPr>
              <a:t>in most modern machines.</a:t>
            </a:r>
            <a:endParaRPr/>
          </a:p>
          <a:p>
            <a:pPr marL="0" lvl="0" indent="0" algn="l" rtl="0">
              <a:lnSpc>
                <a:spcPct val="115000"/>
              </a:lnSpc>
              <a:spcBef>
                <a:spcPts val="0"/>
              </a:spcBef>
              <a:spcAft>
                <a:spcPts val="0"/>
              </a:spcAft>
              <a:buNone/>
            </a:pPr>
            <a:endParaRPr>
              <a:highlight>
                <a:srgbClr val="FFFFFF"/>
              </a:highlight>
            </a:endParaRPr>
          </a:p>
          <a:p>
            <a:pPr marL="0" lvl="0" indent="0" algn="l" rtl="0">
              <a:lnSpc>
                <a:spcPct val="115000"/>
              </a:lnSpc>
              <a:spcBef>
                <a:spcPts val="0"/>
              </a:spcBef>
              <a:spcAft>
                <a:spcPts val="0"/>
              </a:spcAft>
              <a:buNone/>
            </a:pPr>
            <a:r>
              <a:rPr lang="en-GB">
                <a:highlight>
                  <a:srgbClr val="FFFFFF"/>
                </a:highlight>
              </a:rPr>
              <a:t>Wash full loads of laundry whenever possible as half loads still use about 70% of the water a full a load uses.</a:t>
            </a:r>
            <a:endParaRPr>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endParaRPr sz="3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7c228370c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7c228370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highlight>
                  <a:srgbClr val="FFFFFF"/>
                </a:highlight>
              </a:rPr>
              <a:t>Consider harvesting rain for your outdoor water requirements. A basic rain harvesting system for outdoor use doesn’t have to cost more than $150 and can usually be installed by yourself without consents. More robust systems can be purchased from hardware stores and tank suppliers. You can also add a small pump if needed to give you more pressure.</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GB">
                <a:highlight>
                  <a:srgbClr val="FFFFFF"/>
                </a:highlight>
              </a:rPr>
              <a:t>Consider putting mulch around garden beds, shrubs and fruit trees to retain up to 70% of moisture, suppress weed growth, and add nutrients to the soil. Remember not to put the mulch against the tree trunk - leave a ring between the trunk and the mulch. For mulch, you can use wood chips, dried leaves or grass clippings (Tip: Seed-free is best. Spread out grass clippings on concrete for two days before using them. This dries them out and stops them clumping together).</a:t>
            </a:r>
            <a:endParaRPr>
              <a:highlight>
                <a:srgbClr val="FFFFFF"/>
              </a:highlight>
            </a:endParaRPr>
          </a:p>
          <a:p>
            <a:pPr marL="0" lvl="0" indent="0" algn="l" rtl="0">
              <a:spcBef>
                <a:spcPts val="0"/>
              </a:spcBef>
              <a:spcAft>
                <a:spcPts val="0"/>
              </a:spcAft>
              <a:buNone/>
            </a:pPr>
            <a:endParaRPr/>
          </a:p>
          <a:p>
            <a:pPr marL="0" lvl="0" indent="0" algn="l" rtl="0">
              <a:spcBef>
                <a:spcPts val="0"/>
              </a:spcBef>
              <a:spcAft>
                <a:spcPts val="0"/>
              </a:spcAft>
              <a:buNone/>
            </a:pPr>
            <a:r>
              <a:rPr lang="en-GB">
                <a:highlight>
                  <a:srgbClr val="FFFFFF"/>
                </a:highlight>
              </a:rPr>
              <a:t>Watering less frequently promotes deeper and stronger root growth, every 3 – 5 days that pass without rain is usually enough. Watering in the morning or late afternoon allows the water be absorbed before it evaporates.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GB"/>
              <a:t>Take a look at our ‘build your own rain harvesting kit’ in our online resources or grab a flyer.</a:t>
            </a: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6d0fa6f13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6d0fa6f1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4d1a319d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4d1a319d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graph shows the average litres of water used for a particular household size and can be found on the back of your water bill.</a:t>
            </a:r>
            <a:endParaRPr/>
          </a:p>
          <a:p>
            <a:pPr marL="0" lvl="0" indent="0" algn="l" rtl="0">
              <a:spcBef>
                <a:spcPts val="0"/>
              </a:spcBef>
              <a:spcAft>
                <a:spcPts val="0"/>
              </a:spcAft>
              <a:buNone/>
            </a:pPr>
            <a:br>
              <a:rPr lang="en-GB"/>
            </a:br>
            <a:r>
              <a:rPr lang="en-GB" b="1"/>
              <a:t>To calculate yours: </a:t>
            </a:r>
            <a:r>
              <a:rPr lang="en-GB"/>
              <a:t>divide your daily usage by number of people in your home </a:t>
            </a:r>
            <a:r>
              <a:rPr lang="en-GB" u="sng"/>
              <a:t>‘daily usage’ is visible on the graph in the next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6d0fa6f13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6d0fa6f1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GB" b="1"/>
              <a:t>What can change your water use:</a:t>
            </a:r>
            <a:endParaRPr b="1"/>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GB"/>
              <a:t>Seasonal: Gardening in summer/longer showers in winter</a:t>
            </a:r>
            <a:endParaRPr/>
          </a:p>
          <a:p>
            <a:pPr marL="457200" lvl="0" indent="-298450" algn="l" rtl="0">
              <a:spcBef>
                <a:spcPts val="0"/>
              </a:spcBef>
              <a:spcAft>
                <a:spcPts val="0"/>
              </a:spcAft>
              <a:buSzPts val="1100"/>
              <a:buChar char="●"/>
            </a:pPr>
            <a:r>
              <a:rPr lang="en-GB"/>
              <a:t>Changes in occupancy (holiday away, family visiting)</a:t>
            </a:r>
            <a:endParaRPr/>
          </a:p>
          <a:p>
            <a:pPr marL="457200" lvl="0" indent="-298450" algn="l" rtl="0">
              <a:spcBef>
                <a:spcPts val="0"/>
              </a:spcBef>
              <a:spcAft>
                <a:spcPts val="0"/>
              </a:spcAft>
              <a:buSzPts val="1100"/>
              <a:buChar char="●"/>
            </a:pPr>
            <a:r>
              <a:rPr lang="en-GB"/>
              <a:t>Change in water heating system</a:t>
            </a:r>
            <a:endParaRPr/>
          </a:p>
          <a:p>
            <a:pPr marL="457200" lvl="0" indent="-298450" algn="l" rtl="0">
              <a:spcBef>
                <a:spcPts val="0"/>
              </a:spcBef>
              <a:spcAft>
                <a:spcPts val="0"/>
              </a:spcAft>
              <a:buSzPts val="1100"/>
              <a:buChar char="●"/>
            </a:pPr>
            <a:r>
              <a:rPr lang="en-GB"/>
              <a:t>Leaks </a:t>
            </a:r>
            <a:endParaRPr/>
          </a:p>
          <a:p>
            <a:pPr marL="457200" lvl="0" indent="-298450" algn="l" rtl="0">
              <a:spcBef>
                <a:spcPts val="0"/>
              </a:spcBef>
              <a:spcAft>
                <a:spcPts val="0"/>
              </a:spcAft>
              <a:buSzPts val="1100"/>
              <a:buChar char="●"/>
            </a:pPr>
            <a:r>
              <a:rPr lang="en-GB"/>
              <a:t>Household cleaning - e.g water blasting</a:t>
            </a:r>
            <a:endParaRPr/>
          </a:p>
          <a:p>
            <a:pPr marL="0" lvl="0" indent="0" algn="l" rtl="0">
              <a:spcBef>
                <a:spcPts val="0"/>
              </a:spcBef>
              <a:spcAft>
                <a:spcPts val="0"/>
              </a:spcAft>
              <a:buNone/>
            </a:pPr>
            <a:endParaRPr/>
          </a:p>
          <a:p>
            <a:pPr marL="0" lvl="0" indent="0" algn="l" rtl="0">
              <a:spcBef>
                <a:spcPts val="0"/>
              </a:spcBef>
              <a:spcAft>
                <a:spcPts val="0"/>
              </a:spcAft>
              <a:buNone/>
            </a:pPr>
            <a:r>
              <a:rPr lang="en-GB"/>
              <a:t>Meter read every second month After a change in water use - it can take 4 months for (A) actual and (E) Estimate readings to ‘level out’.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76f412b4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76f412b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Register for  My Account on the watercare website </a:t>
            </a:r>
            <a:endParaRPr b="1">
              <a:solidFill>
                <a:srgbClr val="011F32"/>
              </a:solidFill>
            </a:endParaRPr>
          </a:p>
          <a:p>
            <a:pPr marL="0" lvl="0" indent="0" algn="l" rtl="0">
              <a:lnSpc>
                <a:spcPct val="115000"/>
              </a:lnSpc>
              <a:spcBef>
                <a:spcPts val="0"/>
              </a:spcBef>
              <a:spcAft>
                <a:spcPts val="0"/>
              </a:spcAft>
              <a:buNone/>
            </a:pPr>
            <a:endParaRPr b="1">
              <a:solidFill>
                <a:srgbClr val="011F32"/>
              </a:solidFill>
            </a:endParaRPr>
          </a:p>
          <a:p>
            <a:pPr marL="0" lvl="0" indent="0" algn="l" rtl="0">
              <a:lnSpc>
                <a:spcPct val="115000"/>
              </a:lnSpc>
              <a:spcBef>
                <a:spcPts val="0"/>
              </a:spcBef>
              <a:spcAft>
                <a:spcPts val="0"/>
              </a:spcAft>
              <a:buNone/>
            </a:pPr>
            <a:r>
              <a:rPr lang="en-GB" b="1">
                <a:solidFill>
                  <a:srgbClr val="011F32"/>
                </a:solidFill>
              </a:rPr>
              <a:t>Who can register?</a:t>
            </a:r>
            <a:endParaRPr b="1">
              <a:solidFill>
                <a:srgbClr val="011F32"/>
              </a:solidFill>
            </a:endParaRPr>
          </a:p>
          <a:p>
            <a:pPr marL="0" lvl="0" indent="0" algn="l" rtl="0">
              <a:lnSpc>
                <a:spcPct val="115000"/>
              </a:lnSpc>
              <a:spcBef>
                <a:spcPts val="0"/>
              </a:spcBef>
              <a:spcAft>
                <a:spcPts val="0"/>
              </a:spcAft>
              <a:buNone/>
            </a:pPr>
            <a:r>
              <a:rPr lang="en-GB"/>
              <a:t>If you want to set up your account online, you need to be an existing customer and have an account with us. </a:t>
            </a:r>
            <a:endParaRPr/>
          </a:p>
          <a:p>
            <a:pPr marL="0" lvl="0" indent="0" algn="l" rtl="0">
              <a:lnSpc>
                <a:spcPct val="115000"/>
              </a:lnSpc>
              <a:spcBef>
                <a:spcPts val="800"/>
              </a:spcBef>
              <a:spcAft>
                <a:spcPts val="0"/>
              </a:spcAft>
              <a:buNone/>
            </a:pPr>
            <a:r>
              <a:rPr lang="en-GB"/>
              <a:t>If you are a tenant, you can register using the water account details for your property. If you are an authorised tenant, you can take all of the actions below. If you are unauthorised, you can still register and pay your bills online. </a:t>
            </a:r>
            <a:endParaRPr/>
          </a:p>
          <a:p>
            <a:pPr marL="0" lvl="0" indent="0" algn="l" rtl="0">
              <a:lnSpc>
                <a:spcPct val="115000"/>
              </a:lnSpc>
              <a:spcBef>
                <a:spcPts val="800"/>
              </a:spcBef>
              <a:spcAft>
                <a:spcPts val="0"/>
              </a:spcAft>
              <a:buNone/>
            </a:pPr>
            <a:r>
              <a:rPr lang="en-GB" b="1">
                <a:solidFill>
                  <a:srgbClr val="011F32"/>
                </a:solidFill>
              </a:rPr>
              <a:t>Using MyAccount you can:</a:t>
            </a:r>
            <a:endParaRPr b="1">
              <a:solidFill>
                <a:srgbClr val="011F32"/>
              </a:solidFill>
            </a:endParaRPr>
          </a:p>
          <a:p>
            <a:pPr marL="457200" lvl="0" indent="-298450" algn="l" rtl="0">
              <a:lnSpc>
                <a:spcPct val="115000"/>
              </a:lnSpc>
              <a:spcBef>
                <a:spcPts val="800"/>
              </a:spcBef>
              <a:spcAft>
                <a:spcPts val="0"/>
              </a:spcAft>
              <a:buClr>
                <a:srgbClr val="000000"/>
              </a:buClr>
              <a:buSzPts val="1100"/>
              <a:buChar char="●"/>
            </a:pPr>
            <a:r>
              <a:rPr lang="en-GB"/>
              <a:t>pay bills or set up direct debit</a:t>
            </a:r>
            <a:endParaRPr/>
          </a:p>
          <a:p>
            <a:pPr marL="457200" lvl="0" indent="-298450" algn="l" rtl="0">
              <a:lnSpc>
                <a:spcPct val="115000"/>
              </a:lnSpc>
              <a:spcBef>
                <a:spcPts val="0"/>
              </a:spcBef>
              <a:spcAft>
                <a:spcPts val="0"/>
              </a:spcAft>
              <a:buClr>
                <a:srgbClr val="000000"/>
              </a:buClr>
              <a:buSzPts val="1100"/>
              <a:buChar char="●"/>
            </a:pPr>
            <a:r>
              <a:rPr lang="en-GB"/>
              <a:t>check your account balance</a:t>
            </a:r>
            <a:endParaRPr/>
          </a:p>
          <a:p>
            <a:pPr marL="457200" lvl="0" indent="-298450" algn="l" rtl="0">
              <a:lnSpc>
                <a:spcPct val="115000"/>
              </a:lnSpc>
              <a:spcBef>
                <a:spcPts val="0"/>
              </a:spcBef>
              <a:spcAft>
                <a:spcPts val="0"/>
              </a:spcAft>
              <a:buClr>
                <a:srgbClr val="000000"/>
              </a:buClr>
              <a:buSzPts val="1100"/>
              <a:buChar char="●"/>
            </a:pPr>
            <a:r>
              <a:rPr lang="en-GB"/>
              <a:t>switch to or cancel e-billing</a:t>
            </a:r>
            <a:endParaRPr/>
          </a:p>
          <a:p>
            <a:pPr marL="457200" lvl="0" indent="-298450" algn="l" rtl="0">
              <a:lnSpc>
                <a:spcPct val="115000"/>
              </a:lnSpc>
              <a:spcBef>
                <a:spcPts val="0"/>
              </a:spcBef>
              <a:spcAft>
                <a:spcPts val="0"/>
              </a:spcAft>
              <a:buClr>
                <a:srgbClr val="000000"/>
              </a:buClr>
              <a:buSzPts val="1100"/>
              <a:buChar char="●"/>
            </a:pPr>
            <a:r>
              <a:rPr lang="en-GB"/>
              <a:t>update contact details</a:t>
            </a:r>
            <a:endParaRPr/>
          </a:p>
          <a:p>
            <a:pPr marL="457200" lvl="0" indent="-298450" algn="l" rtl="0">
              <a:lnSpc>
                <a:spcPct val="115000"/>
              </a:lnSpc>
              <a:spcBef>
                <a:spcPts val="0"/>
              </a:spcBef>
              <a:spcAft>
                <a:spcPts val="0"/>
              </a:spcAft>
              <a:buClr>
                <a:srgbClr val="000000"/>
              </a:buClr>
              <a:buSzPts val="1100"/>
              <a:buChar char="●"/>
            </a:pPr>
            <a:r>
              <a:rPr lang="en-GB"/>
              <a:t>view or print previous bills</a:t>
            </a:r>
            <a:endParaRPr/>
          </a:p>
          <a:p>
            <a:pPr marL="457200" lvl="0" indent="-298450" algn="l" rtl="0">
              <a:lnSpc>
                <a:spcPct val="115000"/>
              </a:lnSpc>
              <a:spcBef>
                <a:spcPts val="0"/>
              </a:spcBef>
              <a:spcAft>
                <a:spcPts val="0"/>
              </a:spcAft>
              <a:buClr>
                <a:srgbClr val="000000"/>
              </a:buClr>
              <a:buSzPts val="1100"/>
              <a:buChar char="●"/>
            </a:pPr>
            <a:r>
              <a:rPr lang="en-GB"/>
              <a:t>apply for a leak allowance</a:t>
            </a:r>
            <a:endParaRPr/>
          </a:p>
          <a:p>
            <a:pPr marL="457200" lvl="0" indent="-298450" algn="l" rtl="0">
              <a:lnSpc>
                <a:spcPct val="115000"/>
              </a:lnSpc>
              <a:spcBef>
                <a:spcPts val="0"/>
              </a:spcBef>
              <a:spcAft>
                <a:spcPts val="0"/>
              </a:spcAft>
              <a:buClr>
                <a:srgbClr val="000000"/>
              </a:buClr>
              <a:buSzPts val="1100"/>
              <a:buChar char="●"/>
            </a:pPr>
            <a:r>
              <a:rPr lang="en-GB"/>
              <a:t>print a copy of a past bill</a:t>
            </a:r>
            <a:endParaRPr/>
          </a:p>
          <a:p>
            <a:pPr marL="457200" lvl="0" indent="-298450" algn="l" rtl="0">
              <a:lnSpc>
                <a:spcPct val="115000"/>
              </a:lnSpc>
              <a:spcBef>
                <a:spcPts val="0"/>
              </a:spcBef>
              <a:spcAft>
                <a:spcPts val="0"/>
              </a:spcAft>
              <a:buClr>
                <a:srgbClr val="000000"/>
              </a:buClr>
              <a:buSzPts val="1100"/>
              <a:buChar char="●"/>
            </a:pPr>
            <a:r>
              <a:rPr lang="en-GB"/>
              <a:t>connect to Xero.</a:t>
            </a:r>
            <a:endParaRPr/>
          </a:p>
          <a:p>
            <a:pPr marL="0" lvl="0" indent="0" algn="l" rtl="0">
              <a:lnSpc>
                <a:spcPct val="115000"/>
              </a:lnSpc>
              <a:spcBef>
                <a:spcPts val="800"/>
              </a:spcBef>
              <a:spcAft>
                <a:spcPts val="0"/>
              </a:spcAft>
              <a:buNone/>
            </a:pPr>
            <a:r>
              <a:rPr lang="en-GB"/>
              <a:t>You can also manage multiple accounts.</a:t>
            </a:r>
            <a:endParaRPr/>
          </a:p>
          <a:p>
            <a:pPr marL="0" lvl="0" indent="0" algn="l" rtl="0">
              <a:lnSpc>
                <a:spcPct val="140000"/>
              </a:lnSpc>
              <a:spcBef>
                <a:spcPts val="1500"/>
              </a:spcBef>
              <a:spcAft>
                <a:spcPts val="0"/>
              </a:spcAft>
              <a:buNone/>
            </a:pPr>
            <a:r>
              <a:rPr lang="en-GB"/>
              <a:t>Before you register, please have your latest water bill handy.</a:t>
            </a:r>
            <a:endParaRPr/>
          </a:p>
          <a:p>
            <a:pPr marL="0" lvl="0" indent="0" algn="l" rtl="0">
              <a:lnSpc>
                <a:spcPct val="115000"/>
              </a:lnSpc>
              <a:spcBef>
                <a:spcPts val="800"/>
              </a:spcBef>
              <a:spcAft>
                <a:spcPts val="0"/>
              </a:spcAft>
              <a:buNone/>
            </a:pPr>
            <a:r>
              <a:rPr lang="en-GB" b="1"/>
              <a:t>We need to know:</a:t>
            </a:r>
            <a:endParaRPr b="1"/>
          </a:p>
          <a:p>
            <a:pPr marL="457200" lvl="0" indent="-298450" algn="l" rtl="0">
              <a:lnSpc>
                <a:spcPct val="115000"/>
              </a:lnSpc>
              <a:spcBef>
                <a:spcPts val="800"/>
              </a:spcBef>
              <a:spcAft>
                <a:spcPts val="0"/>
              </a:spcAft>
              <a:buClr>
                <a:srgbClr val="000000"/>
              </a:buClr>
              <a:buSzPts val="1100"/>
              <a:buChar char="●"/>
            </a:pPr>
            <a:r>
              <a:rPr lang="en-GB"/>
              <a:t>your Watercare account number</a:t>
            </a:r>
            <a:endParaRPr/>
          </a:p>
          <a:p>
            <a:pPr marL="457200" lvl="0" indent="-298450" algn="l" rtl="0">
              <a:lnSpc>
                <a:spcPct val="115000"/>
              </a:lnSpc>
              <a:spcBef>
                <a:spcPts val="0"/>
              </a:spcBef>
              <a:spcAft>
                <a:spcPts val="0"/>
              </a:spcAft>
              <a:buClr>
                <a:srgbClr val="000000"/>
              </a:buClr>
              <a:buSzPts val="1100"/>
              <a:buChar char="●"/>
            </a:pPr>
            <a:r>
              <a:rPr lang="en-GB"/>
              <a:t>the date on the bill</a:t>
            </a:r>
            <a:endParaRPr/>
          </a:p>
          <a:p>
            <a:pPr marL="457200" lvl="0" indent="-298450" algn="l" rtl="0">
              <a:lnSpc>
                <a:spcPct val="115000"/>
              </a:lnSpc>
              <a:spcBef>
                <a:spcPts val="0"/>
              </a:spcBef>
              <a:spcAft>
                <a:spcPts val="0"/>
              </a:spcAft>
              <a:buClr>
                <a:srgbClr val="000000"/>
              </a:buClr>
              <a:buSzPts val="1100"/>
              <a:buChar char="●"/>
            </a:pPr>
            <a:r>
              <a:rPr lang="en-GB"/>
              <a:t>the balance on the bill.</a:t>
            </a:r>
            <a:endParaRPr/>
          </a:p>
          <a:p>
            <a:pPr marL="0" lvl="0" indent="0" algn="l" rtl="0">
              <a:spcBef>
                <a:spcPts val="80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795eaa18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795eaa18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0000"/>
              </a:lnSpc>
              <a:spcBef>
                <a:spcPts val="1500"/>
              </a:spcBef>
              <a:spcAft>
                <a:spcPts val="0"/>
              </a:spcAft>
              <a:buNone/>
            </a:pPr>
            <a:r>
              <a:rPr lang="en-GB" b="1">
                <a:solidFill>
                  <a:srgbClr val="011F32"/>
                </a:solidFill>
              </a:rPr>
              <a:t>Finding your meter</a:t>
            </a:r>
            <a:endParaRPr b="1">
              <a:solidFill>
                <a:srgbClr val="011F32"/>
              </a:solidFill>
            </a:endParaRPr>
          </a:p>
          <a:p>
            <a:pPr marL="0" lvl="0" indent="0" algn="l" rtl="0">
              <a:lnSpc>
                <a:spcPct val="115000"/>
              </a:lnSpc>
              <a:spcBef>
                <a:spcPts val="1500"/>
              </a:spcBef>
              <a:spcAft>
                <a:spcPts val="0"/>
              </a:spcAft>
              <a:buNone/>
            </a:pPr>
            <a:r>
              <a:rPr lang="en-GB"/>
              <a:t>Most homes have their own water meter. This is usually at the front of the property, near the left or right boundary. In flats or apartments there may be only one meter for all the dwellings in each building.</a:t>
            </a:r>
            <a:endParaRPr/>
          </a:p>
          <a:p>
            <a:pPr marL="0" lvl="0" indent="0" algn="l" rtl="0">
              <a:lnSpc>
                <a:spcPct val="115000"/>
              </a:lnSpc>
              <a:spcBef>
                <a:spcPts val="800"/>
              </a:spcBef>
              <a:spcAft>
                <a:spcPts val="0"/>
              </a:spcAft>
              <a:buNone/>
            </a:pPr>
            <a:r>
              <a:rPr lang="en-GB"/>
              <a:t>Water meters are in the ground, in a box made of timber, plastic, concrete, or metal. The lid is usually blue or black. Lift the lid and you should see the meter dial. To read the dial, you may need to remove leaves and debris, or flip up the cover.</a:t>
            </a:r>
            <a:endParaRPr/>
          </a:p>
          <a:p>
            <a:pPr marL="0" lvl="0" indent="0" algn="l" rtl="0">
              <a:lnSpc>
                <a:spcPct val="115000"/>
              </a:lnSpc>
              <a:spcBef>
                <a:spcPts val="800"/>
              </a:spcBef>
              <a:spcAft>
                <a:spcPts val="0"/>
              </a:spcAft>
              <a:buNone/>
            </a:pPr>
            <a:r>
              <a:rPr lang="en-GB"/>
              <a:t>Some boxes may contain multiple water meters. These can be under one large metal lid. Ideally, identify your meter and label it.  This means you can quickly locate and turn off your water supply if you have a sudden leak.</a:t>
            </a:r>
            <a:endParaRPr/>
          </a:p>
          <a:p>
            <a:pPr marL="0" lvl="0" indent="0" algn="l" rtl="0">
              <a:lnSpc>
                <a:spcPct val="140000"/>
              </a:lnSpc>
              <a:spcBef>
                <a:spcPts val="1500"/>
              </a:spcBef>
              <a:spcAft>
                <a:spcPts val="0"/>
              </a:spcAft>
              <a:buNone/>
            </a:pPr>
            <a:r>
              <a:rPr lang="en-GB" b="1">
                <a:solidFill>
                  <a:srgbClr val="011F32"/>
                </a:solidFill>
                <a:highlight>
                  <a:srgbClr val="FFFFFF"/>
                </a:highlight>
              </a:rPr>
              <a:t>Your meter serial number</a:t>
            </a:r>
            <a:endParaRPr b="1">
              <a:solidFill>
                <a:srgbClr val="011F32"/>
              </a:solidFill>
              <a:highlight>
                <a:srgbClr val="FFFFFF"/>
              </a:highlight>
            </a:endParaRPr>
          </a:p>
          <a:p>
            <a:pPr marL="0" lvl="0" indent="0" algn="l" rtl="0">
              <a:lnSpc>
                <a:spcPct val="115000"/>
              </a:lnSpc>
              <a:spcBef>
                <a:spcPts val="800"/>
              </a:spcBef>
              <a:spcAft>
                <a:spcPts val="0"/>
              </a:spcAft>
              <a:buNone/>
            </a:pPr>
            <a:r>
              <a:rPr lang="en-GB">
                <a:highlight>
                  <a:srgbClr val="FFFFFF"/>
                </a:highlight>
              </a:rPr>
              <a:t>The number of your meter is on your water bill. See page 2, under ‘Consumption details’.</a:t>
            </a:r>
            <a:endParaRPr>
              <a:highlight>
                <a:srgbClr val="FFFFFF"/>
              </a:highlight>
            </a:endParaRPr>
          </a:p>
          <a:p>
            <a:pPr marL="0" lvl="0" indent="0" algn="l" rtl="0">
              <a:lnSpc>
                <a:spcPct val="115000"/>
              </a:lnSpc>
              <a:spcBef>
                <a:spcPts val="800"/>
              </a:spcBef>
              <a:spcAft>
                <a:spcPts val="0"/>
              </a:spcAft>
              <a:buNone/>
            </a:pPr>
            <a:r>
              <a:rPr lang="en-GB">
                <a:highlight>
                  <a:srgbClr val="FFFFFF"/>
                </a:highlight>
              </a:rPr>
              <a:t>You can also find the number online using MyAccount</a:t>
            </a:r>
            <a:endParaRPr>
              <a:highlight>
                <a:srgbClr val="FFFFFF"/>
              </a:highlight>
            </a:endParaRPr>
          </a:p>
          <a:p>
            <a:pPr marL="0" lvl="0" indent="0" algn="l" rtl="0">
              <a:spcBef>
                <a:spcPts val="800"/>
              </a:spcBef>
              <a:spcAft>
                <a:spcPts val="0"/>
              </a:spcAft>
              <a:buNone/>
            </a:pPr>
            <a:endParaRPr sz="1200" b="1">
              <a:solidFill>
                <a:srgbClr val="00FF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4d1a319d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4d1a319d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If you have looked in the previous location but haven’t found any signs of a leak it can be good to do a leak test</a:t>
            </a:r>
            <a:endParaRPr/>
          </a:p>
          <a:p>
            <a:pPr marL="0" lvl="0" indent="0" algn="l" rtl="0">
              <a:spcBef>
                <a:spcPts val="0"/>
              </a:spcBef>
              <a:spcAft>
                <a:spcPts val="0"/>
              </a:spcAft>
              <a:buNone/>
            </a:pPr>
            <a:endParaRPr/>
          </a:p>
          <a:p>
            <a:pPr marL="0" lvl="0" indent="0" algn="l" rtl="0">
              <a:spcBef>
                <a:spcPts val="0"/>
              </a:spcBef>
              <a:spcAft>
                <a:spcPts val="0"/>
              </a:spcAft>
              <a:buNone/>
            </a:pPr>
            <a:r>
              <a:rPr lang="en-GB"/>
              <a:t>If the leak test shows you might have a leak and you can’t find where it is contact a plumber with leak detection equipment to find the leak and have it repaired. </a:t>
            </a:r>
            <a:endParaRPr/>
          </a:p>
          <a:p>
            <a:pPr marL="0" lvl="0" indent="0" algn="l" rtl="0">
              <a:spcBef>
                <a:spcPts val="0"/>
              </a:spcBef>
              <a:spcAft>
                <a:spcPts val="0"/>
              </a:spcAft>
              <a:buNone/>
            </a:pPr>
            <a:endParaRPr/>
          </a:p>
          <a:p>
            <a:pPr marL="0" lvl="0" indent="0" algn="l" rtl="0">
              <a:spcBef>
                <a:spcPts val="0"/>
              </a:spcBef>
              <a:spcAft>
                <a:spcPts val="0"/>
              </a:spcAft>
              <a:buNone/>
            </a:pPr>
            <a:r>
              <a:rPr lang="en-GB">
                <a:highlight>
                  <a:srgbClr val="FFFFFF"/>
                </a:highlight>
              </a:rPr>
              <a:t>Complete a leak test as soon as possible to identify whether or not a leak is contributing to your bill, then repair any detected leaks as soon as possible. Continue to perform a leak test twice yearly (daylight savings is a great time to do this, alongside smoke detector tests) or any time you have an unexpectedly high bill.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d1a319d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d1a319d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sz="1200" b="1"/>
              <a:t>Where to look for leaks in and around your house:</a:t>
            </a:r>
            <a:endParaRPr sz="1200" b="1"/>
          </a:p>
          <a:p>
            <a:pPr marL="457200" lvl="0" indent="-298450" algn="l" rtl="0">
              <a:lnSpc>
                <a:spcPct val="115000"/>
              </a:lnSpc>
              <a:spcBef>
                <a:spcPts val="1200"/>
              </a:spcBef>
              <a:spcAft>
                <a:spcPts val="0"/>
              </a:spcAft>
              <a:buSzPts val="1100"/>
              <a:buChar char="●"/>
            </a:pPr>
            <a:r>
              <a:rPr lang="en-GB" sz="1200"/>
              <a:t>Look for damp patches and cracked concrete in the garden, lawn or driveway</a:t>
            </a:r>
            <a:br>
              <a:rPr lang="en-GB" sz="1200"/>
            </a:br>
            <a:r>
              <a:rPr lang="en-GB" sz="1200"/>
              <a:t> during dry weather, </a:t>
            </a:r>
            <a:endParaRPr sz="1200"/>
          </a:p>
          <a:p>
            <a:pPr marL="457200" lvl="0" indent="-298450" algn="l" rtl="0">
              <a:lnSpc>
                <a:spcPct val="115000"/>
              </a:lnSpc>
              <a:spcBef>
                <a:spcPts val="0"/>
              </a:spcBef>
              <a:spcAft>
                <a:spcPts val="0"/>
              </a:spcAft>
              <a:buSzPts val="1100"/>
              <a:buChar char="●"/>
            </a:pPr>
            <a:r>
              <a:rPr lang="en-GB" sz="1200"/>
              <a:t>Look under the house, shine a torch on pipes and on the ground to check for drips or wet spots</a:t>
            </a:r>
            <a:endParaRPr sz="1200"/>
          </a:p>
          <a:p>
            <a:pPr marL="457200" lvl="0" indent="-298450" algn="l" rtl="0">
              <a:lnSpc>
                <a:spcPct val="115000"/>
              </a:lnSpc>
              <a:spcBef>
                <a:spcPts val="0"/>
              </a:spcBef>
              <a:spcAft>
                <a:spcPts val="0"/>
              </a:spcAft>
              <a:buSzPts val="1100"/>
              <a:buChar char="●"/>
            </a:pPr>
            <a:r>
              <a:rPr lang="en-GB" sz="1200"/>
              <a:t>Check if your hot water cylinder has wet patches around it or if water is dripping from the overflow pipe</a:t>
            </a:r>
            <a:r>
              <a:rPr lang="en-GB" sz="1200" b="1"/>
              <a:t> </a:t>
            </a:r>
            <a:endParaRPr sz="1200" b="1"/>
          </a:p>
          <a:p>
            <a:pPr marL="457200" lvl="0" indent="-298450" algn="l" rtl="0">
              <a:lnSpc>
                <a:spcPct val="115000"/>
              </a:lnSpc>
              <a:spcBef>
                <a:spcPts val="0"/>
              </a:spcBef>
              <a:spcAft>
                <a:spcPts val="0"/>
              </a:spcAft>
              <a:buSzPts val="1100"/>
              <a:buChar char="●"/>
            </a:pPr>
            <a:r>
              <a:rPr lang="en-GB" sz="1200" i="1"/>
              <a:t>Check if your </a:t>
            </a:r>
            <a:r>
              <a:rPr lang="en-GB" sz="1200" i="1" u="sng"/>
              <a:t>toilet has a constant slow drip or trickle </a:t>
            </a:r>
            <a:r>
              <a:rPr lang="en-GB" sz="1200" i="1"/>
              <a:t>running down the back of the toilet bowl. Although it seems small, this can be enough water loss to show up in a quick leak test, especially if multiple toilets are leaking. </a:t>
            </a:r>
            <a:endParaRPr sz="1200" b="1" i="1"/>
          </a:p>
          <a:p>
            <a:pPr marL="457200" lvl="0" indent="-298450" algn="l" rtl="0">
              <a:lnSpc>
                <a:spcPct val="115000"/>
              </a:lnSpc>
              <a:spcBef>
                <a:spcPts val="0"/>
              </a:spcBef>
              <a:spcAft>
                <a:spcPts val="0"/>
              </a:spcAft>
              <a:buSzPts val="1100"/>
              <a:buChar char="●"/>
            </a:pPr>
            <a:r>
              <a:rPr lang="en-GB" sz="1200"/>
              <a:t>Listen for running water within your property when no</a:t>
            </a:r>
            <a:br>
              <a:rPr lang="en-GB" sz="1200"/>
            </a:br>
            <a:r>
              <a:rPr lang="en-GB" sz="1200"/>
              <a:t> taps, hoses or showers are turned on</a:t>
            </a:r>
            <a:endParaRPr sz="1200"/>
          </a:p>
          <a:p>
            <a:pPr marL="457200" lvl="0" indent="-298450" algn="l" rtl="0">
              <a:lnSpc>
                <a:spcPct val="115000"/>
              </a:lnSpc>
              <a:spcBef>
                <a:spcPts val="0"/>
              </a:spcBef>
              <a:spcAft>
                <a:spcPts val="0"/>
              </a:spcAft>
              <a:buSzPts val="1100"/>
              <a:buChar char="●"/>
            </a:pPr>
            <a:r>
              <a:rPr lang="en-GB" sz="1200"/>
              <a:t>Look for drips or wet areas at your taps and behind appliances like dishwasher and washing machine </a:t>
            </a:r>
            <a:endParaRPr sz="1200"/>
          </a:p>
          <a:p>
            <a:pPr marL="457200" lvl="0" indent="-304800" algn="l" rtl="0">
              <a:lnSpc>
                <a:spcPct val="115000"/>
              </a:lnSpc>
              <a:spcBef>
                <a:spcPts val="0"/>
              </a:spcBef>
              <a:spcAft>
                <a:spcPts val="0"/>
              </a:spcAft>
              <a:buSzPts val="1200"/>
              <a:buChar char="●"/>
            </a:pPr>
            <a:r>
              <a:rPr lang="en-GB" sz="1200"/>
              <a:t>Look for mould or dampness on floors and walls</a:t>
            </a:r>
            <a:endParaRPr sz="1900"/>
          </a:p>
          <a:p>
            <a:pPr marL="0" lvl="0" indent="0" algn="l" rtl="0">
              <a:spcBef>
                <a:spcPts val="1200"/>
              </a:spcBef>
              <a:spcAft>
                <a:spcPts val="0"/>
              </a:spcAft>
              <a:buNone/>
            </a:pPr>
            <a:endParaRPr sz="3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7c228370c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7c228370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toilet leak is very common and usually due to the flapper in the cistern not be able to seal and can usually be fixed by replacing a washer.</a:t>
            </a:r>
            <a:endParaRPr/>
          </a:p>
          <a:p>
            <a:pPr marL="0" lvl="0" indent="0" algn="l" rtl="0">
              <a:spcBef>
                <a:spcPts val="0"/>
              </a:spcBef>
              <a:spcAft>
                <a:spcPts val="0"/>
              </a:spcAft>
              <a:buNone/>
            </a:pPr>
            <a:endParaRPr/>
          </a:p>
          <a:p>
            <a:pPr marL="0" lvl="0" indent="0" algn="l" rtl="0">
              <a:spcBef>
                <a:spcPts val="0"/>
              </a:spcBef>
              <a:spcAft>
                <a:spcPts val="0"/>
              </a:spcAft>
              <a:buNone/>
            </a:pPr>
            <a:r>
              <a:rPr lang="en-GB"/>
              <a:t>In the meantime you can turn off the water supply overnight or when not in use via the tap.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40800" y="182400"/>
            <a:ext cx="10524000" cy="2471700"/>
          </a:xfrm>
          <a:prstGeom prst="rect">
            <a:avLst/>
          </a:prstGeom>
        </p:spPr>
        <p:txBody>
          <a:bodyPr spcFirstLastPara="1" wrap="square" lIns="121900" tIns="121900" rIns="121900" bIns="121900" anchor="b" anchorCtr="0">
            <a:noAutofit/>
          </a:bodyPr>
          <a:lstStyle>
            <a:lvl1pPr lvl="0">
              <a:spcBef>
                <a:spcPts val="1300"/>
              </a:spcBef>
              <a:spcAft>
                <a:spcPts val="0"/>
              </a:spcAft>
              <a:buSzPts val="6400"/>
              <a:buNone/>
              <a:defRPr sz="6400"/>
            </a:lvl1pPr>
            <a:lvl2pPr lvl="1">
              <a:spcBef>
                <a:spcPts val="1300"/>
              </a:spcBef>
              <a:spcAft>
                <a:spcPts val="0"/>
              </a:spcAft>
              <a:buSzPts val="6400"/>
              <a:buNone/>
              <a:defRPr sz="6400"/>
            </a:lvl2pPr>
            <a:lvl3pPr lvl="2">
              <a:spcBef>
                <a:spcPts val="1300"/>
              </a:spcBef>
              <a:spcAft>
                <a:spcPts val="0"/>
              </a:spcAft>
              <a:buSzPts val="6400"/>
              <a:buNone/>
              <a:defRPr sz="6400"/>
            </a:lvl3pPr>
            <a:lvl4pPr lvl="3">
              <a:spcBef>
                <a:spcPts val="1300"/>
              </a:spcBef>
              <a:spcAft>
                <a:spcPts val="0"/>
              </a:spcAft>
              <a:buSzPts val="6400"/>
              <a:buNone/>
              <a:defRPr sz="6400"/>
            </a:lvl4pPr>
            <a:lvl5pPr lvl="4">
              <a:spcBef>
                <a:spcPts val="1300"/>
              </a:spcBef>
              <a:spcAft>
                <a:spcPts val="0"/>
              </a:spcAft>
              <a:buSzPts val="6400"/>
              <a:buNone/>
              <a:defRPr sz="6400"/>
            </a:lvl5pPr>
            <a:lvl6pPr lvl="5">
              <a:spcBef>
                <a:spcPts val="1300"/>
              </a:spcBef>
              <a:spcAft>
                <a:spcPts val="0"/>
              </a:spcAft>
              <a:buSzPts val="6400"/>
              <a:buNone/>
              <a:defRPr sz="6400"/>
            </a:lvl6pPr>
            <a:lvl7pPr lvl="6">
              <a:spcBef>
                <a:spcPts val="1300"/>
              </a:spcBef>
              <a:spcAft>
                <a:spcPts val="0"/>
              </a:spcAft>
              <a:buSzPts val="6400"/>
              <a:buNone/>
              <a:defRPr sz="6400"/>
            </a:lvl7pPr>
            <a:lvl8pPr lvl="7">
              <a:spcBef>
                <a:spcPts val="1300"/>
              </a:spcBef>
              <a:spcAft>
                <a:spcPts val="0"/>
              </a:spcAft>
              <a:buSzPts val="6400"/>
              <a:buNone/>
              <a:defRPr sz="6400"/>
            </a:lvl8pPr>
            <a:lvl9pPr lvl="8">
              <a:spcBef>
                <a:spcPts val="1300"/>
              </a:spcBef>
              <a:spcAft>
                <a:spcPts val="0"/>
              </a:spcAft>
              <a:buSzPts val="6400"/>
              <a:buNone/>
              <a:defRPr sz="6400"/>
            </a:lvl9pPr>
          </a:lstStyle>
          <a:p>
            <a:endParaRPr/>
          </a:p>
        </p:txBody>
      </p:sp>
      <p:sp>
        <p:nvSpPr>
          <p:cNvPr id="11" name="Google Shape;11;p2"/>
          <p:cNvSpPr txBox="1">
            <a:spLocks noGrp="1"/>
          </p:cNvSpPr>
          <p:nvPr>
            <p:ph type="subTitle" idx="1"/>
          </p:nvPr>
        </p:nvSpPr>
        <p:spPr>
          <a:xfrm>
            <a:off x="840800" y="4304500"/>
            <a:ext cx="10524000" cy="1698900"/>
          </a:xfrm>
          <a:prstGeom prst="rect">
            <a:avLst/>
          </a:prstGeom>
        </p:spPr>
        <p:txBody>
          <a:bodyPr spcFirstLastPara="1" wrap="square" lIns="121900" tIns="121900" rIns="121900" bIns="121900" anchor="b" anchorCtr="0">
            <a:noAutofit/>
          </a:bodyPr>
          <a:lstStyle>
            <a:lvl1pPr lvl="0" rtl="0">
              <a:lnSpc>
                <a:spcPct val="100000"/>
              </a:lnSpc>
              <a:spcBef>
                <a:spcPts val="1300"/>
              </a:spcBef>
              <a:spcAft>
                <a:spcPts val="0"/>
              </a:spcAft>
              <a:buClr>
                <a:schemeClr val="accent6"/>
              </a:buClr>
              <a:buSzPts val="3200"/>
              <a:buNone/>
              <a:defRPr sz="3200">
                <a:solidFill>
                  <a:schemeClr val="accent6"/>
                </a:solidFill>
              </a:defRPr>
            </a:lvl1pPr>
            <a:lvl2pPr lvl="1" rtl="0">
              <a:lnSpc>
                <a:spcPct val="100000"/>
              </a:lnSpc>
              <a:spcBef>
                <a:spcPts val="1300"/>
              </a:spcBef>
              <a:spcAft>
                <a:spcPts val="0"/>
              </a:spcAft>
              <a:buClr>
                <a:schemeClr val="accent6"/>
              </a:buClr>
              <a:buSzPts val="3200"/>
              <a:buNone/>
              <a:defRPr sz="3200">
                <a:solidFill>
                  <a:schemeClr val="accent6"/>
                </a:solidFill>
              </a:defRPr>
            </a:lvl2pPr>
            <a:lvl3pPr lvl="2" rtl="0">
              <a:lnSpc>
                <a:spcPct val="100000"/>
              </a:lnSpc>
              <a:spcBef>
                <a:spcPts val="1300"/>
              </a:spcBef>
              <a:spcAft>
                <a:spcPts val="0"/>
              </a:spcAft>
              <a:buClr>
                <a:schemeClr val="accent6"/>
              </a:buClr>
              <a:buSzPts val="3200"/>
              <a:buNone/>
              <a:defRPr sz="3200">
                <a:solidFill>
                  <a:schemeClr val="accent6"/>
                </a:solidFill>
              </a:defRPr>
            </a:lvl3pPr>
            <a:lvl4pPr lvl="3" rtl="0">
              <a:lnSpc>
                <a:spcPct val="100000"/>
              </a:lnSpc>
              <a:spcBef>
                <a:spcPts val="1300"/>
              </a:spcBef>
              <a:spcAft>
                <a:spcPts val="0"/>
              </a:spcAft>
              <a:buClr>
                <a:schemeClr val="accent6"/>
              </a:buClr>
              <a:buSzPts val="3200"/>
              <a:buNone/>
              <a:defRPr sz="3200">
                <a:solidFill>
                  <a:schemeClr val="accent6"/>
                </a:solidFill>
              </a:defRPr>
            </a:lvl4pPr>
            <a:lvl5pPr lvl="4" rtl="0">
              <a:lnSpc>
                <a:spcPct val="100000"/>
              </a:lnSpc>
              <a:spcBef>
                <a:spcPts val="1300"/>
              </a:spcBef>
              <a:spcAft>
                <a:spcPts val="0"/>
              </a:spcAft>
              <a:buClr>
                <a:schemeClr val="accent6"/>
              </a:buClr>
              <a:buSzPts val="3200"/>
              <a:buNone/>
              <a:defRPr sz="3200">
                <a:solidFill>
                  <a:schemeClr val="accent6"/>
                </a:solidFill>
              </a:defRPr>
            </a:lvl5pPr>
            <a:lvl6pPr lvl="5" rtl="0">
              <a:lnSpc>
                <a:spcPct val="100000"/>
              </a:lnSpc>
              <a:spcBef>
                <a:spcPts val="1300"/>
              </a:spcBef>
              <a:spcAft>
                <a:spcPts val="0"/>
              </a:spcAft>
              <a:buClr>
                <a:schemeClr val="accent6"/>
              </a:buClr>
              <a:buSzPts val="3200"/>
              <a:buNone/>
              <a:defRPr sz="3200">
                <a:solidFill>
                  <a:schemeClr val="accent6"/>
                </a:solidFill>
              </a:defRPr>
            </a:lvl6pPr>
            <a:lvl7pPr lvl="6" rtl="0">
              <a:lnSpc>
                <a:spcPct val="100000"/>
              </a:lnSpc>
              <a:spcBef>
                <a:spcPts val="1300"/>
              </a:spcBef>
              <a:spcAft>
                <a:spcPts val="0"/>
              </a:spcAft>
              <a:buClr>
                <a:schemeClr val="accent6"/>
              </a:buClr>
              <a:buSzPts val="3200"/>
              <a:buNone/>
              <a:defRPr sz="3200">
                <a:solidFill>
                  <a:schemeClr val="accent6"/>
                </a:solidFill>
              </a:defRPr>
            </a:lvl7pPr>
            <a:lvl8pPr lvl="7" rtl="0">
              <a:lnSpc>
                <a:spcPct val="100000"/>
              </a:lnSpc>
              <a:spcBef>
                <a:spcPts val="1300"/>
              </a:spcBef>
              <a:spcAft>
                <a:spcPts val="0"/>
              </a:spcAft>
              <a:buClr>
                <a:schemeClr val="accent6"/>
              </a:buClr>
              <a:buSzPts val="3200"/>
              <a:buNone/>
              <a:defRPr sz="3200">
                <a:solidFill>
                  <a:schemeClr val="accent6"/>
                </a:solidFill>
              </a:defRPr>
            </a:lvl8pPr>
            <a:lvl9pPr lvl="8" rtl="0">
              <a:lnSpc>
                <a:spcPct val="100000"/>
              </a:lnSpc>
              <a:spcBef>
                <a:spcPts val="1300"/>
              </a:spcBef>
              <a:spcAft>
                <a:spcPts val="0"/>
              </a:spcAft>
              <a:buClr>
                <a:schemeClr val="accent6"/>
              </a:buClr>
              <a:buSzPts val="3200"/>
              <a:buNone/>
              <a:defRPr sz="3200">
                <a:solidFill>
                  <a:schemeClr val="accent6"/>
                </a:solidFill>
              </a:defRPr>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54" name="Google Shape;5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2"/>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p12"/>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p12"/>
          <p:cNvSpPr txBox="1">
            <a:spLocks noGrp="1"/>
          </p:cNvSpPr>
          <p:nvPr>
            <p:ph type="title" hasCustomPrompt="1"/>
          </p:nvPr>
        </p:nvSpPr>
        <p:spPr>
          <a:xfrm>
            <a:off x="782300" y="1805050"/>
            <a:ext cx="10627500" cy="2051100"/>
          </a:xfrm>
          <a:prstGeom prst="rect">
            <a:avLst/>
          </a:prstGeom>
        </p:spPr>
        <p:txBody>
          <a:bodyPr spcFirstLastPara="1" wrap="square" lIns="121900" tIns="121900" rIns="121900" bIns="121900" anchor="ctr" anchorCtr="0">
            <a:noAutofit/>
          </a:bodyPr>
          <a:lstStyle>
            <a:lvl1pPr lvl="0" algn="ctr">
              <a:spcBef>
                <a:spcPts val="0"/>
              </a:spcBef>
              <a:spcAft>
                <a:spcPts val="0"/>
              </a:spcAft>
              <a:buClr>
                <a:schemeClr val="accent6"/>
              </a:buClr>
              <a:buSzPts val="14400"/>
              <a:buNone/>
              <a:defRPr sz="14400">
                <a:solidFill>
                  <a:schemeClr val="accent6"/>
                </a:solidFill>
              </a:defRPr>
            </a:lvl1pPr>
            <a:lvl2pPr lvl="1" algn="ctr">
              <a:spcBef>
                <a:spcPts val="0"/>
              </a:spcBef>
              <a:spcAft>
                <a:spcPts val="0"/>
              </a:spcAft>
              <a:buClr>
                <a:schemeClr val="accent6"/>
              </a:buClr>
              <a:buSzPts val="14400"/>
              <a:buNone/>
              <a:defRPr sz="14400">
                <a:solidFill>
                  <a:schemeClr val="accent6"/>
                </a:solidFill>
              </a:defRPr>
            </a:lvl2pPr>
            <a:lvl3pPr lvl="2" algn="ctr">
              <a:spcBef>
                <a:spcPts val="0"/>
              </a:spcBef>
              <a:spcAft>
                <a:spcPts val="0"/>
              </a:spcAft>
              <a:buClr>
                <a:schemeClr val="accent6"/>
              </a:buClr>
              <a:buSzPts val="14400"/>
              <a:buNone/>
              <a:defRPr sz="14400">
                <a:solidFill>
                  <a:schemeClr val="accent6"/>
                </a:solidFill>
              </a:defRPr>
            </a:lvl3pPr>
            <a:lvl4pPr lvl="3" algn="ctr">
              <a:spcBef>
                <a:spcPts val="0"/>
              </a:spcBef>
              <a:spcAft>
                <a:spcPts val="0"/>
              </a:spcAft>
              <a:buClr>
                <a:schemeClr val="accent6"/>
              </a:buClr>
              <a:buSzPts val="14400"/>
              <a:buNone/>
              <a:defRPr sz="14400">
                <a:solidFill>
                  <a:schemeClr val="accent6"/>
                </a:solidFill>
              </a:defRPr>
            </a:lvl4pPr>
            <a:lvl5pPr lvl="4" algn="ctr">
              <a:spcBef>
                <a:spcPts val="0"/>
              </a:spcBef>
              <a:spcAft>
                <a:spcPts val="0"/>
              </a:spcAft>
              <a:buClr>
                <a:schemeClr val="accent6"/>
              </a:buClr>
              <a:buSzPts val="14400"/>
              <a:buNone/>
              <a:defRPr sz="14400">
                <a:solidFill>
                  <a:schemeClr val="accent6"/>
                </a:solidFill>
              </a:defRPr>
            </a:lvl5pPr>
            <a:lvl6pPr lvl="5" algn="ctr">
              <a:spcBef>
                <a:spcPts val="0"/>
              </a:spcBef>
              <a:spcAft>
                <a:spcPts val="0"/>
              </a:spcAft>
              <a:buClr>
                <a:schemeClr val="accent6"/>
              </a:buClr>
              <a:buSzPts val="14400"/>
              <a:buNone/>
              <a:defRPr sz="14400">
                <a:solidFill>
                  <a:schemeClr val="accent6"/>
                </a:solidFill>
              </a:defRPr>
            </a:lvl6pPr>
            <a:lvl7pPr lvl="6" algn="ctr">
              <a:spcBef>
                <a:spcPts val="0"/>
              </a:spcBef>
              <a:spcAft>
                <a:spcPts val="0"/>
              </a:spcAft>
              <a:buClr>
                <a:schemeClr val="accent6"/>
              </a:buClr>
              <a:buSzPts val="14400"/>
              <a:buNone/>
              <a:defRPr sz="14400">
                <a:solidFill>
                  <a:schemeClr val="accent6"/>
                </a:solidFill>
              </a:defRPr>
            </a:lvl7pPr>
            <a:lvl8pPr lvl="7" algn="ctr">
              <a:spcBef>
                <a:spcPts val="0"/>
              </a:spcBef>
              <a:spcAft>
                <a:spcPts val="0"/>
              </a:spcAft>
              <a:buClr>
                <a:schemeClr val="accent6"/>
              </a:buClr>
              <a:buSzPts val="14400"/>
              <a:buNone/>
              <a:defRPr sz="14400">
                <a:solidFill>
                  <a:schemeClr val="accent6"/>
                </a:solidFill>
              </a:defRPr>
            </a:lvl8pPr>
            <a:lvl9pPr lvl="8" algn="ctr">
              <a:spcBef>
                <a:spcPts val="0"/>
              </a:spcBef>
              <a:spcAft>
                <a:spcPts val="0"/>
              </a:spcAft>
              <a:buClr>
                <a:schemeClr val="accent6"/>
              </a:buClr>
              <a:buSzPts val="14400"/>
              <a:buNone/>
              <a:defRPr sz="14400">
                <a:solidFill>
                  <a:schemeClr val="accent6"/>
                </a:solidFill>
              </a:defRPr>
            </a:lvl9pPr>
          </a:lstStyle>
          <a:p>
            <a:r>
              <a:t>xx%</a:t>
            </a:r>
          </a:p>
        </p:txBody>
      </p:sp>
      <p:sp>
        <p:nvSpPr>
          <p:cNvPr id="59" name="Google Shape;59;p12"/>
          <p:cNvSpPr txBox="1">
            <a:spLocks noGrp="1"/>
          </p:cNvSpPr>
          <p:nvPr>
            <p:ph type="body" idx="1"/>
          </p:nvPr>
        </p:nvSpPr>
        <p:spPr>
          <a:xfrm>
            <a:off x="782300" y="3957850"/>
            <a:ext cx="10627500" cy="14289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60" name="Google Shape;60;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lvl1pPr lvl="0">
              <a:spcBef>
                <a:spcPts val="0"/>
              </a:spcBef>
              <a:spcAft>
                <a:spcPts val="0"/>
              </a:spcAft>
              <a:buNone/>
              <a:defRPr>
                <a:latin typeface="Lato"/>
                <a:ea typeface="Lato"/>
                <a:cs typeface="Lato"/>
                <a:sym typeface="Lato"/>
              </a:defRPr>
            </a:lvl1pPr>
            <a:lvl2pPr lvl="1">
              <a:spcBef>
                <a:spcPts val="0"/>
              </a:spcBef>
              <a:spcAft>
                <a:spcPts val="0"/>
              </a:spcAft>
              <a:buNone/>
              <a:defRPr>
                <a:latin typeface="Lato"/>
                <a:ea typeface="Lato"/>
                <a:cs typeface="Lato"/>
                <a:sym typeface="Lato"/>
              </a:defRPr>
            </a:lvl2pPr>
            <a:lvl3pPr lvl="2">
              <a:spcBef>
                <a:spcPts val="0"/>
              </a:spcBef>
              <a:spcAft>
                <a:spcPts val="0"/>
              </a:spcAft>
              <a:buNone/>
              <a:defRPr>
                <a:latin typeface="Lato"/>
                <a:ea typeface="Lato"/>
                <a:cs typeface="Lato"/>
                <a:sym typeface="Lato"/>
              </a:defRPr>
            </a:lvl3pPr>
            <a:lvl4pPr lvl="3">
              <a:spcBef>
                <a:spcPts val="0"/>
              </a:spcBef>
              <a:spcAft>
                <a:spcPts val="0"/>
              </a:spcAft>
              <a:buNone/>
              <a:defRPr>
                <a:latin typeface="Lato"/>
                <a:ea typeface="Lato"/>
                <a:cs typeface="Lato"/>
                <a:sym typeface="Lato"/>
              </a:defRPr>
            </a:lvl4pPr>
            <a:lvl5pPr lvl="4">
              <a:spcBef>
                <a:spcPts val="0"/>
              </a:spcBef>
              <a:spcAft>
                <a:spcPts val="0"/>
              </a:spcAft>
              <a:buNone/>
              <a:defRPr>
                <a:latin typeface="Lato"/>
                <a:ea typeface="Lato"/>
                <a:cs typeface="Lato"/>
                <a:sym typeface="Lato"/>
              </a:defRPr>
            </a:lvl5pPr>
            <a:lvl6pPr lvl="5">
              <a:spcBef>
                <a:spcPts val="0"/>
              </a:spcBef>
              <a:spcAft>
                <a:spcPts val="0"/>
              </a:spcAft>
              <a:buNone/>
              <a:defRPr>
                <a:latin typeface="Lato"/>
                <a:ea typeface="Lato"/>
                <a:cs typeface="Lato"/>
                <a:sym typeface="Lato"/>
              </a:defRPr>
            </a:lvl6pPr>
            <a:lvl7pPr lvl="6">
              <a:spcBef>
                <a:spcPts val="0"/>
              </a:spcBef>
              <a:spcAft>
                <a:spcPts val="0"/>
              </a:spcAft>
              <a:buNone/>
              <a:defRPr>
                <a:latin typeface="Lato"/>
                <a:ea typeface="Lato"/>
                <a:cs typeface="Lato"/>
                <a:sym typeface="Lato"/>
              </a:defRPr>
            </a:lvl7pPr>
            <a:lvl8pPr lvl="7">
              <a:spcBef>
                <a:spcPts val="0"/>
              </a:spcBef>
              <a:spcAft>
                <a:spcPts val="0"/>
              </a:spcAft>
              <a:buNone/>
              <a:defRPr>
                <a:latin typeface="Lato"/>
                <a:ea typeface="Lato"/>
                <a:cs typeface="Lato"/>
                <a:sym typeface="Lato"/>
              </a:defRPr>
            </a:lvl8pPr>
            <a:lvl9pPr lvl="8">
              <a:spcBef>
                <a:spcPts val="0"/>
              </a:spcBef>
              <a:spcAft>
                <a:spcPts val="0"/>
              </a:spcAft>
              <a:buNone/>
              <a:defRPr>
                <a:latin typeface="Lato"/>
                <a:ea typeface="Lato"/>
                <a:cs typeface="Lato"/>
                <a:sym typeface="La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4"/>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4"/>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679400" y="2561800"/>
            <a:ext cx="10833300" cy="1734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5"/>
          <p:cNvSpPr/>
          <p:nvPr/>
        </p:nvSpPr>
        <p:spPr>
          <a:xfrm>
            <a:off x="-167" y="6727600"/>
            <a:ext cx="12192000" cy="1305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22" name="Google Shape;22;p5"/>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23" name="Google Shape;23;p5"/>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4" name="Google Shape;24;p5"/>
          <p:cNvSpPr txBox="1">
            <a:spLocks noGrp="1"/>
          </p:cNvSpPr>
          <p:nvPr>
            <p:ph type="body" idx="1"/>
          </p:nvPr>
        </p:nvSpPr>
        <p:spPr>
          <a:xfrm>
            <a:off x="415600" y="1890400"/>
            <a:ext cx="11360700" cy="4201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5" name="Google Shape;2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cxnSp>
        <p:nvCxnSpPr>
          <p:cNvPr id="27" name="Google Shape;27;p6"/>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28" name="Google Shape;28;p6"/>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9" name="Google Shape;29;p6"/>
          <p:cNvSpPr txBox="1">
            <a:spLocks noGrp="1"/>
          </p:cNvSpPr>
          <p:nvPr>
            <p:ph type="body" idx="1"/>
          </p:nvPr>
        </p:nvSpPr>
        <p:spPr>
          <a:xfrm>
            <a:off x="415600" y="1890600"/>
            <a:ext cx="5333100" cy="4201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0" name="Google Shape;30;p6"/>
          <p:cNvSpPr txBox="1">
            <a:spLocks noGrp="1"/>
          </p:cNvSpPr>
          <p:nvPr>
            <p:ph type="body" idx="2"/>
          </p:nvPr>
        </p:nvSpPr>
        <p:spPr>
          <a:xfrm>
            <a:off x="6443200" y="1890600"/>
            <a:ext cx="5333100" cy="4201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4" name="Google Shape;34;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cxnSp>
        <p:nvCxnSpPr>
          <p:cNvPr id="36" name="Google Shape;36;p8"/>
          <p:cNvCxnSpPr/>
          <p:nvPr/>
        </p:nvCxnSpPr>
        <p:spPr>
          <a:xfrm>
            <a:off x="548058" y="1890363"/>
            <a:ext cx="513600" cy="0"/>
          </a:xfrm>
          <a:prstGeom prst="straightConnector1">
            <a:avLst/>
          </a:prstGeom>
          <a:noFill/>
          <a:ln w="28575" cap="flat" cmpd="sng">
            <a:solidFill>
              <a:schemeClr val="dk1"/>
            </a:solidFill>
            <a:prstDash val="solid"/>
            <a:round/>
            <a:headEnd type="none" w="sm" len="sm"/>
            <a:tailEnd type="none" w="sm" len="sm"/>
          </a:ln>
        </p:spPr>
      </p:cxnSp>
      <p:sp>
        <p:nvSpPr>
          <p:cNvPr id="37" name="Google Shape;37;p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8" name="Google Shape;38;p8"/>
          <p:cNvSpPr txBox="1">
            <a:spLocks noGrp="1"/>
          </p:cNvSpPr>
          <p:nvPr>
            <p:ph type="body" idx="1"/>
          </p:nvPr>
        </p:nvSpPr>
        <p:spPr>
          <a:xfrm>
            <a:off x="415600" y="2187133"/>
            <a:ext cx="3744000" cy="3905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9" name="Google Shape;3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9"/>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 name="Google Shape;42;p9"/>
          <p:cNvSpPr/>
          <p:nvPr/>
        </p:nvSpPr>
        <p:spPr>
          <a:xfrm>
            <a:off x="782294" y="6769200"/>
            <a:ext cx="10627500" cy="8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7" name="Google Shape;47;p10"/>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10"/>
          <p:cNvSpPr txBox="1">
            <a:spLocks noGrp="1"/>
          </p:cNvSpPr>
          <p:nvPr>
            <p:ph type="title"/>
          </p:nvPr>
        </p:nvSpPr>
        <p:spPr>
          <a:xfrm>
            <a:off x="354000" y="1446167"/>
            <a:ext cx="5393700" cy="2276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9" name="Google Shape;49;p10"/>
          <p:cNvSpPr txBox="1">
            <a:spLocks noGrp="1"/>
          </p:cNvSpPr>
          <p:nvPr>
            <p:ph type="subTitle" idx="1"/>
          </p:nvPr>
        </p:nvSpPr>
        <p:spPr>
          <a:xfrm>
            <a:off x="354000" y="3793600"/>
            <a:ext cx="5393700" cy="1895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Clr>
                <a:schemeClr val="accent6"/>
              </a:buClr>
              <a:buSzPts val="2800"/>
              <a:buNone/>
              <a:defRPr sz="2800">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50" name="Google Shape;50;p1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accent1"/>
              </a:buClr>
              <a:buSzPts val="2400"/>
              <a:buChar char="●"/>
              <a:defRPr>
                <a:solidFill>
                  <a:schemeClr val="accent1"/>
                </a:solidFill>
              </a:defRPr>
            </a:lvl1pPr>
            <a:lvl2pPr marL="914400" lvl="1" indent="-349250">
              <a:spcBef>
                <a:spcPts val="2100"/>
              </a:spcBef>
              <a:spcAft>
                <a:spcPts val="0"/>
              </a:spcAft>
              <a:buClr>
                <a:schemeClr val="accent1"/>
              </a:buClr>
              <a:buSzPts val="1900"/>
              <a:buChar char="○"/>
              <a:defRPr>
                <a:solidFill>
                  <a:schemeClr val="accent1"/>
                </a:solidFill>
              </a:defRPr>
            </a:lvl2pPr>
            <a:lvl3pPr marL="1371600" lvl="2" indent="-349250">
              <a:spcBef>
                <a:spcPts val="2100"/>
              </a:spcBef>
              <a:spcAft>
                <a:spcPts val="0"/>
              </a:spcAft>
              <a:buClr>
                <a:schemeClr val="accent1"/>
              </a:buClr>
              <a:buSzPts val="1900"/>
              <a:buChar char="■"/>
              <a:defRPr>
                <a:solidFill>
                  <a:schemeClr val="accent1"/>
                </a:solidFill>
              </a:defRPr>
            </a:lvl3pPr>
            <a:lvl4pPr marL="1828800" lvl="3" indent="-349250">
              <a:spcBef>
                <a:spcPts val="2100"/>
              </a:spcBef>
              <a:spcAft>
                <a:spcPts val="0"/>
              </a:spcAft>
              <a:buClr>
                <a:schemeClr val="accent1"/>
              </a:buClr>
              <a:buSzPts val="1900"/>
              <a:buChar char="●"/>
              <a:defRPr>
                <a:solidFill>
                  <a:schemeClr val="accent1"/>
                </a:solidFill>
              </a:defRPr>
            </a:lvl4pPr>
            <a:lvl5pPr marL="2286000" lvl="4" indent="-349250">
              <a:spcBef>
                <a:spcPts val="2100"/>
              </a:spcBef>
              <a:spcAft>
                <a:spcPts val="0"/>
              </a:spcAft>
              <a:buClr>
                <a:schemeClr val="accent1"/>
              </a:buClr>
              <a:buSzPts val="1900"/>
              <a:buChar char="○"/>
              <a:defRPr>
                <a:solidFill>
                  <a:schemeClr val="accent1"/>
                </a:solidFill>
              </a:defRPr>
            </a:lvl5pPr>
            <a:lvl6pPr marL="2743200" lvl="5" indent="-349250">
              <a:spcBef>
                <a:spcPts val="2100"/>
              </a:spcBef>
              <a:spcAft>
                <a:spcPts val="0"/>
              </a:spcAft>
              <a:buClr>
                <a:schemeClr val="accent1"/>
              </a:buClr>
              <a:buSzPts val="1900"/>
              <a:buChar char="■"/>
              <a:defRPr>
                <a:solidFill>
                  <a:schemeClr val="accent1"/>
                </a:solidFill>
              </a:defRPr>
            </a:lvl6pPr>
            <a:lvl7pPr marL="3200400" lvl="6" indent="-349250">
              <a:spcBef>
                <a:spcPts val="2100"/>
              </a:spcBef>
              <a:spcAft>
                <a:spcPts val="0"/>
              </a:spcAft>
              <a:buClr>
                <a:schemeClr val="accent1"/>
              </a:buClr>
              <a:buSzPts val="1900"/>
              <a:buChar char="●"/>
              <a:defRPr>
                <a:solidFill>
                  <a:schemeClr val="accent1"/>
                </a:solidFill>
              </a:defRPr>
            </a:lvl7pPr>
            <a:lvl8pPr marL="3657600" lvl="7" indent="-349250">
              <a:spcBef>
                <a:spcPts val="2100"/>
              </a:spcBef>
              <a:spcAft>
                <a:spcPts val="0"/>
              </a:spcAft>
              <a:buClr>
                <a:schemeClr val="accent1"/>
              </a:buClr>
              <a:buSzPts val="1900"/>
              <a:buChar char="○"/>
              <a:defRPr>
                <a:solidFill>
                  <a:schemeClr val="accent1"/>
                </a:solidFill>
              </a:defRPr>
            </a:lvl8pPr>
            <a:lvl9pPr marL="4114800" lvl="8" indent="-349250">
              <a:spcBef>
                <a:spcPts val="2100"/>
              </a:spcBef>
              <a:spcAft>
                <a:spcPts val="2100"/>
              </a:spcAft>
              <a:buClr>
                <a:schemeClr val="accent1"/>
              </a:buClr>
              <a:buSzPts val="1900"/>
              <a:buChar char="■"/>
              <a:defRPr>
                <a:solidFill>
                  <a:schemeClr val="accent1"/>
                </a:solidFill>
              </a:defRPr>
            </a:lvl9pPr>
          </a:lstStyle>
          <a:p>
            <a:endParaRPr/>
          </a:p>
        </p:txBody>
      </p:sp>
      <p:sp>
        <p:nvSpPr>
          <p:cNvPr id="51" name="Google Shape;51;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rgbClr val="41414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496967"/>
            <a:ext cx="11360700" cy="8601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15600" y="1890400"/>
            <a:ext cx="11360700" cy="4201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1pPr>
            <a:lvl2pPr marL="914400" lvl="1"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2pPr>
            <a:lvl3pPr marL="1371600" lvl="2"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3pPr>
            <a:lvl4pPr marL="1828800" lvl="3"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4pPr>
            <a:lvl5pPr marL="2286000" lvl="4"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5pPr>
            <a:lvl6pPr marL="2743200" lvl="5"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6pPr>
            <a:lvl7pPr marL="3200400" lvl="6"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7pPr>
            <a:lvl8pPr marL="3657600" lvl="7" indent="-349250">
              <a:lnSpc>
                <a:spcPct val="115000"/>
              </a:lnSpc>
              <a:spcBef>
                <a:spcPts val="2100"/>
              </a:spcBef>
              <a:spcAft>
                <a:spcPts val="0"/>
              </a:spcAft>
              <a:buClr>
                <a:schemeClr val="dk1"/>
              </a:buClr>
              <a:buSzPts val="1900"/>
              <a:buFont typeface="Lato"/>
              <a:buChar char="○"/>
              <a:defRPr sz="1900">
                <a:solidFill>
                  <a:schemeClr val="dk1"/>
                </a:solidFill>
                <a:latin typeface="Lato"/>
                <a:ea typeface="Lato"/>
                <a:cs typeface="Lato"/>
                <a:sym typeface="Lato"/>
              </a:defRPr>
            </a:lvl8pPr>
            <a:lvl9pPr marL="4114800" lvl="8" indent="-349250">
              <a:lnSpc>
                <a:spcPct val="115000"/>
              </a:lnSpc>
              <a:spcBef>
                <a:spcPts val="2100"/>
              </a:spcBef>
              <a:spcAft>
                <a:spcPts val="2100"/>
              </a:spcAft>
              <a:buClr>
                <a:schemeClr val="dk1"/>
              </a:buClr>
              <a:buSzPts val="1900"/>
              <a:buFont typeface="Lato"/>
              <a:buChar char="■"/>
              <a:defRPr sz="19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1"/>
                </a:solidFill>
                <a:latin typeface="Lato"/>
                <a:ea typeface="Lato"/>
                <a:cs typeface="Lato"/>
                <a:sym typeface="Lato"/>
              </a:defRPr>
            </a:lvl1pPr>
            <a:lvl2pPr lvl="1" algn="r">
              <a:buNone/>
              <a:defRPr sz="1300">
                <a:solidFill>
                  <a:schemeClr val="dk1"/>
                </a:solidFill>
                <a:latin typeface="Lato"/>
                <a:ea typeface="Lato"/>
                <a:cs typeface="Lato"/>
                <a:sym typeface="Lato"/>
              </a:defRPr>
            </a:lvl2pPr>
            <a:lvl3pPr lvl="2" algn="r">
              <a:buNone/>
              <a:defRPr sz="1300">
                <a:solidFill>
                  <a:schemeClr val="dk1"/>
                </a:solidFill>
                <a:latin typeface="Lato"/>
                <a:ea typeface="Lato"/>
                <a:cs typeface="Lato"/>
                <a:sym typeface="Lato"/>
              </a:defRPr>
            </a:lvl3pPr>
            <a:lvl4pPr lvl="3" algn="r">
              <a:buNone/>
              <a:defRPr sz="1300">
                <a:solidFill>
                  <a:schemeClr val="dk1"/>
                </a:solidFill>
                <a:latin typeface="Lato"/>
                <a:ea typeface="Lato"/>
                <a:cs typeface="Lato"/>
                <a:sym typeface="Lato"/>
              </a:defRPr>
            </a:lvl4pPr>
            <a:lvl5pPr lvl="4" algn="r">
              <a:buNone/>
              <a:defRPr sz="1300">
                <a:solidFill>
                  <a:schemeClr val="dk1"/>
                </a:solidFill>
                <a:latin typeface="Lato"/>
                <a:ea typeface="Lato"/>
                <a:cs typeface="Lato"/>
                <a:sym typeface="Lato"/>
              </a:defRPr>
            </a:lvl5pPr>
            <a:lvl6pPr lvl="5" algn="r">
              <a:buNone/>
              <a:defRPr sz="1300">
                <a:solidFill>
                  <a:schemeClr val="dk1"/>
                </a:solidFill>
                <a:latin typeface="Lato"/>
                <a:ea typeface="Lato"/>
                <a:cs typeface="Lato"/>
                <a:sym typeface="Lato"/>
              </a:defRPr>
            </a:lvl6pPr>
            <a:lvl7pPr lvl="6" algn="r">
              <a:buNone/>
              <a:defRPr sz="1300">
                <a:solidFill>
                  <a:schemeClr val="dk1"/>
                </a:solidFill>
                <a:latin typeface="Lato"/>
                <a:ea typeface="Lato"/>
                <a:cs typeface="Lato"/>
                <a:sym typeface="Lato"/>
              </a:defRPr>
            </a:lvl7pPr>
            <a:lvl8pPr lvl="7" algn="r">
              <a:buNone/>
              <a:defRPr sz="1300">
                <a:solidFill>
                  <a:schemeClr val="dk1"/>
                </a:solidFill>
                <a:latin typeface="Lato"/>
                <a:ea typeface="Lato"/>
                <a:cs typeface="Lato"/>
                <a:sym typeface="Lato"/>
              </a:defRPr>
            </a:lvl8pPr>
            <a:lvl9pPr lvl="8" algn="r">
              <a:buNone/>
              <a:defRPr sz="13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hyperlink" Target="http://www.youtube.com/watch?v=YM0n0boNIK0"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png"/><Relationship Id="rId7"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4.png"/><Relationship Id="rId7" Type="http://schemas.openxmlformats.org/officeDocument/2006/relationships/hyperlink" Target="http://www.youtube.com/watch?v=GFZ2PtjGsx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hyperlink" Target="http://www.youtube.com/watch?v=bQnOKJ0pnnY"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ecomatters.org.nz/hom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68" name="Google Shape;68;p14"/>
          <p:cNvSpPr txBox="1">
            <a:spLocks noGrp="1"/>
          </p:cNvSpPr>
          <p:nvPr>
            <p:ph type="ctrTitle"/>
          </p:nvPr>
        </p:nvSpPr>
        <p:spPr>
          <a:xfrm>
            <a:off x="1200000" y="2145733"/>
            <a:ext cx="10524000" cy="31656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11300" b="0">
                <a:solidFill>
                  <a:srgbClr val="39B54A"/>
                </a:solidFill>
                <a:latin typeface="Oswald Regular"/>
                <a:ea typeface="Oswald Regular"/>
                <a:cs typeface="Oswald Regular"/>
                <a:sym typeface="Oswald Regular"/>
              </a:rPr>
              <a:t>WATERWISE </a:t>
            </a:r>
            <a:endParaRPr sz="11300" b="0">
              <a:solidFill>
                <a:srgbClr val="39B54A"/>
              </a:solidFill>
              <a:latin typeface="Oswald Regular"/>
              <a:ea typeface="Oswald Regular"/>
              <a:cs typeface="Oswald Regular"/>
              <a:sym typeface="Oswald Regular"/>
            </a:endParaRPr>
          </a:p>
          <a:p>
            <a:pPr marL="0" lvl="0" indent="0" algn="l" rtl="0">
              <a:lnSpc>
                <a:spcPct val="100000"/>
              </a:lnSpc>
              <a:spcBef>
                <a:spcPts val="1300"/>
              </a:spcBef>
              <a:spcAft>
                <a:spcPts val="0"/>
              </a:spcAft>
              <a:buNone/>
            </a:pPr>
            <a:r>
              <a:rPr lang="en-GB" sz="11300" b="0">
                <a:solidFill>
                  <a:srgbClr val="39B54A"/>
                </a:solidFill>
                <a:latin typeface="Oswald Regular"/>
                <a:ea typeface="Oswald Regular"/>
                <a:cs typeface="Oswald Regular"/>
                <a:sym typeface="Oswald Regular"/>
              </a:rPr>
              <a:t>WORKSHOP</a:t>
            </a:r>
            <a:endParaRPr sz="11300" b="0">
              <a:solidFill>
                <a:srgbClr val="39B54A"/>
              </a:solidFill>
              <a:latin typeface="Oswald Regular"/>
              <a:ea typeface="Oswald Regular"/>
              <a:cs typeface="Oswald Regular"/>
              <a:sym typeface="Oswald Regular"/>
            </a:endParaRPr>
          </a:p>
        </p:txBody>
      </p:sp>
      <p:sp>
        <p:nvSpPr>
          <p:cNvPr id="69" name="Google Shape;69;p14"/>
          <p:cNvSpPr txBox="1"/>
          <p:nvPr/>
        </p:nvSpPr>
        <p:spPr>
          <a:xfrm>
            <a:off x="1098400" y="5371133"/>
            <a:ext cx="8409900" cy="1108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700">
                <a:solidFill>
                  <a:schemeClr val="dk1"/>
                </a:solidFill>
                <a:latin typeface="Roboto Medium"/>
                <a:ea typeface="Roboto Medium"/>
                <a:cs typeface="Roboto Medium"/>
                <a:sym typeface="Roboto Medium"/>
              </a:rPr>
              <a:t>Presented by </a:t>
            </a:r>
            <a:r>
              <a:rPr lang="en-GB" sz="2700" b="1">
                <a:solidFill>
                  <a:schemeClr val="dk1"/>
                </a:solidFill>
                <a:latin typeface="Roboto"/>
                <a:ea typeface="Roboto"/>
                <a:cs typeface="Roboto"/>
                <a:sym typeface="Roboto"/>
              </a:rPr>
              <a:t>Kirstie MacDiarmid</a:t>
            </a:r>
            <a:endParaRPr sz="2700" b="1">
              <a:solidFill>
                <a:schemeClr val="dk1"/>
              </a:solidFill>
              <a:latin typeface="Roboto"/>
              <a:ea typeface="Roboto"/>
              <a:cs typeface="Roboto"/>
              <a:sym typeface="Roboto"/>
            </a:endParaRPr>
          </a:p>
          <a:p>
            <a:pPr marL="0" lvl="0" indent="0" algn="l" rtl="0">
              <a:spcBef>
                <a:spcPts val="0"/>
              </a:spcBef>
              <a:spcAft>
                <a:spcPts val="0"/>
              </a:spcAft>
              <a:buNone/>
            </a:pPr>
            <a:r>
              <a:rPr lang="en-GB" sz="2700">
                <a:solidFill>
                  <a:schemeClr val="dk1"/>
                </a:solidFill>
                <a:latin typeface="Roboto Medium"/>
                <a:ea typeface="Roboto Medium"/>
                <a:cs typeface="Roboto Medium"/>
                <a:sym typeface="Roboto Medium"/>
              </a:rPr>
              <a:t>Sustainability Advisor</a:t>
            </a:r>
            <a:endParaRPr sz="2700">
              <a:solidFill>
                <a:schemeClr val="dk1"/>
              </a:solidFill>
              <a:latin typeface="Roboto Medium"/>
              <a:ea typeface="Roboto Medium"/>
              <a:cs typeface="Roboto Medium"/>
              <a:sym typeface="Roboto Medium"/>
            </a:endParaRPr>
          </a:p>
          <a:p>
            <a:pPr marL="0" lvl="0" indent="0" algn="l" rtl="0">
              <a:spcBef>
                <a:spcPts val="0"/>
              </a:spcBef>
              <a:spcAft>
                <a:spcPts val="0"/>
              </a:spcAft>
              <a:buNone/>
            </a:pPr>
            <a:endParaRPr sz="1900">
              <a:solidFill>
                <a:schemeClr val="dk1"/>
              </a:solidFill>
              <a:latin typeface="Lato"/>
              <a:ea typeface="Lato"/>
              <a:cs typeface="Lato"/>
              <a:sym typeface="Lato"/>
            </a:endParaRPr>
          </a:p>
        </p:txBody>
      </p:sp>
      <p:pic>
        <p:nvPicPr>
          <p:cNvPr id="70" name="Google Shape;70;p14"/>
          <p:cNvPicPr preferRelativeResize="0"/>
          <p:nvPr/>
        </p:nvPicPr>
        <p:blipFill>
          <a:blip r:embed="rId3">
            <a:alphaModFix/>
          </a:blip>
          <a:stretch>
            <a:fillRect/>
          </a:stretch>
        </p:blipFill>
        <p:spPr>
          <a:xfrm>
            <a:off x="976267" y="446298"/>
            <a:ext cx="3109499" cy="1197966"/>
          </a:xfrm>
          <a:prstGeom prst="rect">
            <a:avLst/>
          </a:prstGeom>
          <a:noFill/>
          <a:ln>
            <a:noFill/>
          </a:ln>
        </p:spPr>
      </p:pic>
      <p:pic>
        <p:nvPicPr>
          <p:cNvPr id="71" name="Google Shape;71;p14"/>
          <p:cNvPicPr preferRelativeResize="0"/>
          <p:nvPr/>
        </p:nvPicPr>
        <p:blipFill>
          <a:blip r:embed="rId4">
            <a:alphaModFix/>
          </a:blip>
          <a:stretch>
            <a:fillRect/>
          </a:stretch>
        </p:blipFill>
        <p:spPr>
          <a:xfrm>
            <a:off x="8280276" y="446300"/>
            <a:ext cx="3001657" cy="11979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1"/>
        <p:cNvGrpSpPr/>
        <p:nvPr/>
      </p:nvGrpSpPr>
      <p:grpSpPr>
        <a:xfrm>
          <a:off x="0" y="0"/>
          <a:ext cx="0" cy="0"/>
          <a:chOff x="0" y="0"/>
          <a:chExt cx="0" cy="0"/>
        </a:xfrm>
      </p:grpSpPr>
      <p:sp>
        <p:nvSpPr>
          <p:cNvPr id="162" name="Google Shape;162;p23"/>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63" name="Google Shape;163;p23"/>
          <p:cNvSpPr txBox="1">
            <a:spLocks noGrp="1"/>
          </p:cNvSpPr>
          <p:nvPr>
            <p:ph type="ctrTitle"/>
          </p:nvPr>
        </p:nvSpPr>
        <p:spPr>
          <a:xfrm>
            <a:off x="1203425" y="8425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LEAK ALLOWANCE</a:t>
            </a:r>
            <a:endParaRPr sz="8700" b="0">
              <a:solidFill>
                <a:srgbClr val="39B54A"/>
              </a:solidFill>
              <a:latin typeface="Oswald Regular"/>
              <a:ea typeface="Oswald Regular"/>
              <a:cs typeface="Oswald Regular"/>
              <a:sym typeface="Oswald Regular"/>
            </a:endParaRPr>
          </a:p>
        </p:txBody>
      </p:sp>
      <p:pic>
        <p:nvPicPr>
          <p:cNvPr id="164" name="Google Shape;164;p23"/>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65" name="Google Shape;165;p23"/>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66" name="Google Shape;166;p23"/>
          <p:cNvSpPr txBox="1"/>
          <p:nvPr/>
        </p:nvSpPr>
        <p:spPr>
          <a:xfrm>
            <a:off x="6346450" y="2247000"/>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Apply for after leak is fixed</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Partial credit to next bill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Maximum of four consecutive bills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67" name="Google Shape;167;p23"/>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68" name="Google Shape;168;p23"/>
          <p:cNvPicPr preferRelativeResize="0"/>
          <p:nvPr/>
        </p:nvPicPr>
        <p:blipFill>
          <a:blip r:embed="rId5">
            <a:alphaModFix/>
          </a:blip>
          <a:stretch>
            <a:fillRect/>
          </a:stretch>
        </p:blipFill>
        <p:spPr>
          <a:xfrm>
            <a:off x="2529699" y="2247000"/>
            <a:ext cx="2402799" cy="34276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2"/>
        <p:cNvGrpSpPr/>
        <p:nvPr/>
      </p:nvGrpSpPr>
      <p:grpSpPr>
        <a:xfrm>
          <a:off x="0" y="0"/>
          <a:ext cx="0" cy="0"/>
          <a:chOff x="0" y="0"/>
          <a:chExt cx="0" cy="0"/>
        </a:xfrm>
      </p:grpSpPr>
      <p:sp>
        <p:nvSpPr>
          <p:cNvPr id="173" name="Google Shape;173;p24"/>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74" name="Google Shape;174;p24"/>
          <p:cNvSpPr txBox="1">
            <a:spLocks noGrp="1"/>
          </p:cNvSpPr>
          <p:nvPr>
            <p:ph type="ctrTitle"/>
          </p:nvPr>
        </p:nvSpPr>
        <p:spPr>
          <a:xfrm>
            <a:off x="1200000" y="8409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HOT WATER SYSTEMS</a:t>
            </a:r>
            <a:endParaRPr sz="8700" b="0">
              <a:solidFill>
                <a:srgbClr val="39B54A"/>
              </a:solidFill>
              <a:latin typeface="Oswald Regular"/>
              <a:ea typeface="Oswald Regular"/>
              <a:cs typeface="Oswald Regular"/>
              <a:sym typeface="Oswald Regular"/>
            </a:endParaRPr>
          </a:p>
        </p:txBody>
      </p:sp>
      <p:pic>
        <p:nvPicPr>
          <p:cNvPr id="175" name="Google Shape;175;p24"/>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76" name="Google Shape;176;p24"/>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77" name="Google Shape;177;p24"/>
          <p:cNvSpPr/>
          <p:nvPr/>
        </p:nvSpPr>
        <p:spPr>
          <a:xfrm>
            <a:off x="1203433" y="2246900"/>
            <a:ext cx="97884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78" name="Google Shape;178;p24"/>
          <p:cNvPicPr preferRelativeResize="0"/>
          <p:nvPr/>
        </p:nvPicPr>
        <p:blipFill>
          <a:blip r:embed="rId5">
            <a:alphaModFix/>
          </a:blip>
          <a:stretch>
            <a:fillRect/>
          </a:stretch>
        </p:blipFill>
        <p:spPr>
          <a:xfrm>
            <a:off x="1200000" y="2594575"/>
            <a:ext cx="9788400" cy="26102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2"/>
        <p:cNvGrpSpPr/>
        <p:nvPr/>
      </p:nvGrpSpPr>
      <p:grpSpPr>
        <a:xfrm>
          <a:off x="0" y="0"/>
          <a:ext cx="0" cy="0"/>
          <a:chOff x="0" y="0"/>
          <a:chExt cx="0" cy="0"/>
        </a:xfrm>
      </p:grpSpPr>
      <p:sp>
        <p:nvSpPr>
          <p:cNvPr id="183" name="Google Shape;183;p25"/>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84" name="Google Shape;184;p25"/>
          <p:cNvSpPr txBox="1">
            <a:spLocks noGrp="1"/>
          </p:cNvSpPr>
          <p:nvPr>
            <p:ph type="ctrTitle"/>
          </p:nvPr>
        </p:nvSpPr>
        <p:spPr>
          <a:xfrm>
            <a:off x="1200000" y="8409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HOT WATER SYSTEMS</a:t>
            </a:r>
            <a:endParaRPr sz="8700" b="0">
              <a:solidFill>
                <a:srgbClr val="39B54A"/>
              </a:solidFill>
              <a:latin typeface="Oswald Regular"/>
              <a:ea typeface="Oswald Regular"/>
              <a:cs typeface="Oswald Regular"/>
              <a:sym typeface="Oswald Regular"/>
            </a:endParaRPr>
          </a:p>
        </p:txBody>
      </p:sp>
      <p:pic>
        <p:nvPicPr>
          <p:cNvPr id="185" name="Google Shape;185;p25"/>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86" name="Google Shape;186;p25"/>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87" name="Google Shape;187;p25"/>
          <p:cNvSpPr/>
          <p:nvPr/>
        </p:nvSpPr>
        <p:spPr>
          <a:xfrm>
            <a:off x="1203433" y="2246900"/>
            <a:ext cx="97884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aphicFrame>
        <p:nvGraphicFramePr>
          <p:cNvPr id="188" name="Google Shape;188;p25"/>
          <p:cNvGraphicFramePr/>
          <p:nvPr/>
        </p:nvGraphicFramePr>
        <p:xfrm>
          <a:off x="1200000" y="2246900"/>
          <a:ext cx="3000000" cy="3000000"/>
        </p:xfrm>
        <a:graphic>
          <a:graphicData uri="http://schemas.openxmlformats.org/drawingml/2006/table">
            <a:tbl>
              <a:tblPr>
                <a:noFill/>
                <a:tableStyleId>{D68DDB66-6D0E-495E-ADFD-73DB12453752}</a:tableStyleId>
              </a:tblPr>
              <a:tblGrid>
                <a:gridCol w="4894200">
                  <a:extLst>
                    <a:ext uri="{9D8B030D-6E8A-4147-A177-3AD203B41FA5}">
                      <a16:colId xmlns:a16="http://schemas.microsoft.com/office/drawing/2014/main" val="20000"/>
                    </a:ext>
                  </a:extLst>
                </a:gridCol>
                <a:gridCol w="4894200">
                  <a:extLst>
                    <a:ext uri="{9D8B030D-6E8A-4147-A177-3AD203B41FA5}">
                      <a16:colId xmlns:a16="http://schemas.microsoft.com/office/drawing/2014/main" val="20001"/>
                    </a:ext>
                  </a:extLst>
                </a:gridCol>
              </a:tblGrid>
              <a:tr h="663675">
                <a:tc>
                  <a:txBody>
                    <a:bodyPr/>
                    <a:lstStyle/>
                    <a:p>
                      <a:pPr marL="0" lvl="0" indent="0" algn="ctr" rtl="0">
                        <a:spcBef>
                          <a:spcPts val="0"/>
                        </a:spcBef>
                        <a:spcAft>
                          <a:spcPts val="0"/>
                        </a:spcAft>
                        <a:buNone/>
                      </a:pPr>
                      <a:r>
                        <a:rPr lang="en-GB" b="1">
                          <a:latin typeface="Oswald"/>
                          <a:ea typeface="Oswald"/>
                          <a:cs typeface="Oswald"/>
                          <a:sym typeface="Oswald"/>
                        </a:rPr>
                        <a:t>Low Pressure</a:t>
                      </a:r>
                      <a:endParaRPr b="1">
                        <a:latin typeface="Oswald"/>
                        <a:ea typeface="Oswald"/>
                        <a:cs typeface="Oswald"/>
                        <a:sym typeface="Oswald"/>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b="1">
                          <a:latin typeface="Oswald"/>
                          <a:ea typeface="Oswald"/>
                          <a:cs typeface="Oswald"/>
                          <a:sym typeface="Oswald"/>
                        </a:rPr>
                        <a:t>MAINS Pressure</a:t>
                      </a:r>
                      <a:endParaRPr b="1">
                        <a:latin typeface="Oswald"/>
                        <a:ea typeface="Oswald"/>
                        <a:cs typeface="Oswald"/>
                        <a:sym typeface="Oswald"/>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0625">
                <a:tc>
                  <a:txBody>
                    <a:bodyPr/>
                    <a:lstStyle/>
                    <a:p>
                      <a:pPr marL="0" lvl="0" indent="0" algn="l" rtl="0">
                        <a:spcBef>
                          <a:spcPts val="0"/>
                        </a:spcBef>
                        <a:spcAft>
                          <a:spcPts val="0"/>
                        </a:spcAft>
                        <a:buNone/>
                      </a:pPr>
                      <a:r>
                        <a:rPr lang="en-GB">
                          <a:latin typeface="Oswald"/>
                          <a:ea typeface="Oswald"/>
                          <a:cs typeface="Oswald"/>
                          <a:sym typeface="Oswald"/>
                        </a:rPr>
                        <a:t>The shower temperature changes when someone uses hot water elsewhere</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GB">
                          <a:latin typeface="Oswald"/>
                          <a:ea typeface="Oswald"/>
                          <a:cs typeface="Oswald"/>
                          <a:sym typeface="Oswald"/>
                        </a:rPr>
                        <a:t>No change in shower temperature when water used elsewhere </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663675">
                <a:tc>
                  <a:txBody>
                    <a:bodyPr/>
                    <a:lstStyle/>
                    <a:p>
                      <a:pPr marL="0" lvl="0" indent="0" algn="l" rtl="0">
                        <a:spcBef>
                          <a:spcPts val="0"/>
                        </a:spcBef>
                        <a:spcAft>
                          <a:spcPts val="0"/>
                        </a:spcAft>
                        <a:buNone/>
                      </a:pPr>
                      <a:r>
                        <a:rPr lang="en-GB">
                          <a:latin typeface="Oswald"/>
                          <a:ea typeface="Oswald"/>
                          <a:cs typeface="Oswald"/>
                          <a:sym typeface="Oswald"/>
                        </a:rPr>
                        <a:t>Hot tap has less pressure than cold tap</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GB">
                          <a:latin typeface="Oswald"/>
                          <a:ea typeface="Oswald"/>
                          <a:cs typeface="Oswald"/>
                          <a:sym typeface="Oswald"/>
                        </a:rPr>
                        <a:t>Hot and cold taps have same pressure </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663675">
                <a:tc>
                  <a:txBody>
                    <a:bodyPr/>
                    <a:lstStyle/>
                    <a:p>
                      <a:pPr marL="0" lvl="0" indent="0" algn="l" rtl="0">
                        <a:spcBef>
                          <a:spcPts val="0"/>
                        </a:spcBef>
                        <a:spcAft>
                          <a:spcPts val="0"/>
                        </a:spcAft>
                        <a:buNone/>
                      </a:pPr>
                      <a:r>
                        <a:rPr lang="en-GB">
                          <a:latin typeface="Oswald"/>
                          <a:ea typeface="Oswald"/>
                          <a:cs typeface="Oswald"/>
                          <a:sym typeface="Oswald"/>
                        </a:rPr>
                        <a:t>You can stop the flow of hot water with you thumb</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GB">
                          <a:latin typeface="Oswald"/>
                          <a:ea typeface="Oswald"/>
                          <a:cs typeface="Oswald"/>
                          <a:sym typeface="Oswald"/>
                        </a:rPr>
                        <a:t>You cannot stop the flow of hot water with your thumb</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663675">
                <a:tc>
                  <a:txBody>
                    <a:bodyPr/>
                    <a:lstStyle/>
                    <a:p>
                      <a:pPr marL="0" lvl="0" indent="0" algn="l" rtl="0">
                        <a:spcBef>
                          <a:spcPts val="0"/>
                        </a:spcBef>
                        <a:spcAft>
                          <a:spcPts val="0"/>
                        </a:spcAft>
                        <a:buNone/>
                      </a:pPr>
                      <a:r>
                        <a:rPr lang="en-GB">
                          <a:latin typeface="Oswald"/>
                          <a:ea typeface="Oswald"/>
                          <a:cs typeface="Oswald"/>
                          <a:sym typeface="Oswald"/>
                        </a:rPr>
                        <a:t>A metal overflow pipe sticks out of your roof</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GB">
                          <a:latin typeface="Oswald"/>
                          <a:ea typeface="Oswald"/>
                          <a:cs typeface="Oswald"/>
                          <a:sym typeface="Oswald"/>
                        </a:rPr>
                        <a:t>Instantaneous hot water with no storage or gas heated system </a:t>
                      </a:r>
                      <a:endParaRPr>
                        <a:latin typeface="Oswald"/>
                        <a:ea typeface="Oswald"/>
                        <a:cs typeface="Oswald"/>
                        <a:sym typeface="Oswald"/>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sp>
        <p:nvSpPr>
          <p:cNvPr id="193" name="Google Shape;193;p26"/>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94" name="Google Shape;194;p26"/>
          <p:cNvSpPr txBox="1">
            <a:spLocks noGrp="1"/>
          </p:cNvSpPr>
          <p:nvPr>
            <p:ph type="ctrTitle"/>
          </p:nvPr>
        </p:nvSpPr>
        <p:spPr>
          <a:xfrm>
            <a:off x="1203425" y="842525"/>
            <a:ext cx="111258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WHERE TO SAVE WATER</a:t>
            </a:r>
            <a:endParaRPr sz="8700" b="0">
              <a:solidFill>
                <a:srgbClr val="39B54A"/>
              </a:solidFill>
              <a:latin typeface="Oswald Regular"/>
              <a:ea typeface="Oswald Regular"/>
              <a:cs typeface="Oswald Regular"/>
              <a:sym typeface="Oswald Regular"/>
            </a:endParaRPr>
          </a:p>
        </p:txBody>
      </p:sp>
      <p:pic>
        <p:nvPicPr>
          <p:cNvPr id="195" name="Google Shape;195;p26"/>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96" name="Google Shape;196;p26"/>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97" name="Google Shape;197;p26"/>
          <p:cNvSpPr txBox="1"/>
          <p:nvPr/>
        </p:nvSpPr>
        <p:spPr>
          <a:xfrm>
            <a:off x="6460475" y="2246900"/>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Shower and laundry combined uses 50% of your overall water use</a:t>
            </a:r>
            <a:endParaRPr sz="3200">
              <a:latin typeface="Roboto"/>
              <a:ea typeface="Roboto"/>
              <a:cs typeface="Roboto"/>
              <a:sym typeface="Roboto"/>
            </a:endParaRPr>
          </a:p>
          <a:p>
            <a:pPr marL="609600" lvl="0" indent="0" algn="l" rtl="0">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98" name="Google Shape;198;p26"/>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99" name="Google Shape;199;p26"/>
          <p:cNvPicPr preferRelativeResize="0"/>
          <p:nvPr/>
        </p:nvPicPr>
        <p:blipFill rotWithShape="1">
          <a:blip r:embed="rId5">
            <a:alphaModFix/>
          </a:blip>
          <a:srcRect/>
          <a:stretch/>
        </p:blipFill>
        <p:spPr>
          <a:xfrm>
            <a:off x="1165213" y="2489488"/>
            <a:ext cx="5126925" cy="2920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3"/>
        <p:cNvGrpSpPr/>
        <p:nvPr/>
      </p:nvGrpSpPr>
      <p:grpSpPr>
        <a:xfrm>
          <a:off x="0" y="0"/>
          <a:ext cx="0" cy="0"/>
          <a:chOff x="0" y="0"/>
          <a:chExt cx="0" cy="0"/>
        </a:xfrm>
      </p:grpSpPr>
      <p:sp>
        <p:nvSpPr>
          <p:cNvPr id="204" name="Google Shape;204;p27"/>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05" name="Google Shape;205;p27"/>
          <p:cNvSpPr txBox="1">
            <a:spLocks noGrp="1"/>
          </p:cNvSpPr>
          <p:nvPr>
            <p:ph type="ctrTitle"/>
          </p:nvPr>
        </p:nvSpPr>
        <p:spPr>
          <a:xfrm>
            <a:off x="1200000" y="9171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FLOW RATES</a:t>
            </a:r>
            <a:endParaRPr sz="8700" b="0">
              <a:solidFill>
                <a:srgbClr val="39B54A"/>
              </a:solidFill>
              <a:latin typeface="Oswald Regular"/>
              <a:ea typeface="Oswald Regular"/>
              <a:cs typeface="Oswald Regular"/>
              <a:sym typeface="Oswald Regular"/>
            </a:endParaRPr>
          </a:p>
        </p:txBody>
      </p:sp>
      <p:pic>
        <p:nvPicPr>
          <p:cNvPr id="206" name="Google Shape;206;p27"/>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07" name="Google Shape;207;p27"/>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08" name="Google Shape;208;p27"/>
          <p:cNvSpPr txBox="1"/>
          <p:nvPr/>
        </p:nvSpPr>
        <p:spPr>
          <a:xfrm>
            <a:off x="6346425" y="2159750"/>
            <a:ext cx="53658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Check how much water your taps/shower uses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6L/min ideal for taps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9L/min ideal for showers</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09" name="Google Shape;209;p27"/>
          <p:cNvSpPr/>
          <p:nvPr/>
        </p:nvSpPr>
        <p:spPr>
          <a:xfrm>
            <a:off x="1203425" y="2223200"/>
            <a:ext cx="5050500" cy="34290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10" name="Google Shape;210;p27" descr="For more from our water team, visit www.ecomatters.org.nz/water" title="How much water does your shower use? How to measure your flow rate">
            <a:hlinkClick r:id="rId5"/>
          </p:cNvPr>
          <p:cNvPicPr preferRelativeResize="0"/>
          <p:nvPr/>
        </p:nvPicPr>
        <p:blipFill>
          <a:blip r:embed="rId6">
            <a:alphaModFix/>
          </a:blip>
          <a:stretch>
            <a:fillRect/>
          </a:stretch>
        </p:blipFill>
        <p:spPr>
          <a:xfrm>
            <a:off x="1442675" y="2223132"/>
            <a:ext cx="4572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4"/>
        <p:cNvGrpSpPr/>
        <p:nvPr/>
      </p:nvGrpSpPr>
      <p:grpSpPr>
        <a:xfrm>
          <a:off x="0" y="0"/>
          <a:ext cx="0" cy="0"/>
          <a:chOff x="0" y="0"/>
          <a:chExt cx="0" cy="0"/>
        </a:xfrm>
      </p:grpSpPr>
      <p:sp>
        <p:nvSpPr>
          <p:cNvPr id="215" name="Google Shape;215;p28"/>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16" name="Google Shape;216;p28"/>
          <p:cNvSpPr txBox="1">
            <a:spLocks noGrp="1"/>
          </p:cNvSpPr>
          <p:nvPr>
            <p:ph type="ctrTitle"/>
          </p:nvPr>
        </p:nvSpPr>
        <p:spPr>
          <a:xfrm>
            <a:off x="1200000" y="993300"/>
            <a:ext cx="108870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SAVING WATER - BATHROOM </a:t>
            </a:r>
            <a:endParaRPr sz="8700" b="0">
              <a:solidFill>
                <a:srgbClr val="39B54A"/>
              </a:solidFill>
              <a:latin typeface="Oswald Regular"/>
              <a:ea typeface="Oswald Regular"/>
              <a:cs typeface="Oswald Regular"/>
              <a:sym typeface="Oswald Regular"/>
            </a:endParaRPr>
          </a:p>
        </p:txBody>
      </p:sp>
      <p:pic>
        <p:nvPicPr>
          <p:cNvPr id="217" name="Google Shape;217;p28"/>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18" name="Google Shape;218;p28"/>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19" name="Google Shape;219;p28"/>
          <p:cNvSpPr txBox="1"/>
          <p:nvPr/>
        </p:nvSpPr>
        <p:spPr>
          <a:xfrm>
            <a:off x="6411600" y="2072525"/>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Install water saving devices</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4 minute showers, one per person per day</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Reduce capacity toilet cistern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20" name="Google Shape;220;p28"/>
          <p:cNvSpPr/>
          <p:nvPr/>
        </p:nvSpPr>
        <p:spPr>
          <a:xfrm>
            <a:off x="1203425" y="2246900"/>
            <a:ext cx="5050500" cy="35796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rotWithShape="1">
          <a:blip r:embed="rId5">
            <a:alphaModFix/>
          </a:blip>
          <a:srcRect/>
          <a:stretch/>
        </p:blipFill>
        <p:spPr>
          <a:xfrm>
            <a:off x="1203723" y="2341864"/>
            <a:ext cx="5050499" cy="3366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5"/>
        <p:cNvGrpSpPr/>
        <p:nvPr/>
      </p:nvGrpSpPr>
      <p:grpSpPr>
        <a:xfrm>
          <a:off x="0" y="0"/>
          <a:ext cx="0" cy="0"/>
          <a:chOff x="0" y="0"/>
          <a:chExt cx="0" cy="0"/>
        </a:xfrm>
      </p:grpSpPr>
      <p:sp>
        <p:nvSpPr>
          <p:cNvPr id="226" name="Google Shape;226;p29"/>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27" name="Google Shape;227;p29"/>
          <p:cNvSpPr txBox="1">
            <a:spLocks noGrp="1"/>
          </p:cNvSpPr>
          <p:nvPr>
            <p:ph type="ctrTitle"/>
          </p:nvPr>
        </p:nvSpPr>
        <p:spPr>
          <a:xfrm>
            <a:off x="1200000" y="9933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SAVING WATER - KITCHEN  </a:t>
            </a:r>
            <a:endParaRPr sz="8700" b="0">
              <a:solidFill>
                <a:srgbClr val="39B54A"/>
              </a:solidFill>
              <a:latin typeface="Oswald Regular"/>
              <a:ea typeface="Oswald Regular"/>
              <a:cs typeface="Oswald Regular"/>
              <a:sym typeface="Oswald Regular"/>
            </a:endParaRPr>
          </a:p>
        </p:txBody>
      </p:sp>
      <p:pic>
        <p:nvPicPr>
          <p:cNvPr id="228" name="Google Shape;228;p29"/>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29" name="Google Shape;229;p29"/>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30" name="Google Shape;230;p29"/>
          <p:cNvSpPr txBox="1"/>
          <p:nvPr/>
        </p:nvSpPr>
        <p:spPr>
          <a:xfrm>
            <a:off x="6411600" y="2072525"/>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Install tap aerators or half lift the tap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Run dishwasher when full and use ECO setting</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Compost instead of using waste disposal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31" name="Google Shape;231;p29"/>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32" name="Google Shape;232;p29"/>
          <p:cNvPicPr preferRelativeResize="0"/>
          <p:nvPr/>
        </p:nvPicPr>
        <p:blipFill rotWithShape="1">
          <a:blip r:embed="rId5">
            <a:alphaModFix/>
          </a:blip>
          <a:srcRect/>
          <a:stretch/>
        </p:blipFill>
        <p:spPr>
          <a:xfrm>
            <a:off x="1145976" y="2247000"/>
            <a:ext cx="5107949" cy="3405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6"/>
        <p:cNvGrpSpPr/>
        <p:nvPr/>
      </p:nvGrpSpPr>
      <p:grpSpPr>
        <a:xfrm>
          <a:off x="0" y="0"/>
          <a:ext cx="0" cy="0"/>
          <a:chOff x="0" y="0"/>
          <a:chExt cx="0" cy="0"/>
        </a:xfrm>
      </p:grpSpPr>
      <p:sp>
        <p:nvSpPr>
          <p:cNvPr id="237" name="Google Shape;237;p30"/>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38" name="Google Shape;238;p30"/>
          <p:cNvSpPr txBox="1">
            <a:spLocks noGrp="1"/>
          </p:cNvSpPr>
          <p:nvPr>
            <p:ph type="ctrTitle"/>
          </p:nvPr>
        </p:nvSpPr>
        <p:spPr>
          <a:xfrm>
            <a:off x="1200000" y="986567"/>
            <a:ext cx="97920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WATER SAVING DEVICES</a:t>
            </a:r>
            <a:endParaRPr sz="8700" b="0">
              <a:solidFill>
                <a:srgbClr val="39B54A"/>
              </a:solidFill>
              <a:latin typeface="Oswald Regular"/>
              <a:ea typeface="Oswald Regular"/>
              <a:cs typeface="Oswald Regular"/>
              <a:sym typeface="Oswald Regular"/>
            </a:endParaRPr>
          </a:p>
        </p:txBody>
      </p:sp>
      <p:pic>
        <p:nvPicPr>
          <p:cNvPr id="239" name="Google Shape;239;p30"/>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40" name="Google Shape;240;p30"/>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41" name="Google Shape;241;p30"/>
          <p:cNvSpPr/>
          <p:nvPr/>
        </p:nvSpPr>
        <p:spPr>
          <a:xfrm>
            <a:off x="1203433" y="2246900"/>
            <a:ext cx="2002500" cy="20541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2" name="Google Shape;242;p30"/>
          <p:cNvSpPr/>
          <p:nvPr/>
        </p:nvSpPr>
        <p:spPr>
          <a:xfrm>
            <a:off x="3859783" y="2246900"/>
            <a:ext cx="2002500" cy="20541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3" name="Google Shape;243;p30"/>
          <p:cNvSpPr/>
          <p:nvPr/>
        </p:nvSpPr>
        <p:spPr>
          <a:xfrm>
            <a:off x="6381783" y="2246900"/>
            <a:ext cx="2002500" cy="20541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4" name="Google Shape;244;p30"/>
          <p:cNvSpPr/>
          <p:nvPr/>
        </p:nvSpPr>
        <p:spPr>
          <a:xfrm>
            <a:off x="8989600" y="2246900"/>
            <a:ext cx="2002500" cy="20541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5" name="Google Shape;245;p30"/>
          <p:cNvSpPr txBox="1"/>
          <p:nvPr/>
        </p:nvSpPr>
        <p:spPr>
          <a:xfrm>
            <a:off x="1200000" y="4307633"/>
            <a:ext cx="1943100" cy="146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300">
                <a:latin typeface="Roboto"/>
                <a:ea typeface="Roboto"/>
                <a:cs typeface="Roboto"/>
                <a:sym typeface="Roboto"/>
              </a:rPr>
              <a:t>Tap Aerator</a:t>
            </a:r>
            <a:endParaRPr sz="2300">
              <a:latin typeface="Roboto"/>
              <a:ea typeface="Roboto"/>
              <a:cs typeface="Roboto"/>
              <a:sym typeface="Roboto"/>
            </a:endParaRPr>
          </a:p>
          <a:p>
            <a:pPr marL="0" lvl="0" indent="0" algn="l" rtl="0">
              <a:spcBef>
                <a:spcPts val="0"/>
              </a:spcBef>
              <a:spcAft>
                <a:spcPts val="0"/>
              </a:spcAft>
              <a:buNone/>
            </a:pPr>
            <a:endParaRPr sz="1900">
              <a:latin typeface="Lato"/>
              <a:ea typeface="Lato"/>
              <a:cs typeface="Lato"/>
              <a:sym typeface="Lato"/>
            </a:endParaRPr>
          </a:p>
        </p:txBody>
      </p:sp>
      <p:sp>
        <p:nvSpPr>
          <p:cNvPr id="246" name="Google Shape;246;p30"/>
          <p:cNvSpPr txBox="1"/>
          <p:nvPr/>
        </p:nvSpPr>
        <p:spPr>
          <a:xfrm>
            <a:off x="3859800" y="4307633"/>
            <a:ext cx="1943100" cy="146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300">
                <a:latin typeface="Roboto"/>
                <a:ea typeface="Roboto"/>
                <a:cs typeface="Roboto"/>
                <a:sym typeface="Roboto"/>
              </a:rPr>
              <a:t>Flow Restrictor </a:t>
            </a:r>
            <a:endParaRPr sz="2300">
              <a:latin typeface="Roboto"/>
              <a:ea typeface="Roboto"/>
              <a:cs typeface="Roboto"/>
              <a:sym typeface="Roboto"/>
            </a:endParaRPr>
          </a:p>
          <a:p>
            <a:pPr marL="0" lvl="0" indent="0" algn="l" rtl="0">
              <a:spcBef>
                <a:spcPts val="0"/>
              </a:spcBef>
              <a:spcAft>
                <a:spcPts val="0"/>
              </a:spcAft>
              <a:buNone/>
            </a:pPr>
            <a:endParaRPr sz="1900">
              <a:latin typeface="Lato"/>
              <a:ea typeface="Lato"/>
              <a:cs typeface="Lato"/>
              <a:sym typeface="Lato"/>
            </a:endParaRPr>
          </a:p>
        </p:txBody>
      </p:sp>
      <p:sp>
        <p:nvSpPr>
          <p:cNvPr id="247" name="Google Shape;247;p30"/>
          <p:cNvSpPr txBox="1"/>
          <p:nvPr/>
        </p:nvSpPr>
        <p:spPr>
          <a:xfrm>
            <a:off x="6411400" y="4307633"/>
            <a:ext cx="1943100" cy="146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300">
                <a:latin typeface="Roboto"/>
                <a:ea typeface="Roboto"/>
                <a:cs typeface="Roboto"/>
                <a:sym typeface="Roboto"/>
              </a:rPr>
              <a:t>Shower Timer</a:t>
            </a:r>
            <a:endParaRPr sz="2300">
              <a:latin typeface="Roboto"/>
              <a:ea typeface="Roboto"/>
              <a:cs typeface="Roboto"/>
              <a:sym typeface="Roboto"/>
            </a:endParaRPr>
          </a:p>
          <a:p>
            <a:pPr marL="0" lvl="0" indent="0" algn="l" rtl="0">
              <a:spcBef>
                <a:spcPts val="0"/>
              </a:spcBef>
              <a:spcAft>
                <a:spcPts val="0"/>
              </a:spcAft>
              <a:buNone/>
            </a:pPr>
            <a:endParaRPr sz="1900">
              <a:latin typeface="Lato"/>
              <a:ea typeface="Lato"/>
              <a:cs typeface="Lato"/>
              <a:sym typeface="Lato"/>
            </a:endParaRPr>
          </a:p>
        </p:txBody>
      </p:sp>
      <p:sp>
        <p:nvSpPr>
          <p:cNvPr id="248" name="Google Shape;248;p30"/>
          <p:cNvSpPr txBox="1"/>
          <p:nvPr/>
        </p:nvSpPr>
        <p:spPr>
          <a:xfrm>
            <a:off x="8963000" y="4307633"/>
            <a:ext cx="1943100" cy="1460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300">
                <a:latin typeface="Roboto"/>
                <a:ea typeface="Roboto"/>
                <a:cs typeface="Roboto"/>
                <a:sym typeface="Roboto"/>
              </a:rPr>
              <a:t>Low flow shower head</a:t>
            </a:r>
            <a:endParaRPr sz="2300">
              <a:latin typeface="Roboto"/>
              <a:ea typeface="Roboto"/>
              <a:cs typeface="Roboto"/>
              <a:sym typeface="Roboto"/>
            </a:endParaRPr>
          </a:p>
          <a:p>
            <a:pPr marL="0" lvl="0" indent="0" algn="l" rtl="0">
              <a:spcBef>
                <a:spcPts val="0"/>
              </a:spcBef>
              <a:spcAft>
                <a:spcPts val="0"/>
              </a:spcAft>
              <a:buNone/>
            </a:pPr>
            <a:endParaRPr sz="1900">
              <a:latin typeface="Lato"/>
              <a:ea typeface="Lato"/>
              <a:cs typeface="Lato"/>
              <a:sym typeface="Lato"/>
            </a:endParaRPr>
          </a:p>
        </p:txBody>
      </p:sp>
      <p:pic>
        <p:nvPicPr>
          <p:cNvPr id="249" name="Google Shape;249;p30"/>
          <p:cNvPicPr preferRelativeResize="0"/>
          <p:nvPr/>
        </p:nvPicPr>
        <p:blipFill rotWithShape="1">
          <a:blip r:embed="rId5">
            <a:alphaModFix/>
          </a:blip>
          <a:srcRect/>
          <a:stretch/>
        </p:blipFill>
        <p:spPr>
          <a:xfrm rot="5400000">
            <a:off x="3815638" y="2476287"/>
            <a:ext cx="2103849" cy="1577875"/>
          </a:xfrm>
          <a:prstGeom prst="rect">
            <a:avLst/>
          </a:prstGeom>
          <a:noFill/>
          <a:ln>
            <a:noFill/>
          </a:ln>
        </p:spPr>
      </p:pic>
      <p:pic>
        <p:nvPicPr>
          <p:cNvPr id="250" name="Google Shape;250;p30"/>
          <p:cNvPicPr preferRelativeResize="0"/>
          <p:nvPr/>
        </p:nvPicPr>
        <p:blipFill rotWithShape="1">
          <a:blip r:embed="rId6">
            <a:alphaModFix/>
          </a:blip>
          <a:srcRect/>
          <a:stretch/>
        </p:blipFill>
        <p:spPr>
          <a:xfrm rot="-5400000">
            <a:off x="1146304" y="2505019"/>
            <a:ext cx="2050472" cy="1537854"/>
          </a:xfrm>
          <a:prstGeom prst="rect">
            <a:avLst/>
          </a:prstGeom>
          <a:noFill/>
          <a:ln>
            <a:noFill/>
          </a:ln>
        </p:spPr>
      </p:pic>
      <p:pic>
        <p:nvPicPr>
          <p:cNvPr id="251" name="Google Shape;251;p30"/>
          <p:cNvPicPr preferRelativeResize="0"/>
          <p:nvPr/>
        </p:nvPicPr>
        <p:blipFill rotWithShape="1">
          <a:blip r:embed="rId7">
            <a:alphaModFix/>
          </a:blip>
          <a:srcRect/>
          <a:stretch/>
        </p:blipFill>
        <p:spPr>
          <a:xfrm>
            <a:off x="6614013" y="2248698"/>
            <a:ext cx="1537850" cy="2050505"/>
          </a:xfrm>
          <a:prstGeom prst="rect">
            <a:avLst/>
          </a:prstGeom>
          <a:noFill/>
          <a:ln>
            <a:noFill/>
          </a:ln>
        </p:spPr>
      </p:pic>
      <p:pic>
        <p:nvPicPr>
          <p:cNvPr id="252" name="Google Shape;252;p30"/>
          <p:cNvPicPr preferRelativeResize="0"/>
          <p:nvPr/>
        </p:nvPicPr>
        <p:blipFill rotWithShape="1">
          <a:blip r:embed="rId8">
            <a:alphaModFix/>
          </a:blip>
          <a:srcRect/>
          <a:stretch/>
        </p:blipFill>
        <p:spPr>
          <a:xfrm>
            <a:off x="8989600" y="2369979"/>
            <a:ext cx="2002501" cy="1876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6"/>
        <p:cNvGrpSpPr/>
        <p:nvPr/>
      </p:nvGrpSpPr>
      <p:grpSpPr>
        <a:xfrm>
          <a:off x="0" y="0"/>
          <a:ext cx="0" cy="0"/>
          <a:chOff x="0" y="0"/>
          <a:chExt cx="0" cy="0"/>
        </a:xfrm>
      </p:grpSpPr>
      <p:sp>
        <p:nvSpPr>
          <p:cNvPr id="257" name="Google Shape;257;p31"/>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58" name="Google Shape;258;p31"/>
          <p:cNvSpPr txBox="1">
            <a:spLocks noGrp="1"/>
          </p:cNvSpPr>
          <p:nvPr>
            <p:ph type="ctrTitle"/>
          </p:nvPr>
        </p:nvSpPr>
        <p:spPr>
          <a:xfrm>
            <a:off x="1200000" y="993300"/>
            <a:ext cx="103656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INSTALLING THESE DEVICES</a:t>
            </a:r>
            <a:endParaRPr sz="8700" b="0">
              <a:solidFill>
                <a:srgbClr val="39B54A"/>
              </a:solidFill>
              <a:latin typeface="Oswald Regular"/>
              <a:ea typeface="Oswald Regular"/>
              <a:cs typeface="Oswald Regular"/>
              <a:sym typeface="Oswald Regular"/>
            </a:endParaRPr>
          </a:p>
        </p:txBody>
      </p:sp>
      <p:pic>
        <p:nvPicPr>
          <p:cNvPr id="259" name="Google Shape;259;p31"/>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60" name="Google Shape;260;p31"/>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61" name="Google Shape;261;p31"/>
          <p:cNvSpPr/>
          <p:nvPr/>
        </p:nvSpPr>
        <p:spPr>
          <a:xfrm>
            <a:off x="1203433" y="2246900"/>
            <a:ext cx="97884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62" name="Google Shape;262;p31" descr="For more from our water team, visit www.ecomatters.org.nz/water" title="Hack your shower and save water and power - How to install a flow restrictor">
            <a:hlinkClick r:id="rId5"/>
          </p:cNvPr>
          <p:cNvPicPr preferRelativeResize="0"/>
          <p:nvPr/>
        </p:nvPicPr>
        <p:blipFill>
          <a:blip r:embed="rId6">
            <a:alphaModFix/>
          </a:blip>
          <a:stretch>
            <a:fillRect/>
          </a:stretch>
        </p:blipFill>
        <p:spPr>
          <a:xfrm>
            <a:off x="6419825" y="2223125"/>
            <a:ext cx="4572000" cy="3429000"/>
          </a:xfrm>
          <a:prstGeom prst="rect">
            <a:avLst/>
          </a:prstGeom>
          <a:noFill/>
          <a:ln>
            <a:noFill/>
          </a:ln>
        </p:spPr>
      </p:pic>
      <p:pic>
        <p:nvPicPr>
          <p:cNvPr id="263" name="Google Shape;263;p31" descr="For more from our water team, visit www.ecomatters.org.nz/water" title="Hack your tap and save water - How to install a tap aerator">
            <a:hlinkClick r:id="rId7"/>
          </p:cNvPr>
          <p:cNvPicPr preferRelativeResize="0"/>
          <p:nvPr/>
        </p:nvPicPr>
        <p:blipFill>
          <a:blip r:embed="rId8">
            <a:alphaModFix/>
          </a:blip>
          <a:stretch>
            <a:fillRect/>
          </a:stretch>
        </p:blipFill>
        <p:spPr>
          <a:xfrm>
            <a:off x="1200000" y="2223125"/>
            <a:ext cx="4572000" cy="342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7"/>
        <p:cNvGrpSpPr/>
        <p:nvPr/>
      </p:nvGrpSpPr>
      <p:grpSpPr>
        <a:xfrm>
          <a:off x="0" y="0"/>
          <a:ext cx="0" cy="0"/>
          <a:chOff x="0" y="0"/>
          <a:chExt cx="0" cy="0"/>
        </a:xfrm>
      </p:grpSpPr>
      <p:sp>
        <p:nvSpPr>
          <p:cNvPr id="268" name="Google Shape;268;p32"/>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69" name="Google Shape;269;p32"/>
          <p:cNvSpPr txBox="1">
            <a:spLocks noGrp="1"/>
          </p:cNvSpPr>
          <p:nvPr>
            <p:ph type="ctrTitle"/>
          </p:nvPr>
        </p:nvSpPr>
        <p:spPr>
          <a:xfrm>
            <a:off x="1200000" y="9933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COLLECTING GREY WATER </a:t>
            </a:r>
            <a:endParaRPr sz="8700" b="0">
              <a:solidFill>
                <a:srgbClr val="39B54A"/>
              </a:solidFill>
              <a:latin typeface="Oswald Regular"/>
              <a:ea typeface="Oswald Regular"/>
              <a:cs typeface="Oswald Regular"/>
              <a:sym typeface="Oswald Regular"/>
            </a:endParaRPr>
          </a:p>
        </p:txBody>
      </p:sp>
      <p:pic>
        <p:nvPicPr>
          <p:cNvPr id="270" name="Google Shape;270;p32"/>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71" name="Google Shape;271;p32"/>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72" name="Google Shape;272;p32"/>
          <p:cNvSpPr txBox="1"/>
          <p:nvPr/>
        </p:nvSpPr>
        <p:spPr>
          <a:xfrm>
            <a:off x="6096000" y="2148725"/>
            <a:ext cx="5958300" cy="3579600"/>
          </a:xfrm>
          <a:prstGeom prst="rect">
            <a:avLst/>
          </a:prstGeom>
          <a:noFill/>
          <a:ln>
            <a:noFill/>
          </a:ln>
        </p:spPr>
        <p:txBody>
          <a:bodyPr spcFirstLastPara="1" wrap="square" lIns="121900" tIns="121900" rIns="121900" bIns="121900" anchor="t" anchorCtr="0">
            <a:noAutofit/>
          </a:bodyPr>
          <a:lstStyle/>
          <a:p>
            <a:pPr marL="1066800" lvl="0" indent="-508000" algn="l" rtl="0">
              <a:spcBef>
                <a:spcPts val="0"/>
              </a:spcBef>
              <a:spcAft>
                <a:spcPts val="0"/>
              </a:spcAft>
              <a:buSzPts val="3200"/>
              <a:buFont typeface="Roboto"/>
              <a:buChar char="●"/>
            </a:pPr>
            <a:r>
              <a:rPr lang="en-GB" sz="3200">
                <a:latin typeface="Roboto"/>
                <a:ea typeface="Roboto"/>
                <a:cs typeface="Roboto"/>
                <a:sym typeface="Roboto"/>
              </a:rPr>
              <a:t>Use bowl or plug when washing dishes</a:t>
            </a:r>
            <a:endParaRPr sz="3200">
              <a:latin typeface="Roboto"/>
              <a:ea typeface="Roboto"/>
              <a:cs typeface="Roboto"/>
              <a:sym typeface="Roboto"/>
            </a:endParaRPr>
          </a:p>
          <a:p>
            <a:pPr marL="1066800" lvl="0" indent="-508000" algn="l" rtl="0">
              <a:spcBef>
                <a:spcPts val="1300"/>
              </a:spcBef>
              <a:spcAft>
                <a:spcPts val="0"/>
              </a:spcAft>
              <a:buSzPts val="3200"/>
              <a:buFont typeface="Roboto"/>
              <a:buChar char="●"/>
            </a:pPr>
            <a:r>
              <a:rPr lang="en-GB" sz="3200">
                <a:latin typeface="Roboto"/>
                <a:ea typeface="Roboto"/>
                <a:cs typeface="Roboto"/>
                <a:sym typeface="Roboto"/>
              </a:rPr>
              <a:t>Use bucket while shower is warming up</a:t>
            </a:r>
            <a:endParaRPr sz="3200">
              <a:latin typeface="Roboto"/>
              <a:ea typeface="Roboto"/>
              <a:cs typeface="Roboto"/>
              <a:sym typeface="Roboto"/>
            </a:endParaRPr>
          </a:p>
          <a:p>
            <a:pPr marL="1066800" lvl="0" indent="-508000" algn="l" rtl="0">
              <a:spcBef>
                <a:spcPts val="1300"/>
              </a:spcBef>
              <a:spcAft>
                <a:spcPts val="0"/>
              </a:spcAft>
              <a:buSzPts val="3200"/>
              <a:buFont typeface="Roboto"/>
              <a:buChar char="●"/>
            </a:pPr>
            <a:r>
              <a:rPr lang="en-GB" sz="3200">
                <a:latin typeface="Roboto"/>
                <a:ea typeface="Roboto"/>
                <a:cs typeface="Roboto"/>
                <a:sym typeface="Roboto"/>
              </a:rPr>
              <a:t>Reuse this water for non edible gardens or your waste disposal</a:t>
            </a:r>
            <a:endParaRPr sz="3200">
              <a:latin typeface="Roboto"/>
              <a:ea typeface="Roboto"/>
              <a:cs typeface="Roboto"/>
              <a:sym typeface="Roboto"/>
            </a:endParaRPr>
          </a:p>
          <a:p>
            <a:pPr marL="1066800" lvl="0" indent="0" algn="l" rtl="0">
              <a:spcBef>
                <a:spcPts val="1300"/>
              </a:spcBef>
              <a:spcAft>
                <a:spcPts val="0"/>
              </a:spcAft>
              <a:buNone/>
            </a:pPr>
            <a:endParaRPr sz="28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73" name="Google Shape;273;p32"/>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74" name="Google Shape;274;p32"/>
          <p:cNvPicPr preferRelativeResize="0"/>
          <p:nvPr/>
        </p:nvPicPr>
        <p:blipFill>
          <a:blip r:embed="rId5">
            <a:alphaModFix/>
          </a:blip>
          <a:stretch>
            <a:fillRect/>
          </a:stretch>
        </p:blipFill>
        <p:spPr>
          <a:xfrm>
            <a:off x="1200000" y="2246900"/>
            <a:ext cx="5234099" cy="3488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5"/>
        <p:cNvGrpSpPr/>
        <p:nvPr/>
      </p:nvGrpSpPr>
      <p:grpSpPr>
        <a:xfrm>
          <a:off x="0" y="0"/>
          <a:ext cx="0" cy="0"/>
          <a:chOff x="0" y="0"/>
          <a:chExt cx="0" cy="0"/>
        </a:xfrm>
      </p:grpSpPr>
      <p:sp>
        <p:nvSpPr>
          <p:cNvPr id="76" name="Google Shape;76;p15"/>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77" name="Google Shape;77;p15"/>
          <p:cNvSpPr txBox="1">
            <a:spLocks noGrp="1"/>
          </p:cNvSpPr>
          <p:nvPr>
            <p:ph type="ctrTitle"/>
          </p:nvPr>
        </p:nvSpPr>
        <p:spPr>
          <a:xfrm>
            <a:off x="1203425" y="83040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OVERVIEW</a:t>
            </a:r>
            <a:endParaRPr sz="8700" b="0">
              <a:solidFill>
                <a:srgbClr val="39B54A"/>
              </a:solidFill>
              <a:latin typeface="Oswald Regular"/>
              <a:ea typeface="Oswald Regular"/>
              <a:cs typeface="Oswald Regular"/>
              <a:sym typeface="Oswald Regular"/>
            </a:endParaRPr>
          </a:p>
        </p:txBody>
      </p:sp>
      <p:pic>
        <p:nvPicPr>
          <p:cNvPr id="78" name="Google Shape;78;p15"/>
          <p:cNvPicPr preferRelativeResize="0"/>
          <p:nvPr/>
        </p:nvPicPr>
        <p:blipFill rotWithShape="1">
          <a:blip r:embed="rId3">
            <a:alphaModFix/>
          </a:blip>
          <a:srcRect l="3445" r="3445"/>
          <a:stretch/>
        </p:blipFill>
        <p:spPr>
          <a:xfrm>
            <a:off x="8745266" y="5753726"/>
            <a:ext cx="2319567" cy="925740"/>
          </a:xfrm>
          <a:prstGeom prst="rect">
            <a:avLst/>
          </a:prstGeom>
          <a:noFill/>
          <a:ln>
            <a:noFill/>
          </a:ln>
        </p:spPr>
      </p:pic>
      <p:sp>
        <p:nvSpPr>
          <p:cNvPr id="79" name="Google Shape;79;p15"/>
          <p:cNvSpPr txBox="1"/>
          <p:nvPr/>
        </p:nvSpPr>
        <p:spPr>
          <a:xfrm>
            <a:off x="1203433" y="2225333"/>
            <a:ext cx="9788400" cy="3734400"/>
          </a:xfrm>
          <a:prstGeom prst="rect">
            <a:avLst/>
          </a:prstGeom>
          <a:noFill/>
          <a:ln>
            <a:noFill/>
          </a:ln>
        </p:spPr>
        <p:txBody>
          <a:bodyPr spcFirstLastPara="1" wrap="square" lIns="121900" tIns="121900" rIns="121900" bIns="121900" anchor="t" anchorCtr="0">
            <a:noAutofit/>
          </a:bodyPr>
          <a:lstStyle/>
          <a:p>
            <a:pPr marL="609600" lvl="0" indent="-508000" algn="l" rtl="0">
              <a:lnSpc>
                <a:spcPct val="115000"/>
              </a:lnSpc>
              <a:spcBef>
                <a:spcPts val="0"/>
              </a:spcBef>
              <a:spcAft>
                <a:spcPts val="0"/>
              </a:spcAft>
              <a:buSzPts val="3200"/>
              <a:buFont typeface="Roboto"/>
              <a:buChar char="●"/>
            </a:pPr>
            <a:r>
              <a:rPr lang="en-GB" sz="3200">
                <a:latin typeface="Roboto"/>
                <a:ea typeface="Roboto"/>
                <a:cs typeface="Roboto"/>
                <a:sym typeface="Roboto"/>
              </a:rPr>
              <a:t>How to read your water bill</a:t>
            </a:r>
            <a:endParaRPr sz="3200">
              <a:latin typeface="Roboto"/>
              <a:ea typeface="Roboto"/>
              <a:cs typeface="Roboto"/>
              <a:sym typeface="Roboto"/>
            </a:endParaRPr>
          </a:p>
          <a:p>
            <a:pPr marL="609600" lvl="0" indent="-508000" algn="l" rtl="0">
              <a:lnSpc>
                <a:spcPct val="115000"/>
              </a:lnSpc>
              <a:spcBef>
                <a:spcPts val="0"/>
              </a:spcBef>
              <a:spcAft>
                <a:spcPts val="0"/>
              </a:spcAft>
              <a:buSzPts val="3200"/>
              <a:buChar char="●"/>
            </a:pPr>
            <a:r>
              <a:rPr lang="en-GB" sz="3200">
                <a:latin typeface="Roboto"/>
                <a:ea typeface="Roboto"/>
                <a:cs typeface="Roboto"/>
                <a:sym typeface="Roboto"/>
              </a:rPr>
              <a:t>How to check for leaks</a:t>
            </a:r>
            <a:endParaRPr sz="3200">
              <a:latin typeface="Roboto"/>
              <a:ea typeface="Roboto"/>
              <a:cs typeface="Roboto"/>
              <a:sym typeface="Roboto"/>
            </a:endParaRPr>
          </a:p>
          <a:p>
            <a:pPr marL="609600" lvl="0" indent="-508000" algn="l" rtl="0">
              <a:lnSpc>
                <a:spcPct val="115000"/>
              </a:lnSpc>
              <a:spcBef>
                <a:spcPts val="0"/>
              </a:spcBef>
              <a:spcAft>
                <a:spcPts val="0"/>
              </a:spcAft>
              <a:buSzPts val="3200"/>
              <a:buChar char="●"/>
            </a:pPr>
            <a:r>
              <a:rPr lang="en-GB" sz="3200">
                <a:latin typeface="Roboto"/>
                <a:ea typeface="Roboto"/>
                <a:cs typeface="Roboto"/>
                <a:sym typeface="Roboto"/>
              </a:rPr>
              <a:t>Different types of hot water systems</a:t>
            </a:r>
            <a:endParaRPr sz="3200">
              <a:latin typeface="Roboto"/>
              <a:ea typeface="Roboto"/>
              <a:cs typeface="Roboto"/>
              <a:sym typeface="Roboto"/>
            </a:endParaRPr>
          </a:p>
          <a:p>
            <a:pPr marL="609600" lvl="0" indent="-508000" algn="l" rtl="0">
              <a:lnSpc>
                <a:spcPct val="115000"/>
              </a:lnSpc>
              <a:spcBef>
                <a:spcPts val="0"/>
              </a:spcBef>
              <a:spcAft>
                <a:spcPts val="0"/>
              </a:spcAft>
              <a:buSzPts val="3200"/>
              <a:buFont typeface="Roboto"/>
              <a:buChar char="●"/>
            </a:pPr>
            <a:r>
              <a:rPr lang="en-GB" sz="3200">
                <a:latin typeface="Roboto"/>
                <a:ea typeface="Roboto"/>
                <a:cs typeface="Roboto"/>
                <a:sym typeface="Roboto"/>
              </a:rPr>
              <a:t>How to measure flow rates</a:t>
            </a:r>
            <a:endParaRPr sz="3200">
              <a:latin typeface="Roboto"/>
              <a:ea typeface="Roboto"/>
              <a:cs typeface="Roboto"/>
              <a:sym typeface="Roboto"/>
            </a:endParaRPr>
          </a:p>
          <a:p>
            <a:pPr marL="609600" lvl="0" indent="-508000" algn="l" rtl="0">
              <a:lnSpc>
                <a:spcPct val="115000"/>
              </a:lnSpc>
              <a:spcBef>
                <a:spcPts val="0"/>
              </a:spcBef>
              <a:spcAft>
                <a:spcPts val="0"/>
              </a:spcAft>
              <a:buSzPts val="3200"/>
              <a:buFont typeface="Roboto"/>
              <a:buChar char="●"/>
            </a:pPr>
            <a:r>
              <a:rPr lang="en-GB" sz="3200">
                <a:latin typeface="Roboto"/>
                <a:ea typeface="Roboto"/>
                <a:cs typeface="Roboto"/>
                <a:sym typeface="Roboto"/>
              </a:rPr>
              <a:t>How to save water in your home</a:t>
            </a:r>
            <a:endParaRPr sz="3200">
              <a:latin typeface="Roboto"/>
              <a:ea typeface="Roboto"/>
              <a:cs typeface="Roboto"/>
              <a:sym typeface="Roboto"/>
            </a:endParaRPr>
          </a:p>
          <a:p>
            <a:pPr marL="0" lvl="0" indent="0" algn="l" rtl="0">
              <a:lnSpc>
                <a:spcPct val="115000"/>
              </a:lnSpc>
              <a:spcBef>
                <a:spcPts val="0"/>
              </a:spcBef>
              <a:spcAft>
                <a:spcPts val="0"/>
              </a:spcAft>
              <a:buNone/>
            </a:pPr>
            <a:endParaRPr sz="1900">
              <a:latin typeface="Lato"/>
              <a:ea typeface="Lato"/>
              <a:cs typeface="Lato"/>
              <a:sym typeface="Lato"/>
            </a:endParaRPr>
          </a:p>
        </p:txBody>
      </p:sp>
      <p:pic>
        <p:nvPicPr>
          <p:cNvPr id="80" name="Google Shape;80;p15"/>
          <p:cNvPicPr preferRelativeResize="0"/>
          <p:nvPr/>
        </p:nvPicPr>
        <p:blipFill rotWithShape="1">
          <a:blip r:embed="rId4">
            <a:alphaModFix/>
          </a:blip>
          <a:srcRect/>
          <a:stretch/>
        </p:blipFill>
        <p:spPr>
          <a:xfrm>
            <a:off x="1022467" y="5802900"/>
            <a:ext cx="2402801" cy="9257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8"/>
        <p:cNvGrpSpPr/>
        <p:nvPr/>
      </p:nvGrpSpPr>
      <p:grpSpPr>
        <a:xfrm>
          <a:off x="0" y="0"/>
          <a:ext cx="0" cy="0"/>
          <a:chOff x="0" y="0"/>
          <a:chExt cx="0" cy="0"/>
        </a:xfrm>
      </p:grpSpPr>
      <p:sp>
        <p:nvSpPr>
          <p:cNvPr id="279" name="Google Shape;279;p33"/>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80" name="Google Shape;280;p33"/>
          <p:cNvSpPr txBox="1">
            <a:spLocks noGrp="1"/>
          </p:cNvSpPr>
          <p:nvPr>
            <p:ph type="ctrTitle"/>
          </p:nvPr>
        </p:nvSpPr>
        <p:spPr>
          <a:xfrm>
            <a:off x="1200000" y="993300"/>
            <a:ext cx="100398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SAVING WATER - LAUNDRY</a:t>
            </a:r>
            <a:endParaRPr sz="8700" b="0">
              <a:solidFill>
                <a:srgbClr val="39B54A"/>
              </a:solidFill>
              <a:latin typeface="Oswald Regular"/>
              <a:ea typeface="Oswald Regular"/>
              <a:cs typeface="Oswald Regular"/>
              <a:sym typeface="Oswald Regular"/>
            </a:endParaRPr>
          </a:p>
        </p:txBody>
      </p:sp>
      <p:pic>
        <p:nvPicPr>
          <p:cNvPr id="281" name="Google Shape;281;p33"/>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82" name="Google Shape;282;p33"/>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83" name="Google Shape;283;p33"/>
          <p:cNvSpPr txBox="1"/>
          <p:nvPr/>
        </p:nvSpPr>
        <p:spPr>
          <a:xfrm>
            <a:off x="6411600" y="2072525"/>
            <a:ext cx="55452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Only wash full loads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Use ECO setting</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If buying a new machine, consider a front loader</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Use cold washes </a:t>
            </a: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84" name="Google Shape;284;p33"/>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85" name="Google Shape;285;p33"/>
          <p:cNvPicPr preferRelativeResize="0"/>
          <p:nvPr/>
        </p:nvPicPr>
        <p:blipFill>
          <a:blip r:embed="rId5">
            <a:alphaModFix/>
          </a:blip>
          <a:stretch>
            <a:fillRect/>
          </a:stretch>
        </p:blipFill>
        <p:spPr>
          <a:xfrm>
            <a:off x="1163462" y="2232675"/>
            <a:ext cx="5130424" cy="34194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9"/>
        <p:cNvGrpSpPr/>
        <p:nvPr/>
      </p:nvGrpSpPr>
      <p:grpSpPr>
        <a:xfrm>
          <a:off x="0" y="0"/>
          <a:ext cx="0" cy="0"/>
          <a:chOff x="0" y="0"/>
          <a:chExt cx="0" cy="0"/>
        </a:xfrm>
      </p:grpSpPr>
      <p:sp>
        <p:nvSpPr>
          <p:cNvPr id="290" name="Google Shape;290;p34"/>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291" name="Google Shape;291;p34"/>
          <p:cNvSpPr txBox="1">
            <a:spLocks noGrp="1"/>
          </p:cNvSpPr>
          <p:nvPr>
            <p:ph type="ctrTitle"/>
          </p:nvPr>
        </p:nvSpPr>
        <p:spPr>
          <a:xfrm>
            <a:off x="1200000" y="993300"/>
            <a:ext cx="106101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SAVING WATER - OUTDOORS</a:t>
            </a:r>
            <a:endParaRPr sz="8700" b="0">
              <a:solidFill>
                <a:srgbClr val="39B54A"/>
              </a:solidFill>
              <a:latin typeface="Oswald Regular"/>
              <a:ea typeface="Oswald Regular"/>
              <a:cs typeface="Oswald Regular"/>
              <a:sym typeface="Oswald Regular"/>
            </a:endParaRPr>
          </a:p>
        </p:txBody>
      </p:sp>
      <p:pic>
        <p:nvPicPr>
          <p:cNvPr id="292" name="Google Shape;292;p34"/>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293" name="Google Shape;293;p34"/>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294" name="Google Shape;294;p34"/>
          <p:cNvSpPr txBox="1"/>
          <p:nvPr/>
        </p:nvSpPr>
        <p:spPr>
          <a:xfrm>
            <a:off x="6411600" y="2072525"/>
            <a:ext cx="5234100" cy="3579600"/>
          </a:xfrm>
          <a:prstGeom prst="rect">
            <a:avLst/>
          </a:prstGeom>
          <a:noFill/>
          <a:ln>
            <a:noFill/>
          </a:ln>
        </p:spPr>
        <p:txBody>
          <a:bodyPr spcFirstLastPara="1" wrap="square" lIns="121900" tIns="121900" rIns="121900" bIns="121900" anchor="t" anchorCtr="0">
            <a:noAutofit/>
          </a:bodyPr>
          <a:lstStyle/>
          <a:p>
            <a:pPr marL="609600" lvl="0" indent="-488950" algn="l" rtl="0">
              <a:spcBef>
                <a:spcPts val="0"/>
              </a:spcBef>
              <a:spcAft>
                <a:spcPts val="0"/>
              </a:spcAft>
              <a:buSzPts val="2900"/>
              <a:buFont typeface="Roboto"/>
              <a:buChar char="●"/>
            </a:pPr>
            <a:r>
              <a:rPr lang="en-GB" sz="2900">
                <a:latin typeface="Roboto"/>
                <a:ea typeface="Roboto"/>
                <a:cs typeface="Roboto"/>
                <a:sym typeface="Roboto"/>
              </a:rPr>
              <a:t>Use a trigger on your hose </a:t>
            </a:r>
            <a:endParaRPr sz="2900">
              <a:latin typeface="Roboto"/>
              <a:ea typeface="Roboto"/>
              <a:cs typeface="Roboto"/>
              <a:sym typeface="Roboto"/>
            </a:endParaRPr>
          </a:p>
          <a:p>
            <a:pPr marL="609600" lvl="0" indent="-488950" algn="l" rtl="0">
              <a:spcBef>
                <a:spcPts val="1300"/>
              </a:spcBef>
              <a:spcAft>
                <a:spcPts val="0"/>
              </a:spcAft>
              <a:buSzPts val="2900"/>
              <a:buFont typeface="Roboto"/>
              <a:buChar char="●"/>
            </a:pPr>
            <a:r>
              <a:rPr lang="en-GB" sz="2900">
                <a:latin typeface="Roboto"/>
                <a:ea typeface="Roboto"/>
                <a:cs typeface="Roboto"/>
                <a:sym typeface="Roboto"/>
              </a:rPr>
              <a:t>Use mulch </a:t>
            </a:r>
            <a:endParaRPr sz="2900">
              <a:latin typeface="Roboto"/>
              <a:ea typeface="Roboto"/>
              <a:cs typeface="Roboto"/>
              <a:sym typeface="Roboto"/>
            </a:endParaRPr>
          </a:p>
          <a:p>
            <a:pPr marL="609600" lvl="0" indent="-488950" algn="l" rtl="0">
              <a:spcBef>
                <a:spcPts val="1300"/>
              </a:spcBef>
              <a:spcAft>
                <a:spcPts val="0"/>
              </a:spcAft>
              <a:buSzPts val="2900"/>
              <a:buFont typeface="Roboto"/>
              <a:buChar char="●"/>
            </a:pPr>
            <a:r>
              <a:rPr lang="en-GB" sz="2900">
                <a:latin typeface="Roboto"/>
                <a:ea typeface="Roboto"/>
                <a:cs typeface="Roboto"/>
                <a:sym typeface="Roboto"/>
              </a:rPr>
              <a:t>Water in the morning or late afternoon</a:t>
            </a:r>
            <a:endParaRPr sz="2900">
              <a:latin typeface="Roboto"/>
              <a:ea typeface="Roboto"/>
              <a:cs typeface="Roboto"/>
              <a:sym typeface="Roboto"/>
            </a:endParaRPr>
          </a:p>
          <a:p>
            <a:pPr marL="609600" lvl="0" indent="-488950" algn="l" rtl="0">
              <a:spcBef>
                <a:spcPts val="1300"/>
              </a:spcBef>
              <a:spcAft>
                <a:spcPts val="0"/>
              </a:spcAft>
              <a:buSzPts val="2900"/>
              <a:buFont typeface="Roboto"/>
              <a:buChar char="●"/>
            </a:pPr>
            <a:r>
              <a:rPr lang="en-GB" sz="2900">
                <a:latin typeface="Roboto"/>
                <a:ea typeface="Roboto"/>
                <a:cs typeface="Roboto"/>
                <a:sym typeface="Roboto"/>
              </a:rPr>
              <a:t>Water plants every 2-3 days</a:t>
            </a:r>
            <a:endParaRPr sz="2900">
              <a:latin typeface="Roboto"/>
              <a:ea typeface="Roboto"/>
              <a:cs typeface="Roboto"/>
              <a:sym typeface="Roboto"/>
            </a:endParaRPr>
          </a:p>
          <a:p>
            <a:pPr marL="609600" lvl="0" indent="-488950" algn="l" rtl="0">
              <a:spcBef>
                <a:spcPts val="1300"/>
              </a:spcBef>
              <a:spcAft>
                <a:spcPts val="0"/>
              </a:spcAft>
              <a:buSzPts val="2900"/>
              <a:buFont typeface="Roboto"/>
              <a:buChar char="●"/>
            </a:pPr>
            <a:r>
              <a:rPr lang="en-GB" sz="2900">
                <a:latin typeface="Roboto"/>
                <a:ea typeface="Roboto"/>
                <a:cs typeface="Roboto"/>
                <a:sym typeface="Roboto"/>
              </a:rPr>
              <a:t>Rainwater harvesting </a:t>
            </a:r>
            <a:endParaRPr sz="29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295" name="Google Shape;295;p34"/>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96" name="Google Shape;296;p34"/>
          <p:cNvPicPr preferRelativeResize="0"/>
          <p:nvPr/>
        </p:nvPicPr>
        <p:blipFill rotWithShape="1">
          <a:blip r:embed="rId5">
            <a:alphaModFix/>
          </a:blip>
          <a:srcRect/>
          <a:stretch/>
        </p:blipFill>
        <p:spPr>
          <a:xfrm>
            <a:off x="1458502" y="2246825"/>
            <a:ext cx="4540359" cy="3405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302" name="Google Shape;302;p35"/>
          <p:cNvSpPr txBox="1">
            <a:spLocks noGrp="1"/>
          </p:cNvSpPr>
          <p:nvPr>
            <p:ph type="ctrTitle"/>
          </p:nvPr>
        </p:nvSpPr>
        <p:spPr>
          <a:xfrm>
            <a:off x="1200000" y="2145733"/>
            <a:ext cx="10524000" cy="31656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11300" b="0">
                <a:solidFill>
                  <a:srgbClr val="39B54A"/>
                </a:solidFill>
                <a:latin typeface="Oswald Regular"/>
                <a:ea typeface="Oswald Regular"/>
                <a:cs typeface="Oswald Regular"/>
                <a:sym typeface="Oswald Regular"/>
              </a:rPr>
              <a:t>THANK YOU </a:t>
            </a:r>
            <a:endParaRPr sz="11300" b="0">
              <a:solidFill>
                <a:srgbClr val="39B54A"/>
              </a:solidFill>
              <a:latin typeface="Oswald Regular"/>
              <a:ea typeface="Oswald Regular"/>
              <a:cs typeface="Oswald Regular"/>
              <a:sym typeface="Oswald Regular"/>
            </a:endParaRPr>
          </a:p>
          <a:p>
            <a:pPr marL="0" lvl="0" indent="0" algn="l" rtl="0">
              <a:lnSpc>
                <a:spcPct val="100000"/>
              </a:lnSpc>
              <a:spcBef>
                <a:spcPts val="1300"/>
              </a:spcBef>
              <a:spcAft>
                <a:spcPts val="0"/>
              </a:spcAft>
              <a:buNone/>
            </a:pPr>
            <a:r>
              <a:rPr lang="en-GB" sz="11300" b="0">
                <a:solidFill>
                  <a:srgbClr val="39B54A"/>
                </a:solidFill>
                <a:latin typeface="Oswald Regular"/>
                <a:ea typeface="Oswald Regular"/>
                <a:cs typeface="Oswald Regular"/>
                <a:sym typeface="Oswald Regular"/>
              </a:rPr>
              <a:t>NGA MIHI</a:t>
            </a:r>
            <a:endParaRPr sz="11300" b="0">
              <a:solidFill>
                <a:srgbClr val="39B54A"/>
              </a:solidFill>
              <a:latin typeface="Oswald Regular"/>
              <a:ea typeface="Oswald Regular"/>
              <a:cs typeface="Oswald Regular"/>
              <a:sym typeface="Oswald Regular"/>
            </a:endParaRPr>
          </a:p>
        </p:txBody>
      </p:sp>
      <p:sp>
        <p:nvSpPr>
          <p:cNvPr id="303" name="Google Shape;303;p35"/>
          <p:cNvSpPr txBox="1"/>
          <p:nvPr/>
        </p:nvSpPr>
        <p:spPr>
          <a:xfrm>
            <a:off x="1098400" y="5371133"/>
            <a:ext cx="8409900" cy="1108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700">
                <a:solidFill>
                  <a:schemeClr val="dk1"/>
                </a:solidFill>
                <a:latin typeface="Roboto Medium"/>
                <a:ea typeface="Roboto Medium"/>
                <a:cs typeface="Roboto Medium"/>
                <a:sym typeface="Roboto Medium"/>
              </a:rPr>
              <a:t>Find us at:</a:t>
            </a:r>
            <a:endParaRPr sz="2700">
              <a:solidFill>
                <a:schemeClr val="dk1"/>
              </a:solidFill>
              <a:latin typeface="Roboto Medium"/>
              <a:ea typeface="Roboto Medium"/>
              <a:cs typeface="Roboto Medium"/>
              <a:sym typeface="Roboto Medium"/>
            </a:endParaRPr>
          </a:p>
          <a:p>
            <a:pPr marL="0" lvl="0" indent="0" algn="l" rtl="0">
              <a:spcBef>
                <a:spcPts val="0"/>
              </a:spcBef>
              <a:spcAft>
                <a:spcPts val="0"/>
              </a:spcAft>
              <a:buNone/>
            </a:pPr>
            <a:r>
              <a:rPr lang="en-GB" sz="2700" u="sng">
                <a:solidFill>
                  <a:schemeClr val="hlink"/>
                </a:solidFill>
                <a:latin typeface="Roboto Medium"/>
                <a:ea typeface="Roboto Medium"/>
                <a:cs typeface="Roboto Medium"/>
                <a:sym typeface="Roboto Medium"/>
                <a:hlinkClick r:id="rId3"/>
              </a:rPr>
              <a:t>www.ecomatters.org.nz/homes</a:t>
            </a:r>
            <a:endParaRPr sz="2700">
              <a:solidFill>
                <a:srgbClr val="39B54A"/>
              </a:solidFill>
              <a:latin typeface="Roboto Medium"/>
              <a:ea typeface="Roboto Medium"/>
              <a:cs typeface="Roboto Medium"/>
              <a:sym typeface="Roboto Medium"/>
            </a:endParaRPr>
          </a:p>
          <a:p>
            <a:pPr marL="0" lvl="0" indent="0" algn="l" rtl="0">
              <a:spcBef>
                <a:spcPts val="0"/>
              </a:spcBef>
              <a:spcAft>
                <a:spcPts val="0"/>
              </a:spcAft>
              <a:buNone/>
            </a:pPr>
            <a:r>
              <a:rPr lang="en-GB" sz="2700">
                <a:solidFill>
                  <a:srgbClr val="39B54A"/>
                </a:solidFill>
                <a:latin typeface="Roboto Medium"/>
                <a:ea typeface="Roboto Medium"/>
                <a:cs typeface="Roboto Medium"/>
                <a:sym typeface="Roboto Medium"/>
              </a:rPr>
              <a:t>water@ecomatters.org.nz</a:t>
            </a:r>
            <a:endParaRPr sz="2700">
              <a:solidFill>
                <a:srgbClr val="39B54A"/>
              </a:solidFill>
              <a:latin typeface="Roboto Medium"/>
              <a:ea typeface="Roboto Medium"/>
              <a:cs typeface="Roboto Medium"/>
              <a:sym typeface="Roboto Medium"/>
            </a:endParaRPr>
          </a:p>
          <a:p>
            <a:pPr marL="0" lvl="0" indent="0" algn="l" rtl="0">
              <a:spcBef>
                <a:spcPts val="0"/>
              </a:spcBef>
              <a:spcAft>
                <a:spcPts val="0"/>
              </a:spcAft>
              <a:buNone/>
            </a:pPr>
            <a:endParaRPr sz="2700">
              <a:solidFill>
                <a:schemeClr val="dk1"/>
              </a:solidFill>
              <a:latin typeface="Roboto Medium"/>
              <a:ea typeface="Roboto Medium"/>
              <a:cs typeface="Roboto Medium"/>
              <a:sym typeface="Roboto Medium"/>
            </a:endParaRPr>
          </a:p>
          <a:p>
            <a:pPr marL="0" lvl="0" indent="0" algn="l" rtl="0">
              <a:spcBef>
                <a:spcPts val="0"/>
              </a:spcBef>
              <a:spcAft>
                <a:spcPts val="0"/>
              </a:spcAft>
              <a:buNone/>
            </a:pPr>
            <a:endParaRPr sz="1900">
              <a:solidFill>
                <a:schemeClr val="dk1"/>
              </a:solidFill>
              <a:latin typeface="Lato"/>
              <a:ea typeface="Lato"/>
              <a:cs typeface="Lato"/>
              <a:sym typeface="Lato"/>
            </a:endParaRPr>
          </a:p>
        </p:txBody>
      </p:sp>
      <p:pic>
        <p:nvPicPr>
          <p:cNvPr id="304" name="Google Shape;304;p35"/>
          <p:cNvPicPr preferRelativeResize="0"/>
          <p:nvPr/>
        </p:nvPicPr>
        <p:blipFill>
          <a:blip r:embed="rId4">
            <a:alphaModFix/>
          </a:blip>
          <a:stretch>
            <a:fillRect/>
          </a:stretch>
        </p:blipFill>
        <p:spPr>
          <a:xfrm>
            <a:off x="976267" y="446298"/>
            <a:ext cx="3109499" cy="1197966"/>
          </a:xfrm>
          <a:prstGeom prst="rect">
            <a:avLst/>
          </a:prstGeom>
          <a:noFill/>
          <a:ln>
            <a:noFill/>
          </a:ln>
        </p:spPr>
      </p:pic>
      <p:pic>
        <p:nvPicPr>
          <p:cNvPr id="305" name="Google Shape;305;p35"/>
          <p:cNvPicPr preferRelativeResize="0"/>
          <p:nvPr/>
        </p:nvPicPr>
        <p:blipFill>
          <a:blip r:embed="rId5">
            <a:alphaModFix/>
          </a:blip>
          <a:stretch>
            <a:fillRect/>
          </a:stretch>
        </p:blipFill>
        <p:spPr>
          <a:xfrm>
            <a:off x="8280276" y="446300"/>
            <a:ext cx="3001657" cy="11979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6"/>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86" name="Google Shape;86;p16"/>
          <p:cNvSpPr txBox="1">
            <a:spLocks noGrp="1"/>
          </p:cNvSpPr>
          <p:nvPr>
            <p:ph type="ctrTitle"/>
          </p:nvPr>
        </p:nvSpPr>
        <p:spPr>
          <a:xfrm>
            <a:off x="1279925" y="748950"/>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HOW TO READ YOUR BILL</a:t>
            </a:r>
            <a:endParaRPr sz="8700" b="0">
              <a:solidFill>
                <a:srgbClr val="39B54A"/>
              </a:solidFill>
              <a:latin typeface="Oswald Regular"/>
              <a:ea typeface="Oswald Regular"/>
              <a:cs typeface="Oswald Regular"/>
              <a:sym typeface="Oswald Regular"/>
            </a:endParaRPr>
          </a:p>
        </p:txBody>
      </p:sp>
      <p:pic>
        <p:nvPicPr>
          <p:cNvPr id="87" name="Google Shape;87;p16"/>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88" name="Google Shape;88;p16"/>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89" name="Google Shape;89;p16"/>
          <p:cNvSpPr txBox="1"/>
          <p:nvPr/>
        </p:nvSpPr>
        <p:spPr>
          <a:xfrm>
            <a:off x="6411600" y="2508625"/>
            <a:ext cx="5050500" cy="31434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Average Aucklander uses 140-175L per day</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Waterwise goal 120L per day</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90" name="Google Shape;90;p16"/>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91" name="Google Shape;91;p16"/>
          <p:cNvPicPr preferRelativeResize="0"/>
          <p:nvPr/>
        </p:nvPicPr>
        <p:blipFill rotWithShape="1">
          <a:blip r:embed="rId5">
            <a:alphaModFix/>
          </a:blip>
          <a:srcRect/>
          <a:stretch/>
        </p:blipFill>
        <p:spPr>
          <a:xfrm>
            <a:off x="2186097" y="2246825"/>
            <a:ext cx="3085151" cy="340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sp>
        <p:nvSpPr>
          <p:cNvPr id="96" name="Google Shape;96;p17"/>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97" name="Google Shape;97;p17"/>
          <p:cNvSpPr txBox="1">
            <a:spLocks noGrp="1"/>
          </p:cNvSpPr>
          <p:nvPr>
            <p:ph type="ctrTitle"/>
          </p:nvPr>
        </p:nvSpPr>
        <p:spPr>
          <a:xfrm>
            <a:off x="1203425" y="651225"/>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CHANGES IN WATER USE</a:t>
            </a:r>
            <a:endParaRPr sz="8700" b="0">
              <a:solidFill>
                <a:srgbClr val="39B54A"/>
              </a:solidFill>
              <a:latin typeface="Oswald Regular"/>
              <a:ea typeface="Oswald Regular"/>
              <a:cs typeface="Oswald Regular"/>
              <a:sym typeface="Oswald Regular"/>
            </a:endParaRPr>
          </a:p>
        </p:txBody>
      </p:sp>
      <p:pic>
        <p:nvPicPr>
          <p:cNvPr id="98" name="Google Shape;98;p17"/>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99" name="Google Shape;99;p17"/>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00" name="Google Shape;100;p17"/>
          <p:cNvSpPr txBox="1"/>
          <p:nvPr/>
        </p:nvSpPr>
        <p:spPr>
          <a:xfrm>
            <a:off x="6476750" y="2159750"/>
            <a:ext cx="48609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Seasonal</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Occupancy</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Water heating system</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Leaks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Household cleaning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01" name="Google Shape;101;p17"/>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02" name="Google Shape;102;p17"/>
          <p:cNvPicPr preferRelativeResize="0"/>
          <p:nvPr/>
        </p:nvPicPr>
        <p:blipFill rotWithShape="1">
          <a:blip r:embed="rId5">
            <a:alphaModFix/>
          </a:blip>
          <a:srcRect/>
          <a:stretch/>
        </p:blipFill>
        <p:spPr>
          <a:xfrm>
            <a:off x="2180975" y="2246825"/>
            <a:ext cx="3095406" cy="3405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6"/>
        <p:cNvGrpSpPr/>
        <p:nvPr/>
      </p:nvGrpSpPr>
      <p:grpSpPr>
        <a:xfrm>
          <a:off x="0" y="0"/>
          <a:ext cx="0" cy="0"/>
          <a:chOff x="0" y="0"/>
          <a:chExt cx="0" cy="0"/>
        </a:xfrm>
      </p:grpSpPr>
      <p:sp>
        <p:nvSpPr>
          <p:cNvPr id="107" name="Google Shape;107;p18"/>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08" name="Google Shape;108;p18"/>
          <p:cNvSpPr txBox="1">
            <a:spLocks noGrp="1"/>
          </p:cNvSpPr>
          <p:nvPr>
            <p:ph type="ctrTitle"/>
          </p:nvPr>
        </p:nvSpPr>
        <p:spPr>
          <a:xfrm>
            <a:off x="493400" y="840900"/>
            <a:ext cx="113937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ONLINE WATERCARE ACCOUNT</a:t>
            </a:r>
            <a:endParaRPr sz="8700" b="0">
              <a:solidFill>
                <a:srgbClr val="39B54A"/>
              </a:solidFill>
              <a:latin typeface="Oswald Regular"/>
              <a:ea typeface="Oswald Regular"/>
              <a:cs typeface="Oswald Regular"/>
              <a:sym typeface="Oswald Regular"/>
            </a:endParaRPr>
          </a:p>
        </p:txBody>
      </p:sp>
      <p:pic>
        <p:nvPicPr>
          <p:cNvPr id="109" name="Google Shape;109;p18"/>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10" name="Google Shape;110;p18"/>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11" name="Google Shape;111;p18"/>
          <p:cNvSpPr txBox="1"/>
          <p:nvPr/>
        </p:nvSpPr>
        <p:spPr>
          <a:xfrm>
            <a:off x="6835150" y="2310458"/>
            <a:ext cx="45804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Pay bills</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Check account balance</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View previous bills</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Switch to e-billing</a:t>
            </a:r>
            <a:endParaRPr sz="3200">
              <a:latin typeface="Roboto"/>
              <a:ea typeface="Roboto"/>
              <a:cs typeface="Roboto"/>
              <a:sym typeface="Roboto"/>
            </a:endParaRPr>
          </a:p>
          <a:p>
            <a:pPr marL="609600" lvl="0" indent="0" algn="l" rtl="0">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12" name="Google Shape;112;p18"/>
          <p:cNvSpPr/>
          <p:nvPr/>
        </p:nvSpPr>
        <p:spPr>
          <a:xfrm>
            <a:off x="970124" y="2398500"/>
            <a:ext cx="55893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13" name="Google Shape;113;p18"/>
          <p:cNvPicPr preferRelativeResize="0"/>
          <p:nvPr/>
        </p:nvPicPr>
        <p:blipFill rotWithShape="1">
          <a:blip r:embed="rId5">
            <a:alphaModFix/>
          </a:blip>
          <a:srcRect l="-2230" r="2230"/>
          <a:stretch/>
        </p:blipFill>
        <p:spPr>
          <a:xfrm>
            <a:off x="1073362" y="2397601"/>
            <a:ext cx="5310627" cy="3405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7"/>
        <p:cNvGrpSpPr/>
        <p:nvPr/>
      </p:nvGrpSpPr>
      <p:grpSpPr>
        <a:xfrm>
          <a:off x="0" y="0"/>
          <a:ext cx="0" cy="0"/>
          <a:chOff x="0" y="0"/>
          <a:chExt cx="0" cy="0"/>
        </a:xfrm>
      </p:grpSpPr>
      <p:sp>
        <p:nvSpPr>
          <p:cNvPr id="118" name="Google Shape;118;p19"/>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19" name="Google Shape;119;p19"/>
          <p:cNvSpPr txBox="1">
            <a:spLocks noGrp="1"/>
          </p:cNvSpPr>
          <p:nvPr>
            <p:ph type="ctrTitle"/>
          </p:nvPr>
        </p:nvSpPr>
        <p:spPr>
          <a:xfrm>
            <a:off x="1022475" y="573150"/>
            <a:ext cx="110241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FINDING YOUR WATER METER</a:t>
            </a:r>
            <a:endParaRPr sz="8700" b="0">
              <a:solidFill>
                <a:srgbClr val="39B54A"/>
              </a:solidFill>
              <a:latin typeface="Oswald Regular"/>
              <a:ea typeface="Oswald Regular"/>
              <a:cs typeface="Oswald Regular"/>
              <a:sym typeface="Oswald Regular"/>
            </a:endParaRPr>
          </a:p>
        </p:txBody>
      </p:sp>
      <p:pic>
        <p:nvPicPr>
          <p:cNvPr id="120" name="Google Shape;120;p19"/>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21" name="Google Shape;121;p19"/>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22" name="Google Shape;122;p19"/>
          <p:cNvSpPr txBox="1"/>
          <p:nvPr/>
        </p:nvSpPr>
        <p:spPr>
          <a:xfrm>
            <a:off x="6411600" y="2072525"/>
            <a:ext cx="5050500" cy="3579600"/>
          </a:xfrm>
          <a:prstGeom prst="rect">
            <a:avLst/>
          </a:prstGeom>
          <a:noFill/>
          <a:ln>
            <a:noFill/>
          </a:ln>
        </p:spPr>
        <p:txBody>
          <a:bodyPr spcFirstLastPara="1" wrap="square" lIns="121900" tIns="121900" rIns="121900" bIns="121900" anchor="t" anchorCtr="0">
            <a:noAutofit/>
          </a:bodyPr>
          <a:lstStyle/>
          <a:p>
            <a:pPr marL="457200" lvl="0" indent="-431800" algn="l" rtl="0">
              <a:lnSpc>
                <a:spcPct val="115000"/>
              </a:lnSpc>
              <a:spcBef>
                <a:spcPts val="0"/>
              </a:spcBef>
              <a:spcAft>
                <a:spcPts val="0"/>
              </a:spcAft>
              <a:buSzPts val="3200"/>
              <a:buFont typeface="Roboto"/>
              <a:buChar char="●"/>
            </a:pPr>
            <a:r>
              <a:rPr lang="en-GB" sz="3200">
                <a:latin typeface="Roboto"/>
                <a:ea typeface="Roboto"/>
                <a:cs typeface="Roboto"/>
                <a:sym typeface="Roboto"/>
              </a:rPr>
              <a:t>Usually at the front of the property</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GB" sz="3200">
                <a:latin typeface="Roboto"/>
                <a:ea typeface="Roboto"/>
                <a:cs typeface="Roboto"/>
                <a:sym typeface="Roboto"/>
              </a:rPr>
              <a:t>In a box with a blue or black lid</a:t>
            </a:r>
            <a:endParaRPr sz="3200">
              <a:latin typeface="Roboto"/>
              <a:ea typeface="Roboto"/>
              <a:cs typeface="Roboto"/>
              <a:sym typeface="Roboto"/>
            </a:endParaRPr>
          </a:p>
          <a:p>
            <a:pPr marL="457200" lvl="0" indent="-431800" algn="l" rtl="0">
              <a:lnSpc>
                <a:spcPct val="115000"/>
              </a:lnSpc>
              <a:spcBef>
                <a:spcPts val="0"/>
              </a:spcBef>
              <a:spcAft>
                <a:spcPts val="0"/>
              </a:spcAft>
              <a:buSzPts val="3200"/>
              <a:buFont typeface="Roboto"/>
              <a:buChar char="●"/>
            </a:pPr>
            <a:r>
              <a:rPr lang="en-GB" sz="3200">
                <a:latin typeface="Roboto"/>
                <a:ea typeface="Roboto"/>
                <a:cs typeface="Roboto"/>
                <a:sym typeface="Roboto"/>
              </a:rPr>
              <a:t>Lift the lid and look for the meter dial</a:t>
            </a:r>
            <a:endParaRPr sz="3200" b="1">
              <a:latin typeface="Roboto"/>
              <a:ea typeface="Roboto"/>
              <a:cs typeface="Roboto"/>
              <a:sym typeface="Roboto"/>
            </a:endParaRPr>
          </a:p>
        </p:txBody>
      </p:sp>
      <p:sp>
        <p:nvSpPr>
          <p:cNvPr id="123" name="Google Shape;123;p19"/>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7500">
              <a:solidFill>
                <a:srgbClr val="39B54A"/>
              </a:solidFill>
              <a:latin typeface="Oswald Regular"/>
              <a:ea typeface="Oswald Regular"/>
              <a:cs typeface="Oswald Regular"/>
              <a:sym typeface="Oswald Regular"/>
            </a:endParaRPr>
          </a:p>
        </p:txBody>
      </p:sp>
      <p:pic>
        <p:nvPicPr>
          <p:cNvPr id="124" name="Google Shape;124;p19"/>
          <p:cNvPicPr preferRelativeResize="0"/>
          <p:nvPr/>
        </p:nvPicPr>
        <p:blipFill rotWithShape="1">
          <a:blip r:embed="rId5">
            <a:alphaModFix/>
          </a:blip>
          <a:srcRect/>
          <a:stretch/>
        </p:blipFill>
        <p:spPr>
          <a:xfrm>
            <a:off x="2043027" y="2246826"/>
            <a:ext cx="3371283" cy="3405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8"/>
        <p:cNvGrpSpPr/>
        <p:nvPr/>
      </p:nvGrpSpPr>
      <p:grpSpPr>
        <a:xfrm>
          <a:off x="0" y="0"/>
          <a:ext cx="0" cy="0"/>
          <a:chOff x="0" y="0"/>
          <a:chExt cx="0" cy="0"/>
        </a:xfrm>
      </p:grpSpPr>
      <p:sp>
        <p:nvSpPr>
          <p:cNvPr id="129" name="Google Shape;129;p20"/>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30" name="Google Shape;130;p20"/>
          <p:cNvSpPr txBox="1">
            <a:spLocks noGrp="1"/>
          </p:cNvSpPr>
          <p:nvPr>
            <p:ph type="ctrTitle"/>
          </p:nvPr>
        </p:nvSpPr>
        <p:spPr>
          <a:xfrm>
            <a:off x="1142550" y="717225"/>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LEAK TESTING</a:t>
            </a:r>
            <a:endParaRPr sz="8700" b="0">
              <a:solidFill>
                <a:srgbClr val="39B54A"/>
              </a:solidFill>
              <a:latin typeface="Oswald Regular"/>
              <a:ea typeface="Oswald Regular"/>
              <a:cs typeface="Oswald Regular"/>
              <a:sym typeface="Oswald Regular"/>
            </a:endParaRPr>
          </a:p>
        </p:txBody>
      </p:sp>
      <p:pic>
        <p:nvPicPr>
          <p:cNvPr id="131" name="Google Shape;131;p20"/>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32" name="Google Shape;132;p20"/>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33" name="Google Shape;133;p20"/>
          <p:cNvSpPr txBox="1"/>
          <p:nvPr/>
        </p:nvSpPr>
        <p:spPr>
          <a:xfrm>
            <a:off x="6408175" y="1970925"/>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Choose 4 - 8 hours where you won't be using water</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Write down the 8-digit number before and after </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If there is a difference, you could have a leak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34" name="Google Shape;134;p20"/>
          <p:cNvSpPr/>
          <p:nvPr/>
        </p:nvSpPr>
        <p:spPr>
          <a:xfrm>
            <a:off x="1200008" y="21453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rotWithShape="1">
          <a:blip r:embed="rId5">
            <a:alphaModFix/>
          </a:blip>
          <a:srcRect/>
          <a:stretch/>
        </p:blipFill>
        <p:spPr>
          <a:xfrm>
            <a:off x="1200000" y="2283175"/>
            <a:ext cx="5050500" cy="312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9"/>
        <p:cNvGrpSpPr/>
        <p:nvPr/>
      </p:nvGrpSpPr>
      <p:grpSpPr>
        <a:xfrm>
          <a:off x="0" y="0"/>
          <a:ext cx="0" cy="0"/>
          <a:chOff x="0" y="0"/>
          <a:chExt cx="0" cy="0"/>
        </a:xfrm>
      </p:grpSpPr>
      <p:sp>
        <p:nvSpPr>
          <p:cNvPr id="140" name="Google Shape;140;p21"/>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41" name="Google Shape;141;p21"/>
          <p:cNvSpPr txBox="1">
            <a:spLocks noGrp="1"/>
          </p:cNvSpPr>
          <p:nvPr>
            <p:ph type="ctrTitle"/>
          </p:nvPr>
        </p:nvSpPr>
        <p:spPr>
          <a:xfrm>
            <a:off x="1200000" y="679175"/>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LOOKING FOR LEAKS</a:t>
            </a:r>
            <a:endParaRPr sz="8700" b="0">
              <a:solidFill>
                <a:srgbClr val="39B54A"/>
              </a:solidFill>
              <a:latin typeface="Oswald Regular"/>
              <a:ea typeface="Oswald Regular"/>
              <a:cs typeface="Oswald Regular"/>
              <a:sym typeface="Oswald Regular"/>
            </a:endParaRPr>
          </a:p>
        </p:txBody>
      </p:sp>
      <p:pic>
        <p:nvPicPr>
          <p:cNvPr id="142" name="Google Shape;142;p21"/>
          <p:cNvPicPr preferRelativeResize="0"/>
          <p:nvPr/>
        </p:nvPicPr>
        <p:blipFill rotWithShape="1">
          <a:blip r:embed="rId3">
            <a:alphaModFix/>
          </a:blip>
          <a:srcRect/>
          <a:stretch/>
        </p:blipFill>
        <p:spPr>
          <a:xfrm>
            <a:off x="1036192" y="5753737"/>
            <a:ext cx="2402801" cy="925734"/>
          </a:xfrm>
          <a:prstGeom prst="rect">
            <a:avLst/>
          </a:prstGeom>
          <a:noFill/>
          <a:ln>
            <a:noFill/>
          </a:ln>
        </p:spPr>
      </p:pic>
      <p:pic>
        <p:nvPicPr>
          <p:cNvPr id="143" name="Google Shape;143;p21"/>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44" name="Google Shape;144;p21"/>
          <p:cNvSpPr txBox="1"/>
          <p:nvPr/>
        </p:nvSpPr>
        <p:spPr>
          <a:xfrm>
            <a:off x="6411600" y="1780475"/>
            <a:ext cx="5050500" cy="38715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Dripping taps/shower</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Water dripping down back of toilet bowl</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Behind appliances</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Under the house</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Damp patches garden/driveway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45" name="Google Shape;145;p21"/>
          <p:cNvSpPr/>
          <p:nvPr/>
        </p:nvSpPr>
        <p:spPr>
          <a:xfrm>
            <a:off x="1200008" y="21485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46" name="Google Shape;146;p21"/>
          <p:cNvPicPr preferRelativeResize="0"/>
          <p:nvPr/>
        </p:nvPicPr>
        <p:blipFill>
          <a:blip r:embed="rId5">
            <a:alphaModFix/>
          </a:blip>
          <a:stretch>
            <a:fillRect/>
          </a:stretch>
        </p:blipFill>
        <p:spPr>
          <a:xfrm>
            <a:off x="1455050" y="2148425"/>
            <a:ext cx="4540410" cy="3405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sp>
        <p:nvSpPr>
          <p:cNvPr id="151" name="Google Shape;151;p22"/>
          <p:cNvSpPr txBox="1"/>
          <p:nvPr/>
        </p:nvSpPr>
        <p:spPr>
          <a:xfrm>
            <a:off x="1279933" y="6879400"/>
            <a:ext cx="6581700" cy="768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1900">
              <a:latin typeface="Lato"/>
              <a:ea typeface="Lato"/>
              <a:cs typeface="Lato"/>
              <a:sym typeface="Lato"/>
            </a:endParaRPr>
          </a:p>
        </p:txBody>
      </p:sp>
      <p:sp>
        <p:nvSpPr>
          <p:cNvPr id="152" name="Google Shape;152;p22"/>
          <p:cNvSpPr txBox="1">
            <a:spLocks noGrp="1"/>
          </p:cNvSpPr>
          <p:nvPr>
            <p:ph type="ctrTitle"/>
          </p:nvPr>
        </p:nvSpPr>
        <p:spPr>
          <a:xfrm>
            <a:off x="1203425" y="717225"/>
            <a:ext cx="9906900" cy="1253700"/>
          </a:xfrm>
          <a:prstGeom prst="rect">
            <a:avLst/>
          </a:prstGeom>
        </p:spPr>
        <p:txBody>
          <a:bodyPr spcFirstLastPara="1" wrap="square" lIns="0" tIns="0" rIns="0" bIns="0" anchor="b" anchorCtr="0">
            <a:noAutofit/>
          </a:bodyPr>
          <a:lstStyle/>
          <a:p>
            <a:pPr marL="0" lvl="0" indent="0" algn="l" rtl="0">
              <a:lnSpc>
                <a:spcPct val="100000"/>
              </a:lnSpc>
              <a:spcBef>
                <a:spcPts val="1300"/>
              </a:spcBef>
              <a:spcAft>
                <a:spcPts val="0"/>
              </a:spcAft>
              <a:buNone/>
            </a:pPr>
            <a:r>
              <a:rPr lang="en-GB" sz="7500" b="0">
                <a:solidFill>
                  <a:srgbClr val="39B54A"/>
                </a:solidFill>
                <a:latin typeface="Oswald Regular"/>
                <a:ea typeface="Oswald Regular"/>
                <a:cs typeface="Oswald Regular"/>
                <a:sym typeface="Oswald Regular"/>
              </a:rPr>
              <a:t>TOILET LEAK TESTING</a:t>
            </a:r>
            <a:endParaRPr sz="8700" b="0">
              <a:solidFill>
                <a:srgbClr val="39B54A"/>
              </a:solidFill>
              <a:latin typeface="Oswald Regular"/>
              <a:ea typeface="Oswald Regular"/>
              <a:cs typeface="Oswald Regular"/>
              <a:sym typeface="Oswald Regular"/>
            </a:endParaRPr>
          </a:p>
        </p:txBody>
      </p:sp>
      <p:pic>
        <p:nvPicPr>
          <p:cNvPr id="153" name="Google Shape;153;p22"/>
          <p:cNvPicPr preferRelativeResize="0"/>
          <p:nvPr/>
        </p:nvPicPr>
        <p:blipFill rotWithShape="1">
          <a:blip r:embed="rId3">
            <a:alphaModFix/>
          </a:blip>
          <a:srcRect/>
          <a:stretch/>
        </p:blipFill>
        <p:spPr>
          <a:xfrm>
            <a:off x="1022467" y="5802900"/>
            <a:ext cx="2402801" cy="925734"/>
          </a:xfrm>
          <a:prstGeom prst="rect">
            <a:avLst/>
          </a:prstGeom>
          <a:noFill/>
          <a:ln>
            <a:noFill/>
          </a:ln>
        </p:spPr>
      </p:pic>
      <p:pic>
        <p:nvPicPr>
          <p:cNvPr id="154" name="Google Shape;154;p22"/>
          <p:cNvPicPr preferRelativeResize="0"/>
          <p:nvPr/>
        </p:nvPicPr>
        <p:blipFill rotWithShape="1">
          <a:blip r:embed="rId4">
            <a:alphaModFix/>
          </a:blip>
          <a:srcRect l="3445" r="3445"/>
          <a:stretch/>
        </p:blipFill>
        <p:spPr>
          <a:xfrm>
            <a:off x="8745266" y="5753726"/>
            <a:ext cx="2319567" cy="925740"/>
          </a:xfrm>
          <a:prstGeom prst="rect">
            <a:avLst/>
          </a:prstGeom>
          <a:noFill/>
          <a:ln>
            <a:noFill/>
          </a:ln>
        </p:spPr>
      </p:pic>
      <p:sp>
        <p:nvSpPr>
          <p:cNvPr id="155" name="Google Shape;155;p22"/>
          <p:cNvSpPr txBox="1"/>
          <p:nvPr/>
        </p:nvSpPr>
        <p:spPr>
          <a:xfrm>
            <a:off x="6411600" y="2072525"/>
            <a:ext cx="5234100" cy="3579600"/>
          </a:xfrm>
          <a:prstGeom prst="rect">
            <a:avLst/>
          </a:prstGeom>
          <a:noFill/>
          <a:ln>
            <a:noFill/>
          </a:ln>
        </p:spPr>
        <p:txBody>
          <a:bodyPr spcFirstLastPara="1" wrap="square" lIns="121900" tIns="121900" rIns="121900" bIns="121900" anchor="t" anchorCtr="0">
            <a:noAutofit/>
          </a:bodyPr>
          <a:lstStyle/>
          <a:p>
            <a:pPr marL="609600" lvl="0" indent="-508000" algn="l" rtl="0">
              <a:spcBef>
                <a:spcPts val="0"/>
              </a:spcBef>
              <a:spcAft>
                <a:spcPts val="0"/>
              </a:spcAft>
              <a:buSzPts val="3200"/>
              <a:buFont typeface="Roboto"/>
              <a:buChar char="●"/>
            </a:pPr>
            <a:r>
              <a:rPr lang="en-GB" sz="3200">
                <a:latin typeface="Roboto"/>
                <a:ea typeface="Roboto"/>
                <a:cs typeface="Roboto"/>
                <a:sym typeface="Roboto"/>
              </a:rPr>
              <a:t>Take a square of toilet paper</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Place it on the back of the bowl</a:t>
            </a:r>
            <a:endParaRPr sz="3200">
              <a:latin typeface="Roboto"/>
              <a:ea typeface="Roboto"/>
              <a:cs typeface="Roboto"/>
              <a:sym typeface="Roboto"/>
            </a:endParaRPr>
          </a:p>
          <a:p>
            <a:pPr marL="609600" lvl="0" indent="-508000" algn="l" rtl="0">
              <a:spcBef>
                <a:spcPts val="1300"/>
              </a:spcBef>
              <a:spcAft>
                <a:spcPts val="0"/>
              </a:spcAft>
              <a:buSzPts val="3200"/>
              <a:buFont typeface="Roboto"/>
              <a:buChar char="●"/>
            </a:pPr>
            <a:r>
              <a:rPr lang="en-GB" sz="3200">
                <a:latin typeface="Roboto"/>
                <a:ea typeface="Roboto"/>
                <a:cs typeface="Roboto"/>
                <a:sym typeface="Roboto"/>
              </a:rPr>
              <a:t>If the toilet paper gets wet, you have a leak  </a:t>
            </a:r>
            <a:endParaRPr sz="3200">
              <a:latin typeface="Roboto"/>
              <a:ea typeface="Roboto"/>
              <a:cs typeface="Roboto"/>
              <a:sym typeface="Roboto"/>
            </a:endParaRPr>
          </a:p>
          <a:p>
            <a:pPr marL="609600" lvl="0" indent="0" algn="l" rtl="0">
              <a:lnSpc>
                <a:spcPct val="100000"/>
              </a:lnSpc>
              <a:spcBef>
                <a:spcPts val="1300"/>
              </a:spcBef>
              <a:spcAft>
                <a:spcPts val="0"/>
              </a:spcAft>
              <a:buNone/>
            </a:pPr>
            <a:endParaRPr sz="3200">
              <a:latin typeface="Roboto"/>
              <a:ea typeface="Roboto"/>
              <a:cs typeface="Roboto"/>
              <a:sym typeface="Roboto"/>
            </a:endParaRPr>
          </a:p>
          <a:p>
            <a:pPr marL="0" lvl="0" indent="0" algn="l" rtl="0">
              <a:spcBef>
                <a:spcPts val="1300"/>
              </a:spcBef>
              <a:spcAft>
                <a:spcPts val="0"/>
              </a:spcAft>
              <a:buNone/>
            </a:pPr>
            <a:endParaRPr sz="3200" b="1">
              <a:latin typeface="Roboto"/>
              <a:ea typeface="Roboto"/>
              <a:cs typeface="Roboto"/>
              <a:sym typeface="Roboto"/>
            </a:endParaRPr>
          </a:p>
        </p:txBody>
      </p:sp>
      <p:sp>
        <p:nvSpPr>
          <p:cNvPr id="156" name="Google Shape;156;p22"/>
          <p:cNvSpPr/>
          <p:nvPr/>
        </p:nvSpPr>
        <p:spPr>
          <a:xfrm>
            <a:off x="1203433" y="2246900"/>
            <a:ext cx="5050500" cy="3405300"/>
          </a:xfrm>
          <a:prstGeom prst="rect">
            <a:avLst/>
          </a:prstGeom>
          <a:solidFill>
            <a:srgbClr val="39B54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57" name="Google Shape;157;p22"/>
          <p:cNvPicPr preferRelativeResize="0"/>
          <p:nvPr/>
        </p:nvPicPr>
        <p:blipFill>
          <a:blip r:embed="rId5">
            <a:alphaModFix/>
          </a:blip>
          <a:stretch>
            <a:fillRect/>
          </a:stretch>
        </p:blipFill>
        <p:spPr>
          <a:xfrm>
            <a:off x="2600674" y="2246825"/>
            <a:ext cx="2256006" cy="3405298"/>
          </a:xfrm>
          <a:prstGeom prst="rect">
            <a:avLst/>
          </a:prstGeom>
          <a:noFill/>
          <a:ln>
            <a:no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2762</Words>
  <Application>Microsoft Office PowerPoint</Application>
  <PresentationFormat>Widescreen</PresentationFormat>
  <Paragraphs>251</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Playfair Display</vt:lpstr>
      <vt:lpstr>Oswald</vt:lpstr>
      <vt:lpstr>Arial</vt:lpstr>
      <vt:lpstr>Roboto</vt:lpstr>
      <vt:lpstr>Oswald Regular</vt:lpstr>
      <vt:lpstr>Roboto Medium</vt:lpstr>
      <vt:lpstr>Lato</vt:lpstr>
      <vt:lpstr>Calibri</vt:lpstr>
      <vt:lpstr>Blue &amp; Gold</vt:lpstr>
      <vt:lpstr>WATERWISE  WORKSHOP</vt:lpstr>
      <vt:lpstr>OVERVIEW</vt:lpstr>
      <vt:lpstr>HOW TO READ YOUR BILL</vt:lpstr>
      <vt:lpstr>CHANGES IN WATER USE</vt:lpstr>
      <vt:lpstr>ONLINE WATERCARE ACCOUNT</vt:lpstr>
      <vt:lpstr>FINDING YOUR WATER METER</vt:lpstr>
      <vt:lpstr>LEAK TESTING</vt:lpstr>
      <vt:lpstr>LOOKING FOR LEAKS</vt:lpstr>
      <vt:lpstr>TOILET LEAK TESTING</vt:lpstr>
      <vt:lpstr>LEAK ALLOWANCE</vt:lpstr>
      <vt:lpstr>HOT WATER SYSTEMS</vt:lpstr>
      <vt:lpstr>HOT WATER SYSTEMS</vt:lpstr>
      <vt:lpstr>WHERE TO SAVE WATER</vt:lpstr>
      <vt:lpstr>FLOW RATES</vt:lpstr>
      <vt:lpstr>SAVING WATER - BATHROOM </vt:lpstr>
      <vt:lpstr>SAVING WATER - KITCHEN  </vt:lpstr>
      <vt:lpstr>WATER SAVING DEVICES</vt:lpstr>
      <vt:lpstr>INSTALLING THESE DEVICES</vt:lpstr>
      <vt:lpstr>COLLECTING GREY WATER </vt:lpstr>
      <vt:lpstr>SAVING WATER - LAUNDRY</vt:lpstr>
      <vt:lpstr>SAVING WATER - OUTDOORS</vt:lpstr>
      <vt:lpstr>THANK YOU  NGA MIHI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WATERWISE  WORKSHOP</dc:title>
  <cp:lastModifiedBy>Carla</cp:lastModifiedBy>
  <cp:revision>1</cp:revision>
  <dcterms:modified xsi:type="dcterms:W3CDTF">2020-05-14T00:15:50Z</dcterms:modified>
</cp:coreProperties>
</file>