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Comfortaa-regular.fntdata"/><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5"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f166c941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f166c9418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f166c9418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f166c9418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166c94187_0_2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166c94187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f166c94187_0_3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f166c94187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f166c94187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f166c94187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166c94187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166c9418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f166c9418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f166c94187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f166c94187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f166c94187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f166c94187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4.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6.pn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yJX1Te0jey0"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4.png"/><Relationship Id="rId11" Type="http://schemas.openxmlformats.org/officeDocument/2006/relationships/image" Target="../media/image17.png"/><Relationship Id="rId10" Type="http://schemas.openxmlformats.org/officeDocument/2006/relationships/image" Target="../media/image18.png"/><Relationship Id="rId12" Type="http://schemas.openxmlformats.org/officeDocument/2006/relationships/image" Target="../media/image12.png"/><Relationship Id="rId9"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16.png"/><Relationship Id="rId7" Type="http://schemas.openxmlformats.org/officeDocument/2006/relationships/image" Target="../media/image8.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rnz.co.nz/news/national/509062/stay-inside-fire-in-auckland-s-flat-bush-affected-air-quality"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seek.co.nz/environmental-jobs/in-Flat-Bush-Auckland" TargetMode="External"/><Relationship Id="rId4" Type="http://schemas.openxmlformats.org/officeDocument/2006/relationships/hyperlink" Target="https://standout-cv.com/cv/environmental-health-officer-cv-example#cv-example" TargetMode="External"/><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488125" y="0"/>
            <a:ext cx="56559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Solutions to threats to the natural world</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9</a:t>
            </a:r>
            <a:endParaRPr/>
          </a:p>
        </p:txBody>
      </p:sp>
      <p:pic>
        <p:nvPicPr>
          <p:cNvPr id="149" name="Google Shape;149;p30"/>
          <p:cNvPicPr preferRelativeResize="0"/>
          <p:nvPr/>
        </p:nvPicPr>
        <p:blipFill>
          <a:blip r:embed="rId3">
            <a:alphaModFix/>
          </a:blip>
          <a:stretch>
            <a:fillRect/>
          </a:stretch>
        </p:blipFill>
        <p:spPr>
          <a:xfrm>
            <a:off x="3000050" y="2031900"/>
            <a:ext cx="2954061" cy="2959200"/>
          </a:xfrm>
          <a:prstGeom prst="rect">
            <a:avLst/>
          </a:prstGeom>
          <a:noFill/>
          <a:ln>
            <a:noFill/>
          </a:ln>
        </p:spPr>
      </p:pic>
      <p:pic>
        <p:nvPicPr>
          <p:cNvPr id="150" name="Google Shape;150;p30"/>
          <p:cNvPicPr preferRelativeResize="0"/>
          <p:nvPr/>
        </p:nvPicPr>
        <p:blipFill>
          <a:blip r:embed="rId4">
            <a:alphaModFix/>
          </a:blip>
          <a:stretch>
            <a:fillRect/>
          </a:stretch>
        </p:blipFill>
        <p:spPr>
          <a:xfrm>
            <a:off x="122825" y="2031900"/>
            <a:ext cx="2714975" cy="29592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128850" y="2031900"/>
            <a:ext cx="2862751" cy="295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Global Movement</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global movement to restore biodiversity.</a:t>
            </a:r>
            <a:endParaRPr/>
          </a:p>
        </p:txBody>
      </p:sp>
      <p:pic>
        <p:nvPicPr>
          <p:cNvPr id="158" name="Google Shape;158;p31"/>
          <p:cNvPicPr preferRelativeResize="0"/>
          <p:nvPr/>
        </p:nvPicPr>
        <p:blipFill>
          <a:blip r:embed="rId4">
            <a:alphaModFix/>
          </a:blip>
          <a:stretch>
            <a:fillRect/>
          </a:stretch>
        </p:blipFill>
        <p:spPr>
          <a:xfrm>
            <a:off x="4158150" y="1389600"/>
            <a:ext cx="3576800" cy="2492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Although there are lots of threats to the natural world people do what they can to stop those threats</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Just like the </a:t>
            </a:r>
            <a:r>
              <a:rPr lang="en"/>
              <a:t>Māori we should be given different roles to help the natural world.</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Solutions To Threats</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There are many threats to the living things in Aotearoa.</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Māori knew how important the living things are.</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solutions to threats on the right, explain how </a:t>
            </a:r>
            <a:r>
              <a:rPr lang="en" sz="1800">
                <a:solidFill>
                  <a:schemeClr val="dk1"/>
                </a:solidFill>
                <a:highlight>
                  <a:srgbClr val="FFFFFF"/>
                </a:highlight>
                <a:latin typeface="Lato"/>
                <a:ea typeface="Lato"/>
                <a:cs typeface="Lato"/>
                <a:sym typeface="Lato"/>
              </a:rPr>
              <a:t>these are important</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357375" y="679875"/>
            <a:ext cx="18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rgbClr val="595959"/>
                </a:solidFill>
              </a:rPr>
              <a:t>Make bee hotels</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7" name="Google Shape;187;p35"/>
          <p:cNvSpPr txBox="1"/>
          <p:nvPr/>
        </p:nvSpPr>
        <p:spPr>
          <a:xfrm>
            <a:off x="5833250" y="679875"/>
            <a:ext cx="1714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rgbClr val="595959"/>
                </a:solidFill>
              </a:rPr>
              <a:t>Peat-free compost</a:t>
            </a:r>
            <a:endParaRPr>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  Use reusable items</a:t>
            </a:r>
            <a:endParaRPr>
              <a:solidFill>
                <a:srgbClr val="595959"/>
              </a:solidFill>
            </a:endParaRPr>
          </a:p>
        </p:txBody>
      </p:sp>
      <p:sp>
        <p:nvSpPr>
          <p:cNvPr id="191" name="Google Shape;191;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rgbClr val="595959"/>
                </a:solidFill>
              </a:rPr>
              <a:t>Recycle waste</a:t>
            </a:r>
            <a:r>
              <a:rPr lang="en" sz="1800">
                <a:solidFill>
                  <a:srgbClr val="595959"/>
                </a:solidFill>
              </a:rPr>
              <a:t>     </a:t>
            </a:r>
            <a:endParaRPr>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073450" y="289032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Go paperless</a:t>
            </a:r>
            <a:endParaRPr/>
          </a:p>
        </p:txBody>
      </p:sp>
      <p:sp>
        <p:nvSpPr>
          <p:cNvPr id="195" name="Google Shape;195;p35"/>
          <p:cNvSpPr txBox="1"/>
          <p:nvPr/>
        </p:nvSpPr>
        <p:spPr>
          <a:xfrm>
            <a:off x="7506725" y="28747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Reporting threats</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5720000" y="37924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Long lasting light bulbs</a:t>
            </a:r>
            <a:endParaRPr/>
          </a:p>
        </p:txBody>
      </p:sp>
      <p:sp>
        <p:nvSpPr>
          <p:cNvPr id="199" name="Google Shape;199;p35"/>
          <p:cNvSpPr txBox="1"/>
          <p:nvPr/>
        </p:nvSpPr>
        <p:spPr>
          <a:xfrm>
            <a:off x="7357375" y="375387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a:t>
            </a:r>
            <a:r>
              <a:rPr lang="en">
                <a:solidFill>
                  <a:schemeClr val="dk2"/>
                </a:solidFill>
              </a:rPr>
              <a:t>Shop wisely</a:t>
            </a:r>
            <a:r>
              <a:rPr lang="en" sz="1800">
                <a:solidFill>
                  <a:schemeClr val="dk2"/>
                </a:solidFill>
              </a:rPr>
              <a:t> </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Conserve water</a:t>
            </a:r>
            <a:endParaRPr/>
          </a:p>
        </p:txBody>
      </p:sp>
      <p:sp>
        <p:nvSpPr>
          <p:cNvPr id="203" name="Google Shape;203;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Save energy</a:t>
            </a:r>
            <a:endParaRPr/>
          </a:p>
        </p:txBody>
      </p:sp>
      <p:pic>
        <p:nvPicPr>
          <p:cNvPr id="204" name="Google Shape;204;p35"/>
          <p:cNvPicPr preferRelativeResize="0"/>
          <p:nvPr/>
        </p:nvPicPr>
        <p:blipFill>
          <a:blip r:embed="rId3">
            <a:alphaModFix/>
          </a:blip>
          <a:stretch>
            <a:fillRect/>
          </a:stretch>
        </p:blipFill>
        <p:spPr>
          <a:xfrm>
            <a:off x="6073450" y="98550"/>
            <a:ext cx="1283925" cy="699575"/>
          </a:xfrm>
          <a:prstGeom prst="rect">
            <a:avLst/>
          </a:prstGeom>
          <a:noFill/>
          <a:ln>
            <a:noFill/>
          </a:ln>
        </p:spPr>
      </p:pic>
      <p:pic>
        <p:nvPicPr>
          <p:cNvPr id="205" name="Google Shape;205;p35"/>
          <p:cNvPicPr preferRelativeResize="0"/>
          <p:nvPr/>
        </p:nvPicPr>
        <p:blipFill>
          <a:blip r:embed="rId4">
            <a:alphaModFix/>
          </a:blip>
          <a:stretch>
            <a:fillRect/>
          </a:stretch>
        </p:blipFill>
        <p:spPr>
          <a:xfrm>
            <a:off x="7691750" y="98550"/>
            <a:ext cx="1392675" cy="699576"/>
          </a:xfrm>
          <a:prstGeom prst="rect">
            <a:avLst/>
          </a:prstGeom>
          <a:noFill/>
          <a:ln>
            <a:noFill/>
          </a:ln>
        </p:spPr>
      </p:pic>
      <p:pic>
        <p:nvPicPr>
          <p:cNvPr id="206" name="Google Shape;206;p35"/>
          <p:cNvPicPr preferRelativeResize="0"/>
          <p:nvPr/>
        </p:nvPicPr>
        <p:blipFill>
          <a:blip r:embed="rId5">
            <a:alphaModFix/>
          </a:blip>
          <a:stretch>
            <a:fillRect/>
          </a:stretch>
        </p:blipFill>
        <p:spPr>
          <a:xfrm>
            <a:off x="6073450" y="1085525"/>
            <a:ext cx="1283924" cy="699575"/>
          </a:xfrm>
          <a:prstGeom prst="rect">
            <a:avLst/>
          </a:prstGeom>
          <a:noFill/>
          <a:ln>
            <a:noFill/>
          </a:ln>
        </p:spPr>
      </p:pic>
      <p:pic>
        <p:nvPicPr>
          <p:cNvPr id="207" name="Google Shape;207;p35"/>
          <p:cNvPicPr preferRelativeResize="0"/>
          <p:nvPr/>
        </p:nvPicPr>
        <p:blipFill>
          <a:blip r:embed="rId6">
            <a:alphaModFix/>
          </a:blip>
          <a:stretch>
            <a:fillRect/>
          </a:stretch>
        </p:blipFill>
        <p:spPr>
          <a:xfrm>
            <a:off x="7691750" y="1085525"/>
            <a:ext cx="1392676" cy="699575"/>
          </a:xfrm>
          <a:prstGeom prst="rect">
            <a:avLst/>
          </a:prstGeom>
          <a:noFill/>
          <a:ln>
            <a:noFill/>
          </a:ln>
        </p:spPr>
      </p:pic>
      <p:pic>
        <p:nvPicPr>
          <p:cNvPr id="208" name="Google Shape;208;p35"/>
          <p:cNvPicPr preferRelativeResize="0"/>
          <p:nvPr/>
        </p:nvPicPr>
        <p:blipFill>
          <a:blip r:embed="rId7">
            <a:alphaModFix/>
          </a:blip>
          <a:stretch>
            <a:fillRect/>
          </a:stretch>
        </p:blipFill>
        <p:spPr>
          <a:xfrm>
            <a:off x="6073450" y="2148050"/>
            <a:ext cx="1283926" cy="788275"/>
          </a:xfrm>
          <a:prstGeom prst="rect">
            <a:avLst/>
          </a:prstGeom>
          <a:noFill/>
          <a:ln>
            <a:noFill/>
          </a:ln>
        </p:spPr>
      </p:pic>
      <p:pic>
        <p:nvPicPr>
          <p:cNvPr id="209" name="Google Shape;209;p35"/>
          <p:cNvPicPr preferRelativeResize="0"/>
          <p:nvPr/>
        </p:nvPicPr>
        <p:blipFill>
          <a:blip r:embed="rId8">
            <a:alphaModFix/>
          </a:blip>
          <a:stretch>
            <a:fillRect/>
          </a:stretch>
        </p:blipFill>
        <p:spPr>
          <a:xfrm>
            <a:off x="7691750" y="2148050"/>
            <a:ext cx="1392675" cy="788274"/>
          </a:xfrm>
          <a:prstGeom prst="rect">
            <a:avLst/>
          </a:prstGeom>
          <a:noFill/>
          <a:ln>
            <a:noFill/>
          </a:ln>
        </p:spPr>
      </p:pic>
      <p:pic>
        <p:nvPicPr>
          <p:cNvPr id="210" name="Google Shape;210;p35"/>
          <p:cNvPicPr preferRelativeResize="0"/>
          <p:nvPr/>
        </p:nvPicPr>
        <p:blipFill>
          <a:blip r:embed="rId9">
            <a:alphaModFix/>
          </a:blip>
          <a:stretch>
            <a:fillRect/>
          </a:stretch>
        </p:blipFill>
        <p:spPr>
          <a:xfrm>
            <a:off x="6073450" y="3274925"/>
            <a:ext cx="1283926" cy="577775"/>
          </a:xfrm>
          <a:prstGeom prst="rect">
            <a:avLst/>
          </a:prstGeom>
          <a:noFill/>
          <a:ln>
            <a:noFill/>
          </a:ln>
        </p:spPr>
      </p:pic>
      <p:pic>
        <p:nvPicPr>
          <p:cNvPr id="211" name="Google Shape;211;p35"/>
          <p:cNvPicPr preferRelativeResize="0"/>
          <p:nvPr/>
        </p:nvPicPr>
        <p:blipFill>
          <a:blip r:embed="rId10">
            <a:alphaModFix/>
          </a:blip>
          <a:stretch>
            <a:fillRect/>
          </a:stretch>
        </p:blipFill>
        <p:spPr>
          <a:xfrm>
            <a:off x="7691750" y="3274925"/>
            <a:ext cx="1392675" cy="577775"/>
          </a:xfrm>
          <a:prstGeom prst="rect">
            <a:avLst/>
          </a:prstGeom>
          <a:noFill/>
          <a:ln>
            <a:noFill/>
          </a:ln>
        </p:spPr>
      </p:pic>
      <p:pic>
        <p:nvPicPr>
          <p:cNvPr id="212" name="Google Shape;212;p35"/>
          <p:cNvPicPr preferRelativeResize="0"/>
          <p:nvPr/>
        </p:nvPicPr>
        <p:blipFill>
          <a:blip r:embed="rId11">
            <a:alphaModFix/>
          </a:blip>
          <a:stretch>
            <a:fillRect/>
          </a:stretch>
        </p:blipFill>
        <p:spPr>
          <a:xfrm>
            <a:off x="6073450" y="4187725"/>
            <a:ext cx="1283924" cy="506800"/>
          </a:xfrm>
          <a:prstGeom prst="rect">
            <a:avLst/>
          </a:prstGeom>
          <a:noFill/>
          <a:ln>
            <a:noFill/>
          </a:ln>
        </p:spPr>
      </p:pic>
      <p:pic>
        <p:nvPicPr>
          <p:cNvPr id="213" name="Google Shape;213;p35"/>
          <p:cNvPicPr preferRelativeResize="0"/>
          <p:nvPr/>
        </p:nvPicPr>
        <p:blipFill>
          <a:blip r:embed="rId12">
            <a:alphaModFix/>
          </a:blip>
          <a:stretch>
            <a:fillRect/>
          </a:stretch>
        </p:blipFill>
        <p:spPr>
          <a:xfrm>
            <a:off x="7691750" y="4187725"/>
            <a:ext cx="1392674" cy="506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In Māori culture, they considered everything which existed in the natural world to be treasures. Everything was sacred and they would never think of damaging or polluting any of it, not even the very air itself.</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Read this </a:t>
            </a:r>
            <a:r>
              <a:rPr lang="en" sz="1400" u="sng">
                <a:solidFill>
                  <a:schemeClr val="hlink"/>
                </a:solidFill>
                <a:highlight>
                  <a:schemeClr val="lt1"/>
                </a:highlight>
                <a:latin typeface="Comfortaa"/>
                <a:ea typeface="Comfortaa"/>
                <a:cs typeface="Comfortaa"/>
                <a:sym typeface="Comfortaa"/>
                <a:hlinkClick r:id="rId3"/>
              </a:rPr>
              <a:t>article</a:t>
            </a:r>
            <a:r>
              <a:rPr lang="en" sz="1400">
                <a:solidFill>
                  <a:schemeClr val="dk1"/>
                </a:solidFill>
                <a:highlight>
                  <a:srgbClr val="FFFFFF"/>
                </a:highlight>
                <a:latin typeface="Comfortaa"/>
                <a:ea typeface="Comfortaa"/>
                <a:cs typeface="Comfortaa"/>
                <a:sym typeface="Comfortaa"/>
              </a:rPr>
              <a:t> about a fire in Flat Bush</a:t>
            </a:r>
            <a:r>
              <a:rPr lang="en" sz="1400">
                <a:solidFill>
                  <a:schemeClr val="dk1"/>
                </a:solidFill>
                <a:highlight>
                  <a:srgbClr val="FFFFFF"/>
                </a:highlight>
                <a:latin typeface="Comfortaa"/>
                <a:ea typeface="Comfortaa"/>
                <a:cs typeface="Comfortaa"/>
                <a:sym typeface="Comfortaa"/>
              </a:rPr>
              <a:t>. Then summarise the main points </a:t>
            </a:r>
            <a:r>
              <a:rPr lang="en" sz="1400">
                <a:solidFill>
                  <a:srgbClr val="333333"/>
                </a:solidFill>
                <a:highlight>
                  <a:schemeClr val="lt1"/>
                </a:highlight>
                <a:latin typeface="Comfortaa"/>
                <a:ea typeface="Comfortaa"/>
                <a:cs typeface="Comfortaa"/>
                <a:sym typeface="Comfortaa"/>
              </a:rPr>
              <a:t>in your Global Studies book and draw, what happened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20" name="Google Shape;220;p36"/>
          <p:cNvPicPr preferRelativeResize="0"/>
          <p:nvPr/>
        </p:nvPicPr>
        <p:blipFill>
          <a:blip r:embed="rId4">
            <a:alphaModFix/>
          </a:blip>
          <a:stretch>
            <a:fillRect/>
          </a:stretch>
        </p:blipFill>
        <p:spPr>
          <a:xfrm>
            <a:off x="2546800" y="2172400"/>
            <a:ext cx="3745133" cy="280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26" name="Google Shape;226;p37"/>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were all given different roles in their tribes with what they did with te taiao. Some were chosen to build wakas and whares, some were chosen to hunt or fish.</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Environmental Jobs In Flat Bush</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“Our Environmental Jobs In Flat Bush”.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of those jobs and create a CV like the one </a:t>
            </a:r>
            <a:r>
              <a:rPr lang="en" sz="1800" u="sng">
                <a:solidFill>
                  <a:schemeClr val="hlink"/>
                </a:solidFill>
                <a:highlight>
                  <a:schemeClr val="lt1"/>
                </a:highlight>
                <a:hlinkClick r:id="rId4"/>
              </a:rPr>
              <a:t>here</a:t>
            </a:r>
            <a:r>
              <a:rPr lang="en" sz="1800">
                <a:solidFill>
                  <a:schemeClr val="dk1"/>
                </a:solidFill>
                <a:highlight>
                  <a:schemeClr val="lt1"/>
                </a:highlight>
              </a:rPr>
              <a:t> on Canva about why you chose that</a:t>
            </a:r>
            <a:r>
              <a:rPr lang="en" sz="1800">
                <a:solidFill>
                  <a:schemeClr val="dk1"/>
                </a:solidFill>
                <a:highlight>
                  <a:schemeClr val="lt1"/>
                </a:highlight>
              </a:rPr>
              <a:t>.</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Then write in your Global Studies books how Maori would find 10 reasons for why they appreciate you doing that job.</a:t>
            </a:r>
            <a:endParaRPr sz="1800">
              <a:solidFill>
                <a:schemeClr val="dk1"/>
              </a:solidFill>
              <a:highlight>
                <a:schemeClr val="lt1"/>
              </a:highlight>
            </a:endParaRPr>
          </a:p>
        </p:txBody>
      </p:sp>
      <p:pic>
        <p:nvPicPr>
          <p:cNvPr id="227" name="Google Shape;227;p37"/>
          <p:cNvPicPr preferRelativeResize="0"/>
          <p:nvPr/>
        </p:nvPicPr>
        <p:blipFill>
          <a:blip r:embed="rId5">
            <a:alphaModFix/>
          </a:blip>
          <a:stretch>
            <a:fillRect/>
          </a:stretch>
        </p:blipFill>
        <p:spPr>
          <a:xfrm>
            <a:off x="6572250" y="122050"/>
            <a:ext cx="2443651" cy="2124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