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Lst>
  <p:sldSz cy="5143500" cx="9144000"/>
  <p:notesSz cx="6858000" cy="9144000"/>
  <p:embeddedFontLst>
    <p:embeddedFont>
      <p:font typeface="Raleway"/>
      <p:regular r:id="rId48"/>
      <p:bold r:id="rId49"/>
      <p:italic r:id="rId50"/>
      <p:boldItalic r:id="rId51"/>
    </p:embeddedFont>
    <p:embeddedFont>
      <p:font typeface="Roboto"/>
      <p:regular r:id="rId52"/>
      <p:bold r:id="rId53"/>
      <p:italic r:id="rId54"/>
      <p:boldItalic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Raleway-regular.fntdata"/><Relationship Id="rId47" Type="http://schemas.openxmlformats.org/officeDocument/2006/relationships/slide" Target="slides/slide42.xml"/><Relationship Id="rId49" Type="http://schemas.openxmlformats.org/officeDocument/2006/relationships/font" Target="fonts/Raleway-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Raleway-boldItalic.fntdata"/><Relationship Id="rId50" Type="http://schemas.openxmlformats.org/officeDocument/2006/relationships/font" Target="fonts/Raleway-italic.fntdata"/><Relationship Id="rId53" Type="http://schemas.openxmlformats.org/officeDocument/2006/relationships/font" Target="fonts/Roboto-bold.fntdata"/><Relationship Id="rId52" Type="http://schemas.openxmlformats.org/officeDocument/2006/relationships/font" Target="fonts/Roboto-regular.fntdata"/><Relationship Id="rId11" Type="http://schemas.openxmlformats.org/officeDocument/2006/relationships/slide" Target="slides/slide6.xml"/><Relationship Id="rId55" Type="http://schemas.openxmlformats.org/officeDocument/2006/relationships/font" Target="fonts/Roboto-boldItalic.fntdata"/><Relationship Id="rId10" Type="http://schemas.openxmlformats.org/officeDocument/2006/relationships/slide" Target="slides/slide5.xml"/><Relationship Id="rId54" Type="http://schemas.openxmlformats.org/officeDocument/2006/relationships/font" Target="fonts/Roboto-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ba185e58f9_0_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ba185e58f9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ba185e58f9_0_3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ba185e58f9_0_3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ba185e58f9_0_4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ba185e58f9_0_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ba185e58f9_0_4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ba185e58f9_0_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ba185e58f9_0_5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ba185e58f9_0_5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ba185e58f9_0_5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ba185e58f9_0_5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ba185e58f9_0_6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ba185e58f9_0_6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ba185e58f9_0_6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2ba185e58f9_0_6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ba185e58f9_0_7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ba185e58f9_0_7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ba185e58f9_0_7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ba185e58f9_0_7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ba185e58f9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ba185e58f9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ba185e58f9_0_8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2ba185e58f9_0_8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ba185e58f9_0_8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ba185e58f9_0_8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ba185e58f9_0_9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ba185e58f9_0_9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ba185e58f9_0_9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ba185e58f9_0_9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ba185e58f9_0_10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ba185e58f9_0_10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ba185e58f9_0_10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ba185e58f9_0_10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ba185e58f9_0_1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ba185e58f9_0_1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ba185e58f9_0_1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2ba185e58f9_0_1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ba185e58f9_0_1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2ba185e58f9_0_1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ba185e58f9_0_1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ba185e58f9_0_1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ba185e58f9_0_1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ba185e58f9_0_1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0d6bcbfa1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0d6bcbfa1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0d6bcbfa1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0d6bcbfa1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0d6bcbfa1c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0d6bcbfa1c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0d6bcbfa1c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0d6bcbfa1c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0d6bcbfa1c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0d6bcbfa1c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0dabf733f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0dabf733f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0dabf733fb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0dabf733fb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0dabf733fb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0dabf733fb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0dabf733fb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30dabf733fb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0dabf733fb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0dabf733fb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ba185e58f9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ba185e58f9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ba185e58f9_0_1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2ba185e58f9_0_1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ba185e58f9_0_1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2ba185e58f9_0_1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ba185e58f9_0_13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2ba185e58f9_0_1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ba185e58f9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ba185e58f9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ba185e58f9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ba185e58f9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ba185e58f9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ba185e58f9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ba185e58f9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ba185e58f9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ba185e58f9_0_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ba185e58f9_0_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OY2zPFQsKSI" TargetMode="Externa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2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2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3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hyperlink" Target="https://www.google.com/search?safe=active&amp;sa=X&amp;sca_esv=8a44ed1edae166f5&amp;rlz=1C5GCEM_en&amp;biw=1280&amp;bih=678&amp;q=amusing&amp;si=ACC90nypsxZVz3WGK63NbnSPlfCBZxuOdP76dlmx5ZV7PtgrUPyMeaZBi9SH0aNjxNvGeEXG1IcD1SBm5pdBuBFpyD9XxYhEcw%3D%3D&amp;expnd=1&amp;ved=2ahUKEwjOrcnGqqOJAxWSsVYBHRq6F-kQyecJegQIIBAO"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2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Verbal Devices</a:t>
            </a:r>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1D2125"/>
                </a:solidFill>
                <a:highlight>
                  <a:srgbClr val="FFFFFF"/>
                </a:highlight>
                <a:latin typeface="Roboto"/>
                <a:ea typeface="Roboto"/>
                <a:cs typeface="Roboto"/>
                <a:sym typeface="Roboto"/>
              </a:rPr>
              <a:t>L.I: We are FOCUSING on verbal devices by </a:t>
            </a:r>
            <a:r>
              <a:rPr i="1" lang="en">
                <a:solidFill>
                  <a:srgbClr val="1D2125"/>
                </a:solidFill>
                <a:highlight>
                  <a:srgbClr val="FFFFFF"/>
                </a:highlight>
                <a:latin typeface="Roboto"/>
                <a:ea typeface="Roboto"/>
                <a:cs typeface="Roboto"/>
                <a:sym typeface="Roboto"/>
              </a:rPr>
              <a:t>explaining</a:t>
            </a:r>
            <a:r>
              <a:rPr lang="en">
                <a:solidFill>
                  <a:srgbClr val="1D2125"/>
                </a:solidFill>
                <a:highlight>
                  <a:srgbClr val="FFFFFF"/>
                </a:highlight>
                <a:latin typeface="Roboto"/>
                <a:ea typeface="Roboto"/>
                <a:cs typeface="Roboto"/>
                <a:sym typeface="Roboto"/>
              </a:rPr>
              <a:t> the effects of conventions in a written/visual text.</a:t>
            </a:r>
            <a:endParaRPr/>
          </a:p>
        </p:txBody>
      </p:sp>
      <p:pic>
        <p:nvPicPr>
          <p:cNvPr id="60" name="Google Shape;60;p13"/>
          <p:cNvPicPr preferRelativeResize="0"/>
          <p:nvPr/>
        </p:nvPicPr>
        <p:blipFill>
          <a:blip r:embed="rId3">
            <a:alphaModFix/>
          </a:blip>
          <a:stretch>
            <a:fillRect/>
          </a:stretch>
        </p:blipFill>
        <p:spPr>
          <a:xfrm>
            <a:off x="1690950" y="2749100"/>
            <a:ext cx="5871900" cy="2226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p22"/>
          <p:cNvPicPr preferRelativeResize="0"/>
          <p:nvPr/>
        </p:nvPicPr>
        <p:blipFill>
          <a:blip r:embed="rId3">
            <a:alphaModFix/>
          </a:blip>
          <a:stretch>
            <a:fillRect/>
          </a:stretch>
        </p:blipFill>
        <p:spPr>
          <a:xfrm>
            <a:off x="0" y="152400"/>
            <a:ext cx="9144000" cy="4991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p23"/>
          <p:cNvPicPr preferRelativeResize="0"/>
          <p:nvPr/>
        </p:nvPicPr>
        <p:blipFill>
          <a:blip r:embed="rId3">
            <a:alphaModFix/>
          </a:blip>
          <a:stretch>
            <a:fillRect/>
          </a:stretch>
        </p:blipFill>
        <p:spPr>
          <a:xfrm>
            <a:off x="152400" y="152400"/>
            <a:ext cx="9144000"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24"/>
          <p:cNvPicPr preferRelativeResize="0"/>
          <p:nvPr/>
        </p:nvPicPr>
        <p:blipFill>
          <a:blip r:embed="rId3">
            <a:alphaModFix/>
          </a:blip>
          <a:stretch>
            <a:fillRect/>
          </a:stretch>
        </p:blipFill>
        <p:spPr>
          <a:xfrm>
            <a:off x="0" y="56500"/>
            <a:ext cx="9144000" cy="5087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25"/>
          <p:cNvPicPr preferRelativeResize="0"/>
          <p:nvPr/>
        </p:nvPicPr>
        <p:blipFill>
          <a:blip r:embed="rId3">
            <a:alphaModFix/>
          </a:blip>
          <a:stretch>
            <a:fillRect/>
          </a:stretch>
        </p:blipFill>
        <p:spPr>
          <a:xfrm>
            <a:off x="0" y="0"/>
            <a:ext cx="9143999" cy="50917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id="128" name="Google Shape;128;p26"/>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27"/>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28"/>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9"/>
          <p:cNvSpPr txBox="1"/>
          <p:nvPr/>
        </p:nvSpPr>
        <p:spPr>
          <a:xfrm>
            <a:off x="88675" y="68975"/>
            <a:ext cx="8966700" cy="4995600"/>
          </a:xfrm>
          <a:prstGeom prst="rect">
            <a:avLst/>
          </a:prstGeom>
          <a:solidFill>
            <a:schemeClr val="dk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800">
                <a:solidFill>
                  <a:schemeClr val="lt1"/>
                </a:solidFill>
                <a:highlight>
                  <a:schemeClr val="dk2"/>
                </a:highlight>
                <a:latin typeface="Source Sans Pro"/>
                <a:ea typeface="Source Sans Pro"/>
                <a:cs typeface="Source Sans Pro"/>
                <a:sym typeface="Source Sans Pro"/>
              </a:rPr>
              <a:t>An alliteration is the occurrence of the same letter or sound at the beginning of adjacent or closely connected words. This draws attention to the phrase and makes it more memorable.</a:t>
            </a:r>
            <a:endParaRPr sz="4800">
              <a:solidFill>
                <a:schemeClr val="lt1"/>
              </a:solidFill>
              <a:highlight>
                <a:schemeClr val="dk2"/>
              </a:highlight>
              <a:latin typeface="Source Sans Pro"/>
              <a:ea typeface="Source Sans Pro"/>
              <a:cs typeface="Source Sans Pro"/>
              <a:sym typeface="Source Sans Pr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30"/>
          <p:cNvPicPr preferRelativeResize="0"/>
          <p:nvPr/>
        </p:nvPicPr>
        <p:blipFill>
          <a:blip r:embed="rId3">
            <a:alphaModFix/>
          </a:blip>
          <a:stretch>
            <a:fillRect/>
          </a:stretch>
        </p:blipFill>
        <p:spPr>
          <a:xfrm>
            <a:off x="0" y="0"/>
            <a:ext cx="9144000" cy="51434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p31"/>
          <p:cNvPicPr preferRelativeResize="0"/>
          <p:nvPr/>
        </p:nvPicPr>
        <p:blipFill>
          <a:blip r:embed="rId3">
            <a:alphaModFix/>
          </a:blip>
          <a:stretch>
            <a:fillRect/>
          </a:stretch>
        </p:blipFill>
        <p:spPr>
          <a:xfrm>
            <a:off x="0" y="0"/>
            <a:ext cx="9144000" cy="51434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Literary Devices</a:t>
            </a:r>
            <a:endParaRPr/>
          </a:p>
        </p:txBody>
      </p:sp>
      <p:sp>
        <p:nvSpPr>
          <p:cNvPr id="66" name="Google Shape;66;p1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literary devices.</a:t>
            </a:r>
            <a:endParaRPr/>
          </a:p>
        </p:txBody>
      </p:sp>
      <p:pic>
        <p:nvPicPr>
          <p:cNvPr id="67" name="Google Shape;67;p14"/>
          <p:cNvPicPr preferRelativeResize="0"/>
          <p:nvPr/>
        </p:nvPicPr>
        <p:blipFill>
          <a:blip r:embed="rId4">
            <a:alphaModFix/>
          </a:blip>
          <a:stretch>
            <a:fillRect/>
          </a:stretch>
        </p:blipFill>
        <p:spPr>
          <a:xfrm>
            <a:off x="3507825" y="610925"/>
            <a:ext cx="5035125" cy="39580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p32"/>
          <p:cNvPicPr preferRelativeResize="0"/>
          <p:nvPr/>
        </p:nvPicPr>
        <p:blipFill>
          <a:blip r:embed="rId3">
            <a:alphaModFix/>
          </a:blip>
          <a:stretch>
            <a:fillRect/>
          </a:stretch>
        </p:blipFill>
        <p:spPr>
          <a:xfrm>
            <a:off x="0" y="0"/>
            <a:ext cx="9144000" cy="51434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p33"/>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34"/>
          <p:cNvPicPr preferRelativeResize="0"/>
          <p:nvPr/>
        </p:nvPicPr>
        <p:blipFill>
          <a:blip r:embed="rId3">
            <a:alphaModFix/>
          </a:blip>
          <a:stretch>
            <a:fillRect/>
          </a:stretch>
        </p:blipFill>
        <p:spPr>
          <a:xfrm>
            <a:off x="0" y="56475"/>
            <a:ext cx="9144000" cy="50870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35"/>
          <p:cNvPicPr preferRelativeResize="0"/>
          <p:nvPr/>
        </p:nvPicPr>
        <p:blipFill>
          <a:blip r:embed="rId3">
            <a:alphaModFix/>
          </a:blip>
          <a:stretch>
            <a:fillRect/>
          </a:stretch>
        </p:blipFill>
        <p:spPr>
          <a:xfrm>
            <a:off x="0" y="0"/>
            <a:ext cx="9143999" cy="51434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36"/>
          <p:cNvPicPr preferRelativeResize="0"/>
          <p:nvPr/>
        </p:nvPicPr>
        <p:blipFill>
          <a:blip r:embed="rId3">
            <a:alphaModFix/>
          </a:blip>
          <a:stretch>
            <a:fillRect/>
          </a:stretch>
        </p:blipFill>
        <p:spPr>
          <a:xfrm>
            <a:off x="0" y="0"/>
            <a:ext cx="9088050" cy="514349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37"/>
          <p:cNvPicPr preferRelativeResize="0"/>
          <p:nvPr/>
        </p:nvPicPr>
        <p:blipFill>
          <a:blip r:embed="rId3">
            <a:alphaModFix/>
          </a:blip>
          <a:stretch>
            <a:fillRect/>
          </a:stretch>
        </p:blipFill>
        <p:spPr>
          <a:xfrm>
            <a:off x="0" y="0"/>
            <a:ext cx="9144000" cy="51434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3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39"/>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4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id="203" name="Google Shape;203;p41"/>
          <p:cNvPicPr preferRelativeResize="0"/>
          <p:nvPr/>
        </p:nvPicPr>
        <p:blipFill>
          <a:blip r:embed="rId3">
            <a:alphaModFix/>
          </a:blip>
          <a:stretch>
            <a:fillRect/>
          </a:stretch>
        </p:blipFill>
        <p:spPr>
          <a:xfrm>
            <a:off x="0" y="0"/>
            <a:ext cx="9143999" cy="5089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nvSpPr>
        <p:spPr>
          <a:xfrm>
            <a:off x="0" y="0"/>
            <a:ext cx="9144000" cy="198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accent1"/>
                </a:solidFill>
              </a:rPr>
              <a:t>Pūrākau are a traditional form of Māori narrative, containing philosophical thought, epistemological constructs, cultural codes and world views. Pūrākau are an integral part of mātauranga Māori and were deliberate constructs employed to encapsulate and condense into easily understood forms, Māori views of the world, of ultimate reality and the relationship between the atua (deities), the universe and humans. Just like how metaphors of saying one is another Maori believed that the deities were the nature of what they were in charge of. In traditional Māori society, pūrākau were fundamental to understanding the world. This is contrary to the widespread belief in the science and wider community that the numerous collections of pūrākau are just myths, ancient legends, incredible stories and folklore. Pūrākau explained as myths invalidate Māori ontological and epistemological constructs of the world, and pūrākau understood as just ‘stories’ is an inadequate explanation of the importance of pūrākau in teaching, learning and the intergenerational transfer of knowledge.</a:t>
            </a:r>
            <a:endParaRPr/>
          </a:p>
        </p:txBody>
      </p:sp>
      <p:pic>
        <p:nvPicPr>
          <p:cNvPr id="73" name="Google Shape;73;p15"/>
          <p:cNvPicPr preferRelativeResize="0"/>
          <p:nvPr/>
        </p:nvPicPr>
        <p:blipFill>
          <a:blip r:embed="rId3">
            <a:alphaModFix/>
          </a:blip>
          <a:stretch>
            <a:fillRect/>
          </a:stretch>
        </p:blipFill>
        <p:spPr>
          <a:xfrm>
            <a:off x="152400" y="1985700"/>
            <a:ext cx="8824099" cy="30054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42"/>
          <p:cNvSpPr txBox="1"/>
          <p:nvPr/>
        </p:nvSpPr>
        <p:spPr>
          <a:xfrm>
            <a:off x="12225" y="24425"/>
            <a:ext cx="9144000" cy="953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4800">
                <a:solidFill>
                  <a:schemeClr val="dk1"/>
                </a:solidFill>
                <a:latin typeface="Source Sans Pro"/>
                <a:ea typeface="Source Sans Pro"/>
                <a:cs typeface="Source Sans Pro"/>
                <a:sym typeface="Source Sans Pro"/>
              </a:rPr>
              <a:t>Direct Speech</a:t>
            </a:r>
            <a:endParaRPr b="1" sz="4800">
              <a:solidFill>
                <a:schemeClr val="dk1"/>
              </a:solidFill>
              <a:latin typeface="Source Sans Pro"/>
              <a:ea typeface="Source Sans Pro"/>
              <a:cs typeface="Source Sans Pro"/>
              <a:sym typeface="Source Sans Pro"/>
            </a:endParaRPr>
          </a:p>
        </p:txBody>
      </p:sp>
      <p:pic>
        <p:nvPicPr>
          <p:cNvPr id="209" name="Google Shape;209;p42"/>
          <p:cNvPicPr preferRelativeResize="0"/>
          <p:nvPr/>
        </p:nvPicPr>
        <p:blipFill>
          <a:blip r:embed="rId3">
            <a:alphaModFix/>
          </a:blip>
          <a:stretch>
            <a:fillRect/>
          </a:stretch>
        </p:blipFill>
        <p:spPr>
          <a:xfrm>
            <a:off x="2324013" y="1081375"/>
            <a:ext cx="4495973" cy="2883149"/>
          </a:xfrm>
          <a:prstGeom prst="rect">
            <a:avLst/>
          </a:prstGeom>
          <a:noFill/>
          <a:ln>
            <a:noFill/>
          </a:ln>
        </p:spPr>
      </p:pic>
      <p:sp>
        <p:nvSpPr>
          <p:cNvPr id="210" name="Google Shape;210;p42"/>
          <p:cNvSpPr txBox="1"/>
          <p:nvPr/>
        </p:nvSpPr>
        <p:spPr>
          <a:xfrm>
            <a:off x="1331700" y="4068375"/>
            <a:ext cx="66585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000">
                <a:solidFill>
                  <a:srgbClr val="040C28"/>
                </a:solidFill>
                <a:highlight>
                  <a:srgbClr val="D3E3FD"/>
                </a:highlight>
              </a:rPr>
              <a:t>“</a:t>
            </a:r>
            <a:r>
              <a:rPr b="1" lang="en" sz="3000">
                <a:solidFill>
                  <a:srgbClr val="040C28"/>
                </a:solidFill>
                <a:highlight>
                  <a:srgbClr val="D3E3FD"/>
                </a:highlight>
              </a:rPr>
              <a:t>I had a headache yesterday.”</a:t>
            </a:r>
            <a:endParaRPr b="1" sz="30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43"/>
          <p:cNvSpPr txBox="1"/>
          <p:nvPr/>
        </p:nvSpPr>
        <p:spPr>
          <a:xfrm>
            <a:off x="1881475" y="0"/>
            <a:ext cx="53145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600">
                <a:solidFill>
                  <a:srgbClr val="1F1F1F"/>
                </a:solidFill>
                <a:highlight>
                  <a:srgbClr val="FFFFFF"/>
                </a:highlight>
              </a:rPr>
              <a:t>Direct speech </a:t>
            </a:r>
            <a:r>
              <a:rPr b="1" lang="en" sz="3600">
                <a:solidFill>
                  <a:srgbClr val="040C28"/>
                </a:solidFill>
                <a:highlight>
                  <a:srgbClr val="FFFFFF"/>
                </a:highlight>
              </a:rPr>
              <a:t>repeats, or quotes, the exact words spoken</a:t>
            </a:r>
            <a:r>
              <a:rPr b="1" lang="en" sz="3600">
                <a:solidFill>
                  <a:srgbClr val="1F1F1F"/>
                </a:solidFill>
                <a:highlight>
                  <a:srgbClr val="FFFFFF"/>
                </a:highlight>
              </a:rPr>
              <a:t>. When we use direct speech in writing, we place the words spoken between quotation marks (" ") and there is no change in these words.</a:t>
            </a:r>
            <a:endParaRPr b="1" sz="36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44"/>
          <p:cNvSpPr txBox="1"/>
          <p:nvPr/>
        </p:nvSpPr>
        <p:spPr>
          <a:xfrm>
            <a:off x="12225" y="24425"/>
            <a:ext cx="9144000" cy="953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4800">
                <a:solidFill>
                  <a:srgbClr val="980000"/>
                </a:solidFill>
                <a:latin typeface="Source Sans Pro"/>
                <a:ea typeface="Source Sans Pro"/>
                <a:cs typeface="Source Sans Pro"/>
                <a:sym typeface="Source Sans Pro"/>
              </a:rPr>
              <a:t>Ind</a:t>
            </a:r>
            <a:r>
              <a:rPr b="1" lang="en" sz="4800">
                <a:solidFill>
                  <a:srgbClr val="980000"/>
                </a:solidFill>
                <a:latin typeface="Source Sans Pro"/>
                <a:ea typeface="Source Sans Pro"/>
                <a:cs typeface="Source Sans Pro"/>
                <a:sym typeface="Source Sans Pro"/>
              </a:rPr>
              <a:t>irect Speech</a:t>
            </a:r>
            <a:endParaRPr b="1" sz="4800">
              <a:solidFill>
                <a:srgbClr val="980000"/>
              </a:solidFill>
              <a:latin typeface="Source Sans Pro"/>
              <a:ea typeface="Source Sans Pro"/>
              <a:cs typeface="Source Sans Pro"/>
              <a:sym typeface="Source Sans Pro"/>
            </a:endParaRPr>
          </a:p>
        </p:txBody>
      </p:sp>
      <p:sp>
        <p:nvSpPr>
          <p:cNvPr id="221" name="Google Shape;221;p44"/>
          <p:cNvSpPr txBox="1"/>
          <p:nvPr/>
        </p:nvSpPr>
        <p:spPr>
          <a:xfrm>
            <a:off x="1331700" y="4068375"/>
            <a:ext cx="66585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3000"/>
          </a:p>
        </p:txBody>
      </p:sp>
      <p:pic>
        <p:nvPicPr>
          <p:cNvPr id="222" name="Google Shape;222;p44"/>
          <p:cNvPicPr preferRelativeResize="0"/>
          <p:nvPr/>
        </p:nvPicPr>
        <p:blipFill>
          <a:blip r:embed="rId3">
            <a:alphaModFix/>
          </a:blip>
          <a:stretch>
            <a:fillRect/>
          </a:stretch>
        </p:blipFill>
        <p:spPr>
          <a:xfrm>
            <a:off x="2181838" y="1129925"/>
            <a:ext cx="4958224" cy="2786050"/>
          </a:xfrm>
          <a:prstGeom prst="rect">
            <a:avLst/>
          </a:prstGeom>
          <a:noFill/>
          <a:ln>
            <a:noFill/>
          </a:ln>
        </p:spPr>
      </p:pic>
      <p:sp>
        <p:nvSpPr>
          <p:cNvPr id="223" name="Google Shape;223;p44"/>
          <p:cNvSpPr txBox="1"/>
          <p:nvPr/>
        </p:nvSpPr>
        <p:spPr>
          <a:xfrm>
            <a:off x="12225" y="4312700"/>
            <a:ext cx="9144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474747"/>
                </a:solidFill>
                <a:highlight>
                  <a:srgbClr val="FFFFFF"/>
                </a:highlight>
              </a:rPr>
              <a:t>You said you'd had a headache the day before yesterday.</a:t>
            </a:r>
            <a:endParaRPr b="1" sz="24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45"/>
          <p:cNvSpPr txBox="1"/>
          <p:nvPr/>
        </p:nvSpPr>
        <p:spPr>
          <a:xfrm>
            <a:off x="931200" y="262950"/>
            <a:ext cx="7281600" cy="4617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800">
                <a:solidFill>
                  <a:srgbClr val="1F1F1F"/>
                </a:solidFill>
                <a:highlight>
                  <a:srgbClr val="FFFFFF"/>
                </a:highlight>
              </a:rPr>
              <a:t>Indirect speech </a:t>
            </a:r>
            <a:r>
              <a:rPr b="1" lang="en" sz="4800">
                <a:solidFill>
                  <a:srgbClr val="040C28"/>
                </a:solidFill>
                <a:highlight>
                  <a:srgbClr val="FFFFFF"/>
                </a:highlight>
              </a:rPr>
              <a:t>conveys a report of something that was said or written rather than the exact words that were spoken or written</a:t>
            </a:r>
            <a:r>
              <a:rPr b="1" lang="en" sz="4800">
                <a:solidFill>
                  <a:srgbClr val="1F1F1F"/>
                </a:solidFill>
                <a:highlight>
                  <a:srgbClr val="FFFFFF"/>
                </a:highlight>
              </a:rPr>
              <a:t>.</a:t>
            </a:r>
            <a:endParaRPr b="1" sz="48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6"/>
          <p:cNvSpPr txBox="1"/>
          <p:nvPr/>
        </p:nvSpPr>
        <p:spPr>
          <a:xfrm>
            <a:off x="0" y="0"/>
            <a:ext cx="91440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800">
                <a:solidFill>
                  <a:srgbClr val="0000FF"/>
                </a:solidFill>
                <a:latin typeface="Source Sans Pro"/>
                <a:ea typeface="Source Sans Pro"/>
                <a:cs typeface="Source Sans Pro"/>
                <a:sym typeface="Source Sans Pro"/>
              </a:rPr>
              <a:t>Jargon</a:t>
            </a:r>
            <a:endParaRPr sz="4800">
              <a:solidFill>
                <a:srgbClr val="0000FF"/>
              </a:solidFill>
            </a:endParaRPr>
          </a:p>
        </p:txBody>
      </p:sp>
      <p:sp>
        <p:nvSpPr>
          <p:cNvPr id="234" name="Google Shape;234;p46"/>
          <p:cNvSpPr txBox="1"/>
          <p:nvPr/>
        </p:nvSpPr>
        <p:spPr>
          <a:xfrm>
            <a:off x="1383300" y="4050075"/>
            <a:ext cx="63774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pic>
        <p:nvPicPr>
          <p:cNvPr id="235" name="Google Shape;235;p46"/>
          <p:cNvPicPr preferRelativeResize="0"/>
          <p:nvPr/>
        </p:nvPicPr>
        <p:blipFill>
          <a:blip r:embed="rId3">
            <a:alphaModFix/>
          </a:blip>
          <a:stretch>
            <a:fillRect/>
          </a:stretch>
        </p:blipFill>
        <p:spPr>
          <a:xfrm>
            <a:off x="1383300" y="923400"/>
            <a:ext cx="6377400" cy="35268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7"/>
          <p:cNvSpPr txBox="1"/>
          <p:nvPr/>
        </p:nvSpPr>
        <p:spPr>
          <a:xfrm>
            <a:off x="0" y="170550"/>
            <a:ext cx="9144000" cy="4802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6000">
                <a:solidFill>
                  <a:srgbClr val="1F1F1F"/>
                </a:solidFill>
                <a:highlight>
                  <a:srgbClr val="FFFFFF"/>
                </a:highlight>
              </a:rPr>
              <a:t>S</a:t>
            </a:r>
            <a:r>
              <a:rPr b="1" lang="en" sz="6000">
                <a:solidFill>
                  <a:srgbClr val="1F1F1F"/>
                </a:solidFill>
                <a:highlight>
                  <a:srgbClr val="FFFFFF"/>
                </a:highlight>
              </a:rPr>
              <a:t>pecial words or expressions used by a profession or group that are difficult for others to understand.</a:t>
            </a:r>
            <a:endParaRPr b="1" sz="60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8"/>
          <p:cNvSpPr txBox="1"/>
          <p:nvPr/>
        </p:nvSpPr>
        <p:spPr>
          <a:xfrm>
            <a:off x="3072000" y="0"/>
            <a:ext cx="30000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800">
                <a:solidFill>
                  <a:srgbClr val="FF00FF"/>
                </a:solidFill>
                <a:latin typeface="Source Sans Pro"/>
                <a:ea typeface="Source Sans Pro"/>
                <a:cs typeface="Source Sans Pro"/>
                <a:sym typeface="Source Sans Pro"/>
              </a:rPr>
              <a:t>Anecdotes</a:t>
            </a:r>
            <a:endParaRPr>
              <a:solidFill>
                <a:srgbClr val="FF00FF"/>
              </a:solidFill>
            </a:endParaRPr>
          </a:p>
        </p:txBody>
      </p:sp>
      <p:sp>
        <p:nvSpPr>
          <p:cNvPr id="246" name="Google Shape;246;p48"/>
          <p:cNvSpPr txBox="1"/>
          <p:nvPr/>
        </p:nvSpPr>
        <p:spPr>
          <a:xfrm>
            <a:off x="0" y="3785825"/>
            <a:ext cx="9144000" cy="978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300"/>
              </a:spcAft>
              <a:buNone/>
            </a:pPr>
            <a:r>
              <a:rPr b="1" lang="en" sz="2400">
                <a:solidFill>
                  <a:srgbClr val="1F1F1F"/>
                </a:solidFill>
                <a:highlight>
                  <a:srgbClr val="FFFFFF"/>
                </a:highlight>
              </a:rPr>
              <a:t>“Back in my day I had to walk three miles to the watering hole just to brush my teeth.”</a:t>
            </a:r>
            <a:endParaRPr b="1" sz="2400">
              <a:solidFill>
                <a:srgbClr val="1F1F1F"/>
              </a:solidFill>
              <a:highlight>
                <a:srgbClr val="FFFFFF"/>
              </a:highlight>
            </a:endParaRPr>
          </a:p>
        </p:txBody>
      </p:sp>
      <p:pic>
        <p:nvPicPr>
          <p:cNvPr id="247" name="Google Shape;247;p48"/>
          <p:cNvPicPr preferRelativeResize="0"/>
          <p:nvPr/>
        </p:nvPicPr>
        <p:blipFill>
          <a:blip r:embed="rId3">
            <a:alphaModFix/>
          </a:blip>
          <a:stretch>
            <a:fillRect/>
          </a:stretch>
        </p:blipFill>
        <p:spPr>
          <a:xfrm>
            <a:off x="1816250" y="1075800"/>
            <a:ext cx="5511502" cy="25576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9"/>
          <p:cNvSpPr txBox="1"/>
          <p:nvPr/>
        </p:nvSpPr>
        <p:spPr>
          <a:xfrm>
            <a:off x="0" y="262950"/>
            <a:ext cx="9144000" cy="4617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7200">
                <a:highlight>
                  <a:srgbClr val="FFFFFF"/>
                </a:highlight>
              </a:rPr>
              <a:t>A</a:t>
            </a:r>
            <a:r>
              <a:rPr b="1" lang="en" sz="7200">
                <a:highlight>
                  <a:srgbClr val="FFFFFF"/>
                </a:highlight>
              </a:rPr>
              <a:t> short </a:t>
            </a:r>
            <a:r>
              <a:rPr b="1" lang="en" sz="7200">
                <a:highlight>
                  <a:srgbClr val="FFFFFF"/>
                </a:highlight>
                <a:uFill>
                  <a:noFill/>
                </a:uFill>
                <a:hlinkClick r:id="rId3"/>
              </a:rPr>
              <a:t>amusing</a:t>
            </a:r>
            <a:r>
              <a:rPr b="1" lang="en" sz="7200">
                <a:highlight>
                  <a:srgbClr val="FFFFFF"/>
                </a:highlight>
              </a:rPr>
              <a:t> or interesting story about a real incident or person.</a:t>
            </a:r>
            <a:endParaRPr b="1" sz="72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50"/>
          <p:cNvSpPr txBox="1"/>
          <p:nvPr/>
        </p:nvSpPr>
        <p:spPr>
          <a:xfrm>
            <a:off x="0" y="0"/>
            <a:ext cx="91440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800">
                <a:solidFill>
                  <a:srgbClr val="FF9900"/>
                </a:solidFill>
                <a:latin typeface="Source Sans Pro"/>
                <a:ea typeface="Source Sans Pro"/>
                <a:cs typeface="Source Sans Pro"/>
                <a:sym typeface="Source Sans Pro"/>
              </a:rPr>
              <a:t>Emotive Language</a:t>
            </a:r>
            <a:endParaRPr>
              <a:solidFill>
                <a:srgbClr val="FF9900"/>
              </a:solidFill>
            </a:endParaRPr>
          </a:p>
        </p:txBody>
      </p:sp>
      <p:sp>
        <p:nvSpPr>
          <p:cNvPr id="258" name="Google Shape;258;p50"/>
          <p:cNvSpPr txBox="1"/>
          <p:nvPr/>
        </p:nvSpPr>
        <p:spPr>
          <a:xfrm>
            <a:off x="0" y="4220100"/>
            <a:ext cx="91440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800">
                <a:solidFill>
                  <a:srgbClr val="040C28"/>
                </a:solidFill>
                <a:highlight>
                  <a:srgbClr val="D3E3FD"/>
                </a:highlight>
              </a:rPr>
              <a:t>“M</a:t>
            </a:r>
            <a:r>
              <a:rPr b="1" lang="en" sz="4800">
                <a:solidFill>
                  <a:srgbClr val="040C28"/>
                </a:solidFill>
                <a:highlight>
                  <a:srgbClr val="D3E3FD"/>
                </a:highlight>
              </a:rPr>
              <a:t>oved to tears”</a:t>
            </a:r>
            <a:endParaRPr b="1" sz="4800"/>
          </a:p>
        </p:txBody>
      </p:sp>
      <p:pic>
        <p:nvPicPr>
          <p:cNvPr id="259" name="Google Shape;259;p50"/>
          <p:cNvPicPr preferRelativeResize="0"/>
          <p:nvPr/>
        </p:nvPicPr>
        <p:blipFill>
          <a:blip r:embed="rId3">
            <a:alphaModFix/>
          </a:blip>
          <a:stretch>
            <a:fillRect/>
          </a:stretch>
        </p:blipFill>
        <p:spPr>
          <a:xfrm>
            <a:off x="1789525" y="1075800"/>
            <a:ext cx="5638624" cy="29919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51"/>
          <p:cNvSpPr txBox="1"/>
          <p:nvPr/>
        </p:nvSpPr>
        <p:spPr>
          <a:xfrm>
            <a:off x="589200" y="262950"/>
            <a:ext cx="7965600" cy="4617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800">
                <a:solidFill>
                  <a:srgbClr val="040C28"/>
                </a:solidFill>
                <a:highlight>
                  <a:srgbClr val="FFFFFF"/>
                </a:highlight>
              </a:rPr>
              <a:t>L</a:t>
            </a:r>
            <a:r>
              <a:rPr b="1" lang="en" sz="4800">
                <a:solidFill>
                  <a:srgbClr val="040C28"/>
                </a:solidFill>
                <a:highlight>
                  <a:srgbClr val="FFFFFF"/>
                </a:highlight>
              </a:rPr>
              <a:t>anguage that is used that makes the reader respond emotionally, perhaps sympathising with a character or sharing the writer's point of view.</a:t>
            </a:r>
            <a:endParaRPr b="1" sz="4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pic>
        <p:nvPicPr>
          <p:cNvPr id="78" name="Google Shape;78;p16"/>
          <p:cNvPicPr preferRelativeResize="0"/>
          <p:nvPr/>
        </p:nvPicPr>
        <p:blipFill>
          <a:blip r:embed="rId3">
            <a:alphaModFix/>
          </a:blip>
          <a:stretch>
            <a:fillRect/>
          </a:stretch>
        </p:blipFill>
        <p:spPr>
          <a:xfrm>
            <a:off x="83925" y="76200"/>
            <a:ext cx="9060076" cy="49911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52"/>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270" name="Google Shape;270;p52"/>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Imagine that your job is to create a slogan which advertises travelling around the world and your boss has given you the task of writing a world travel advertising slogan for each verbal device. Seeing the examples of verbal devices from slides 4 to 39 write an advertising slogan for travelling around the world for each verbal device.</a:t>
            </a:r>
            <a:endParaRPr/>
          </a:p>
        </p:txBody>
      </p:sp>
      <p:pic>
        <p:nvPicPr>
          <p:cNvPr id="271" name="Google Shape;271;p52"/>
          <p:cNvPicPr preferRelativeResize="0"/>
          <p:nvPr/>
        </p:nvPicPr>
        <p:blipFill>
          <a:blip r:embed="rId3">
            <a:alphaModFix/>
          </a:blip>
          <a:stretch>
            <a:fillRect/>
          </a:stretch>
        </p:blipFill>
        <p:spPr>
          <a:xfrm>
            <a:off x="3074275" y="152400"/>
            <a:ext cx="5917324" cy="48531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53"/>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a:t>
            </a:r>
            <a:endParaRPr/>
          </a:p>
        </p:txBody>
      </p:sp>
      <p:sp>
        <p:nvSpPr>
          <p:cNvPr id="277" name="Google Shape;277;p53"/>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Out of all the advertising slogans of verbal devices for travelling around the world which you wrote choose </a:t>
            </a:r>
            <a:r>
              <a:rPr b="1" lang="en" u="sng"/>
              <a:t>ONE </a:t>
            </a:r>
            <a:r>
              <a:rPr lang="en"/>
              <a:t>of those which you think would be best and write why you think it is the best out of them. Then create a visual design of what your slogan will look like as an advertisement.</a:t>
            </a:r>
            <a:endParaRPr/>
          </a:p>
        </p:txBody>
      </p:sp>
      <p:pic>
        <p:nvPicPr>
          <p:cNvPr id="278" name="Google Shape;278;p53"/>
          <p:cNvPicPr preferRelativeResize="0"/>
          <p:nvPr/>
        </p:nvPicPr>
        <p:blipFill>
          <a:blip r:embed="rId3">
            <a:alphaModFix/>
          </a:blip>
          <a:stretch>
            <a:fillRect/>
          </a:stretch>
        </p:blipFill>
        <p:spPr>
          <a:xfrm>
            <a:off x="3892100" y="152400"/>
            <a:ext cx="4206624" cy="4838701"/>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5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284" name="Google Shape;284;p5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the picture which matches your advertising slogan that you have chosen and draw the designed advertising slogan on it as well.</a:t>
            </a:r>
            <a:endParaRPr/>
          </a:p>
        </p:txBody>
      </p:sp>
      <p:pic>
        <p:nvPicPr>
          <p:cNvPr id="285" name="Google Shape;285;p54"/>
          <p:cNvPicPr preferRelativeResize="0"/>
          <p:nvPr/>
        </p:nvPicPr>
        <p:blipFill>
          <a:blip r:embed="rId3">
            <a:alphaModFix/>
          </a:blip>
          <a:stretch>
            <a:fillRect/>
          </a:stretch>
        </p:blipFill>
        <p:spPr>
          <a:xfrm>
            <a:off x="3272100" y="152400"/>
            <a:ext cx="5527025" cy="48386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pic>
        <p:nvPicPr>
          <p:cNvPr id="83" name="Google Shape;83;p17"/>
          <p:cNvPicPr preferRelativeResize="0"/>
          <p:nvPr/>
        </p:nvPicPr>
        <p:blipFill>
          <a:blip r:embed="rId3">
            <a:alphaModFix/>
          </a:blip>
          <a:stretch>
            <a:fillRect/>
          </a:stretch>
        </p:blipFill>
        <p:spPr>
          <a:xfrm>
            <a:off x="0" y="0"/>
            <a:ext cx="9088049" cy="51434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8"/>
          <p:cNvPicPr preferRelativeResize="0"/>
          <p:nvPr/>
        </p:nvPicPr>
        <p:blipFill>
          <a:blip r:embed="rId3">
            <a:alphaModFix/>
          </a:blip>
          <a:stretch>
            <a:fillRect/>
          </a:stretch>
        </p:blipFill>
        <p:spPr>
          <a:xfrm>
            <a:off x="0" y="0"/>
            <a:ext cx="9143999" cy="51434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9"/>
          <p:cNvPicPr preferRelativeResize="0"/>
          <p:nvPr/>
        </p:nvPicPr>
        <p:blipFill>
          <a:blip r:embed="rId3">
            <a:alphaModFix/>
          </a:blip>
          <a:stretch>
            <a:fillRect/>
          </a:stretch>
        </p:blipFill>
        <p:spPr>
          <a:xfrm>
            <a:off x="0" y="0"/>
            <a:ext cx="9144000" cy="5067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20"/>
          <p:cNvPicPr preferRelativeResize="0"/>
          <p:nvPr/>
        </p:nvPicPr>
        <p:blipFill>
          <a:blip r:embed="rId3">
            <a:alphaModFix/>
          </a:blip>
          <a:stretch>
            <a:fillRect/>
          </a:stretch>
        </p:blipFill>
        <p:spPr>
          <a:xfrm>
            <a:off x="0" y="0"/>
            <a:ext cx="9088050" cy="5067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21"/>
          <p:cNvPicPr preferRelativeResize="0"/>
          <p:nvPr/>
        </p:nvPicPr>
        <p:blipFill>
          <a:blip r:embed="rId3">
            <a:alphaModFix/>
          </a:blip>
          <a:stretch>
            <a:fillRect/>
          </a:stretch>
        </p:blipFill>
        <p:spPr>
          <a:xfrm>
            <a:off x="0" y="0"/>
            <a:ext cx="9143999" cy="50672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