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handoutMasterIdLst>
    <p:handoutMasterId r:id="rId24"/>
  </p:handoutMasterIdLst>
  <p:sldIdLst>
    <p:sldId id="564" r:id="rId2"/>
    <p:sldId id="322" r:id="rId3"/>
    <p:sldId id="320" r:id="rId4"/>
    <p:sldId id="329" r:id="rId5"/>
    <p:sldId id="561" r:id="rId6"/>
    <p:sldId id="331" r:id="rId7"/>
    <p:sldId id="566" r:id="rId8"/>
    <p:sldId id="567" r:id="rId9"/>
    <p:sldId id="568" r:id="rId10"/>
    <p:sldId id="569" r:id="rId11"/>
    <p:sldId id="570" r:id="rId12"/>
    <p:sldId id="557" r:id="rId13"/>
    <p:sldId id="364" r:id="rId14"/>
    <p:sldId id="308" r:id="rId15"/>
    <p:sldId id="285" r:id="rId16"/>
    <p:sldId id="551" r:id="rId17"/>
    <p:sldId id="550" r:id="rId18"/>
    <p:sldId id="552" r:id="rId19"/>
    <p:sldId id="553" r:id="rId20"/>
    <p:sldId id="548" r:id="rId21"/>
    <p:sldId id="287" r:id="rId22"/>
  </p:sldIdLst>
  <p:sldSz cx="9144000" cy="6858000" type="screen4x3"/>
  <p:notesSz cx="9601200" cy="7315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F"/>
    <a:srgbClr val="150494"/>
    <a:srgbClr val="E7E7E7"/>
    <a:srgbClr val="F7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07" autoAdjust="0"/>
    <p:restoredTop sz="85653" autoAdjust="0"/>
  </p:normalViewPr>
  <p:slideViewPr>
    <p:cSldViewPr snapToGrid="0">
      <p:cViewPr varScale="1">
        <p:scale>
          <a:sx n="90" d="100"/>
          <a:sy n="90" d="100"/>
        </p:scale>
        <p:origin x="78" y="204"/>
      </p:cViewPr>
      <p:guideLst/>
    </p:cSldViewPr>
  </p:slideViewPr>
  <p:notesTextViewPr>
    <p:cViewPr>
      <p:scale>
        <a:sx n="125" d="100"/>
        <a:sy n="125" d="100"/>
      </p:scale>
      <p:origin x="0" y="0"/>
    </p:cViewPr>
  </p:notesTextViewPr>
  <p:sorterViewPr>
    <p:cViewPr>
      <p:scale>
        <a:sx n="200" d="100"/>
        <a:sy n="200" d="100"/>
      </p:scale>
      <p:origin x="0" y="-44796"/>
    </p:cViewPr>
  </p:sorterViewPr>
  <p:notesViewPr>
    <p:cSldViewPr snapToGrid="0">
      <p:cViewPr varScale="1">
        <p:scale>
          <a:sx n="106" d="100"/>
          <a:sy n="106" d="100"/>
        </p:scale>
        <p:origin x="174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A7DEA7-0393-48CD-96E8-3AEC7419F3BC}"/>
              </a:ext>
            </a:extLst>
          </p:cNvPr>
          <p:cNvSpPr>
            <a:spLocks noGrp="1"/>
          </p:cNvSpPr>
          <p:nvPr>
            <p:ph type="hdr" sz="quarter"/>
          </p:nvPr>
        </p:nvSpPr>
        <p:spPr>
          <a:xfrm>
            <a:off x="0" y="1"/>
            <a:ext cx="4160520" cy="367030"/>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0921BA3D-CE52-4EDC-AA0E-242B79B1E6AB}"/>
              </a:ext>
            </a:extLst>
          </p:cNvPr>
          <p:cNvSpPr>
            <a:spLocks noGrp="1"/>
          </p:cNvSpPr>
          <p:nvPr>
            <p:ph type="dt" sz="quarter" idx="1"/>
          </p:nvPr>
        </p:nvSpPr>
        <p:spPr>
          <a:xfrm>
            <a:off x="5438458" y="1"/>
            <a:ext cx="4160520" cy="367030"/>
          </a:xfrm>
          <a:prstGeom prst="rect">
            <a:avLst/>
          </a:prstGeom>
        </p:spPr>
        <p:txBody>
          <a:bodyPr vert="horz" lIns="96661" tIns="48331" rIns="96661" bIns="48331" rtlCol="0"/>
          <a:lstStyle>
            <a:lvl1pPr algn="r">
              <a:defRPr sz="1300"/>
            </a:lvl1pPr>
          </a:lstStyle>
          <a:p>
            <a:fld id="{F110F1FD-C672-43B3-8056-804AC2EE390A}" type="datetimeFigureOut">
              <a:rPr lang="en-US" smtClean="0"/>
              <a:t>9/21/2023</a:t>
            </a:fld>
            <a:endParaRPr lang="en-US"/>
          </a:p>
        </p:txBody>
      </p:sp>
      <p:sp>
        <p:nvSpPr>
          <p:cNvPr id="4" name="Footer Placeholder 3">
            <a:extLst>
              <a:ext uri="{FF2B5EF4-FFF2-40B4-BE49-F238E27FC236}">
                <a16:creationId xmlns:a16="http://schemas.microsoft.com/office/drawing/2014/main" id="{4F9EBC7E-93CD-46F3-B82D-33DB444AC55C}"/>
              </a:ext>
            </a:extLst>
          </p:cNvPr>
          <p:cNvSpPr>
            <a:spLocks noGrp="1"/>
          </p:cNvSpPr>
          <p:nvPr>
            <p:ph type="ftr" sz="quarter" idx="2"/>
          </p:nvPr>
        </p:nvSpPr>
        <p:spPr>
          <a:xfrm>
            <a:off x="0" y="6948171"/>
            <a:ext cx="4160520" cy="367029"/>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9BBC3C8E-EBDC-4B0F-88DF-A8FA1B6053CA}"/>
              </a:ext>
            </a:extLst>
          </p:cNvPr>
          <p:cNvSpPr>
            <a:spLocks noGrp="1"/>
          </p:cNvSpPr>
          <p:nvPr>
            <p:ph type="sldNum" sz="quarter" idx="3"/>
          </p:nvPr>
        </p:nvSpPr>
        <p:spPr>
          <a:xfrm>
            <a:off x="5438458" y="6948171"/>
            <a:ext cx="4160520" cy="367029"/>
          </a:xfrm>
          <a:prstGeom prst="rect">
            <a:avLst/>
          </a:prstGeom>
        </p:spPr>
        <p:txBody>
          <a:bodyPr vert="horz" lIns="96661" tIns="48331" rIns="96661" bIns="48331" rtlCol="0" anchor="b"/>
          <a:lstStyle>
            <a:lvl1pPr algn="r">
              <a:defRPr sz="1300"/>
            </a:lvl1pPr>
          </a:lstStyle>
          <a:p>
            <a:fld id="{5712CB6C-8166-409B-9F9B-51096995C606}" type="slidenum">
              <a:rPr lang="en-US" smtClean="0"/>
              <a:t>‹#›</a:t>
            </a:fld>
            <a:endParaRPr lang="en-US"/>
          </a:p>
        </p:txBody>
      </p:sp>
    </p:spTree>
    <p:extLst>
      <p:ext uri="{BB962C8B-B14F-4D97-AF65-F5344CB8AC3E}">
        <p14:creationId xmlns:p14="http://schemas.microsoft.com/office/powerpoint/2010/main" val="1125334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160520" cy="36703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5438458" y="1"/>
            <a:ext cx="4160520" cy="367030"/>
          </a:xfrm>
          <a:prstGeom prst="rect">
            <a:avLst/>
          </a:prstGeom>
        </p:spPr>
        <p:txBody>
          <a:bodyPr vert="horz" lIns="96661" tIns="48331" rIns="96661" bIns="48331" rtlCol="0"/>
          <a:lstStyle>
            <a:lvl1pPr algn="r">
              <a:defRPr sz="1300"/>
            </a:lvl1pPr>
          </a:lstStyle>
          <a:p>
            <a:fld id="{4152F04E-4FE1-40A2-B5E1-E272B11E2012}" type="datetimeFigureOut">
              <a:rPr lang="en-US" smtClean="0"/>
              <a:t>9/21/2023</a:t>
            </a:fld>
            <a:endParaRPr lang="en-US"/>
          </a:p>
        </p:txBody>
      </p:sp>
      <p:sp>
        <p:nvSpPr>
          <p:cNvPr id="4" name="Slide Image Placeholder 3"/>
          <p:cNvSpPr>
            <a:spLocks noGrp="1" noRot="1" noChangeAspect="1"/>
          </p:cNvSpPr>
          <p:nvPr>
            <p:ph type="sldImg" idx="2"/>
          </p:nvPr>
        </p:nvSpPr>
        <p:spPr>
          <a:xfrm>
            <a:off x="3155950" y="914400"/>
            <a:ext cx="3289300" cy="2468563"/>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960120" y="3520439"/>
            <a:ext cx="7680960" cy="2880361"/>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520" cy="367029"/>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5438458" y="6948171"/>
            <a:ext cx="4160520" cy="367029"/>
          </a:xfrm>
          <a:prstGeom prst="rect">
            <a:avLst/>
          </a:prstGeom>
        </p:spPr>
        <p:txBody>
          <a:bodyPr vert="horz" lIns="96661" tIns="48331" rIns="96661" bIns="48331" rtlCol="0" anchor="b"/>
          <a:lstStyle>
            <a:lvl1pPr algn="r">
              <a:defRPr sz="1300"/>
            </a:lvl1pPr>
          </a:lstStyle>
          <a:p>
            <a:fld id="{EB37E209-28C7-4512-8DCD-85B19ECA673C}" type="slidenum">
              <a:rPr lang="en-US" smtClean="0"/>
              <a:t>‹#›</a:t>
            </a:fld>
            <a:endParaRPr lang="en-US"/>
          </a:p>
        </p:txBody>
      </p:sp>
    </p:spTree>
    <p:extLst>
      <p:ext uri="{BB962C8B-B14F-4D97-AF65-F5344CB8AC3E}">
        <p14:creationId xmlns:p14="http://schemas.microsoft.com/office/powerpoint/2010/main" val="3729954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sis.usda.gov/wps/wcm/connect/77ffde83-dc51-4fdf-93be-048110fe47d6/Shelf_Stable_Food_Safety.pdf?MOD=AJPERE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sis.usda.gov/wps/wcm/connect/77ffde83-dc51-4fdf-93be-048110fe47d6/Shelf_Stable_Food_Safety.pdf?MOD=AJPERE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sis.usda.gov/wps/wcm/connect/77ffde83-dc51-4fdf-93be-048110fe47d6/Shelf_Stable_Food_Safety.pdf?MOD=AJPERE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sis.usda.gov/wps/wcm/connect/77ffde83-dc51-4fdf-93be-048110fe47d6/Shelf_Stable_Food_Safety.pdf?MOD=AJPERE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www.fsis.usda.gov/shared/PDF/Egg_Products_and_Food_Safety.pdf" TargetMode="External"/><Relationship Id="rId3" Type="http://schemas.openxmlformats.org/officeDocument/2006/relationships/hyperlink" Target="https://www.incredibleegg.org/cooking-school/tips-tricks/egg-storage/" TargetMode="External"/><Relationship Id="rId7" Type="http://schemas.openxmlformats.org/officeDocument/2006/relationships/hyperlink" Target="https://www.fsis.usda.gov/wps/portal/fsis/topics/food-safety-education/get-answers/food-safety-fact-sheets/egg-products-preparation/shell-eggs-from-farm-to-table/CT_Index"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stilltasty.com/fooditems/index/17144" TargetMode="External"/><Relationship Id="rId5" Type="http://schemas.openxmlformats.org/officeDocument/2006/relationships/hyperlink" Target="https://www.incredibleegg.org/cooking-school/faqs/egg-carton-dates/" TargetMode="External"/><Relationship Id="rId4" Type="http://schemas.openxmlformats.org/officeDocument/2006/relationships/hyperlink" Target="https://www.incredibleegg.org/eggcyclopedia/c/carton-dates/" TargetMode="External"/><Relationship Id="rId9" Type="http://schemas.openxmlformats.org/officeDocument/2006/relationships/hyperlink" Target="https://www.fsis.usda.gov/wps/portal/fsis/topics/food-safety-education/get-answers/food-safety-fact-sheets/food-labeling/food-product-dating/food-product-dating#12"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ciencedaily.com/releases/2019/02/190219132805.ht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Before discussing hormones in foods, it is important to make a distinction between “free of hormones” and “no hormones added” or “raised without hormones.” Anything that is or has been alive contains hormones, including plants. There is no such thing as “hormone free” meat or animal products. </a:t>
            </a:r>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2</a:t>
            </a:fld>
            <a:endParaRPr lang="en-US"/>
          </a:p>
        </p:txBody>
      </p:sp>
    </p:spTree>
    <p:extLst>
      <p:ext uri="{BB962C8B-B14F-4D97-AF65-F5344CB8AC3E}">
        <p14:creationId xmlns:p14="http://schemas.microsoft.com/office/powerpoint/2010/main" val="2551065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21E00FD5-6644-4EA0-ACD0-A9794211D202}" type="slidenum">
              <a:rPr lang="en-US" smtClean="0"/>
              <a:t>15</a:t>
            </a:fld>
            <a:endParaRPr lang="en-US"/>
          </a:p>
        </p:txBody>
      </p:sp>
    </p:spTree>
    <p:extLst>
      <p:ext uri="{BB962C8B-B14F-4D97-AF65-F5344CB8AC3E}">
        <p14:creationId xmlns:p14="http://schemas.microsoft.com/office/powerpoint/2010/main" val="715844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Summarize slide</a:t>
            </a:r>
          </a:p>
          <a:p>
            <a:endParaRPr lang="en-US" dirty="0"/>
          </a:p>
          <a:p>
            <a:r>
              <a:rPr lang="en-US" dirty="0">
                <a:hlinkClick r:id="rId3"/>
              </a:rPr>
              <a:t>https://www.fsis.usda.gov/wps/wcm/connect/77ffde83-dc51-4fdf-93be-048110fe47d6/Shelf_Stable_Food_Safety.pdf?MOD=AJPERES</a:t>
            </a:r>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16</a:t>
            </a:fld>
            <a:endParaRPr lang="en-US"/>
          </a:p>
        </p:txBody>
      </p:sp>
    </p:spTree>
    <p:extLst>
      <p:ext uri="{BB962C8B-B14F-4D97-AF65-F5344CB8AC3E}">
        <p14:creationId xmlns:p14="http://schemas.microsoft.com/office/powerpoint/2010/main" val="2114293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slide.</a:t>
            </a:r>
          </a:p>
          <a:p>
            <a:endParaRPr lang="en-US" dirty="0">
              <a:hlinkClick r:id="rId3"/>
            </a:endParaRPr>
          </a:p>
          <a:p>
            <a:r>
              <a:rPr lang="en-US" dirty="0">
                <a:hlinkClick r:id="rId3"/>
              </a:rPr>
              <a:t> https://www.fsis.usda.gov/wps/wcm/connect/77ffde83-dc51-4fdf-93be-048110fe47d6/Shelf_Stable_Food_Safety.pdf?MOD=AJPERES</a:t>
            </a:r>
            <a:endParaRPr lang="en-US" dirty="0"/>
          </a:p>
        </p:txBody>
      </p:sp>
      <p:sp>
        <p:nvSpPr>
          <p:cNvPr id="4" name="Slide Number Placeholder 3"/>
          <p:cNvSpPr>
            <a:spLocks noGrp="1"/>
          </p:cNvSpPr>
          <p:nvPr>
            <p:ph type="sldNum" sz="quarter" idx="10"/>
          </p:nvPr>
        </p:nvSpPr>
        <p:spPr/>
        <p:txBody>
          <a:bodyPr/>
          <a:lstStyle/>
          <a:p>
            <a:fld id="{21E00FD5-6644-4EA0-ACD0-A9794211D202}" type="slidenum">
              <a:rPr lang="en-US" smtClean="0"/>
              <a:t>17</a:t>
            </a:fld>
            <a:endParaRPr lang="en-US"/>
          </a:p>
        </p:txBody>
      </p:sp>
    </p:spTree>
    <p:extLst>
      <p:ext uri="{BB962C8B-B14F-4D97-AF65-F5344CB8AC3E}">
        <p14:creationId xmlns:p14="http://schemas.microsoft.com/office/powerpoint/2010/main" val="4225118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Summarize slide.</a:t>
            </a:r>
            <a:r>
              <a:rPr lang="en-US" dirty="0">
                <a:hlinkClick r:id="rId3"/>
              </a:rPr>
              <a:t> https://www.fsis.usda.gov/wps/wcm/connect/77ffde83-dc51-4fdf-93be-048110fe47d6/Shelf_Stable_Food_Safety.pdf?MOD=AJPERES</a:t>
            </a:r>
            <a:endParaRPr lang="en-US" dirty="0"/>
          </a:p>
        </p:txBody>
      </p:sp>
      <p:sp>
        <p:nvSpPr>
          <p:cNvPr id="4" name="Slide Number Placeholder 3"/>
          <p:cNvSpPr>
            <a:spLocks noGrp="1"/>
          </p:cNvSpPr>
          <p:nvPr>
            <p:ph type="sldNum" sz="quarter" idx="5"/>
          </p:nvPr>
        </p:nvSpPr>
        <p:spPr/>
        <p:txBody>
          <a:bodyPr/>
          <a:lstStyle/>
          <a:p>
            <a:fld id="{EB37E209-28C7-4512-8DCD-85B19ECA673C}" type="slidenum">
              <a:rPr lang="en-US" smtClean="0"/>
              <a:t>18</a:t>
            </a:fld>
            <a:endParaRPr lang="en-US"/>
          </a:p>
        </p:txBody>
      </p:sp>
    </p:spTree>
    <p:extLst>
      <p:ext uri="{BB962C8B-B14F-4D97-AF65-F5344CB8AC3E}">
        <p14:creationId xmlns:p14="http://schemas.microsoft.com/office/powerpoint/2010/main" val="1694119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Summarize slide </a:t>
            </a:r>
          </a:p>
          <a:p>
            <a:endParaRPr lang="en-US" dirty="0"/>
          </a:p>
          <a:p>
            <a:r>
              <a:rPr lang="en-US" dirty="0">
                <a:hlinkClick r:id="rId3"/>
              </a:rPr>
              <a:t>https://www.fsis.usda.gov/wps/wcm/connect/77ffde83-dc51-4fdf-93be-048110fe47d6/Shelf_Stable_Food_Safety.pdf?MOD=AJPERES</a:t>
            </a:r>
            <a:r>
              <a:rPr lang="en-US" dirty="0"/>
              <a:t> </a:t>
            </a:r>
          </a:p>
        </p:txBody>
      </p:sp>
      <p:sp>
        <p:nvSpPr>
          <p:cNvPr id="4" name="Slide Number Placeholder 3"/>
          <p:cNvSpPr>
            <a:spLocks noGrp="1"/>
          </p:cNvSpPr>
          <p:nvPr>
            <p:ph type="sldNum" sz="quarter" idx="5"/>
          </p:nvPr>
        </p:nvSpPr>
        <p:spPr/>
        <p:txBody>
          <a:bodyPr/>
          <a:lstStyle/>
          <a:p>
            <a:fld id="{EB37E209-28C7-4512-8DCD-85B19ECA673C}" type="slidenum">
              <a:rPr lang="en-US" smtClean="0"/>
              <a:t>19</a:t>
            </a:fld>
            <a:endParaRPr lang="en-US"/>
          </a:p>
        </p:txBody>
      </p:sp>
    </p:spTree>
    <p:extLst>
      <p:ext uri="{BB962C8B-B14F-4D97-AF65-F5344CB8AC3E}">
        <p14:creationId xmlns:p14="http://schemas.microsoft.com/office/powerpoint/2010/main" val="2314157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Remember … if a food is stored constantly at 0 degrees F, it will always be safe but the quality may go down considerably. </a:t>
            </a:r>
          </a:p>
          <a:p>
            <a:pPr defTabSz="966612">
              <a:defRPr/>
            </a:pPr>
            <a:endParaRPr lang="en-US" dirty="0"/>
          </a:p>
          <a:p>
            <a:pPr defTabSz="966612">
              <a:defRPr/>
            </a:pPr>
            <a:endParaRPr lang="en-US" dirty="0"/>
          </a:p>
          <a:p>
            <a:pPr defTabSz="966612">
              <a:defRPr/>
            </a:pPr>
            <a:endParaRPr lang="en-US" dirty="0"/>
          </a:p>
          <a:p>
            <a:pPr defTabSz="966612">
              <a:defRPr/>
            </a:pPr>
            <a:endParaRPr lang="en-US" dirty="0"/>
          </a:p>
          <a:p>
            <a:endParaRPr lang="en-US" dirty="0"/>
          </a:p>
        </p:txBody>
      </p:sp>
      <p:sp>
        <p:nvSpPr>
          <p:cNvPr id="4" name="Slide Number Placeholder 3"/>
          <p:cNvSpPr>
            <a:spLocks noGrp="1"/>
          </p:cNvSpPr>
          <p:nvPr>
            <p:ph type="sldNum" sz="quarter" idx="10"/>
          </p:nvPr>
        </p:nvSpPr>
        <p:spPr/>
        <p:txBody>
          <a:bodyPr/>
          <a:lstStyle/>
          <a:p>
            <a:fld id="{1D0E1571-0C2E-4F9B-8F9E-6C2672CB248D}" type="slidenum">
              <a:rPr lang="en-US" smtClean="0"/>
              <a:t>20</a:t>
            </a:fld>
            <a:endParaRPr lang="en-US"/>
          </a:p>
        </p:txBody>
      </p:sp>
    </p:spTree>
    <p:extLst>
      <p:ext uri="{BB962C8B-B14F-4D97-AF65-F5344CB8AC3E}">
        <p14:creationId xmlns:p14="http://schemas.microsoft.com/office/powerpoint/2010/main" val="1348025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Read the slide.</a:t>
            </a:r>
          </a:p>
          <a:p>
            <a:endParaRPr lang="en-US" dirty="0"/>
          </a:p>
          <a:p>
            <a:r>
              <a:rPr lang="en-US" dirty="0"/>
              <a:t>Sources: </a:t>
            </a:r>
          </a:p>
          <a:p>
            <a:endParaRPr lang="en-US" dirty="0"/>
          </a:p>
          <a:p>
            <a:r>
              <a:rPr lang="en-US" dirty="0">
                <a:hlinkClick r:id="rId3"/>
              </a:rPr>
              <a:t>https://www.incredibleegg.org/cooking-school/tips-tricks/egg-storage/</a:t>
            </a:r>
            <a:r>
              <a:rPr lang="en-US" dirty="0"/>
              <a:t> </a:t>
            </a:r>
          </a:p>
          <a:p>
            <a:r>
              <a:rPr lang="en-US" dirty="0">
                <a:hlinkClick r:id="rId4"/>
              </a:rPr>
              <a:t>https://www.incredibleegg.org/eggcyclopedia/c/carton-dates/</a:t>
            </a:r>
            <a:r>
              <a:rPr lang="en-US" dirty="0"/>
              <a:t> </a:t>
            </a:r>
          </a:p>
          <a:p>
            <a:r>
              <a:rPr lang="en-US" dirty="0">
                <a:hlinkClick r:id="rId5"/>
              </a:rPr>
              <a:t>https://www.incredibleegg.org/cooking-school/faqs/egg-carton-dates/</a:t>
            </a:r>
            <a:endParaRPr lang="en-US" dirty="0"/>
          </a:p>
          <a:p>
            <a:r>
              <a:rPr lang="en-US" dirty="0">
                <a:hlinkClick r:id="rId6"/>
              </a:rPr>
              <a:t>https://stilltasty.com/fooditems/index/17144</a:t>
            </a:r>
            <a:endParaRPr lang="en-US" dirty="0">
              <a:hlinkClick r:id="rId7"/>
            </a:endParaRPr>
          </a:p>
          <a:p>
            <a:r>
              <a:rPr lang="en-US" dirty="0">
                <a:hlinkClick r:id="rId7"/>
              </a:rPr>
              <a:t>https://www.fsis.usda.gov/wps/portal/fsis/topics/food-safety-education/get-answers/food-safety-fact-sheets/egg-products-preparation/shell-eggs-from-farm-to-table/CT_Index</a:t>
            </a:r>
            <a:endParaRPr lang="en-US" dirty="0"/>
          </a:p>
          <a:p>
            <a:r>
              <a:rPr lang="en-US" dirty="0">
                <a:hlinkClick r:id="rId8"/>
              </a:rPr>
              <a:t>https://www.fsis.usda.gov/shared/PDF/Egg_Products_and_Food_Safety.pdf</a:t>
            </a:r>
            <a:endParaRPr lang="en-US" dirty="0"/>
          </a:p>
          <a:p>
            <a:r>
              <a:rPr lang="en-US" dirty="0">
                <a:hlinkClick r:id="rId9"/>
              </a:rPr>
              <a:t>https://www.fsis.usda.gov/wps/portal/fsis/topics/food-safety-education/get-answers/food-safety-fact-sheets/food-labeling/food-product-dating/food-product-dating#12</a:t>
            </a:r>
            <a:r>
              <a:rPr lang="en-US" dirty="0"/>
              <a:t> </a:t>
            </a:r>
          </a:p>
        </p:txBody>
      </p:sp>
      <p:sp>
        <p:nvSpPr>
          <p:cNvPr id="4" name="Slide Number Placeholder 3"/>
          <p:cNvSpPr>
            <a:spLocks noGrp="1"/>
          </p:cNvSpPr>
          <p:nvPr>
            <p:ph type="sldNum" sz="quarter" idx="10"/>
          </p:nvPr>
        </p:nvSpPr>
        <p:spPr/>
        <p:txBody>
          <a:bodyPr/>
          <a:lstStyle/>
          <a:p>
            <a:fld id="{21E00FD5-6644-4EA0-ACD0-A9794211D202}" type="slidenum">
              <a:rPr lang="en-US" smtClean="0"/>
              <a:t>21</a:t>
            </a:fld>
            <a:endParaRPr lang="en-US"/>
          </a:p>
        </p:txBody>
      </p:sp>
    </p:spTree>
    <p:extLst>
      <p:ext uri="{BB962C8B-B14F-4D97-AF65-F5344CB8AC3E}">
        <p14:creationId xmlns:p14="http://schemas.microsoft.com/office/powerpoint/2010/main" val="3601214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other label statements</a:t>
            </a:r>
            <a:r>
              <a:rPr lang="en-US" baseline="0" dirty="0"/>
              <a:t> include: “no hormones added” or “raised without hormones;” and “GMO Free.”</a:t>
            </a:r>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3</a:t>
            </a:fld>
            <a:endParaRPr lang="en-US"/>
          </a:p>
        </p:txBody>
      </p:sp>
    </p:spTree>
    <p:extLst>
      <p:ext uri="{BB962C8B-B14F-4D97-AF65-F5344CB8AC3E}">
        <p14:creationId xmlns:p14="http://schemas.microsoft.com/office/powerpoint/2010/main" val="2070177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In today’s marketplace, you may find foods promoted as “GMO free” or “contains no GMOs.” Before you pay extra for this food, be aware it may not be made with any ingredients that contain GMOs in the first place. In other words, the same type of food without that label may also be free of GMO ingredients. </a:t>
            </a:r>
          </a:p>
          <a:p>
            <a:endParaRPr lang="en-US" sz="1300" dirty="0"/>
          </a:p>
        </p:txBody>
      </p:sp>
      <p:sp>
        <p:nvSpPr>
          <p:cNvPr id="4" name="Slide Number Placeholder 3"/>
          <p:cNvSpPr>
            <a:spLocks noGrp="1"/>
          </p:cNvSpPr>
          <p:nvPr>
            <p:ph type="sldNum" sz="quarter" idx="10"/>
          </p:nvPr>
        </p:nvSpPr>
        <p:spPr/>
        <p:txBody>
          <a:bodyPr/>
          <a:lstStyle/>
          <a:p>
            <a:fld id="{EB37E209-28C7-4512-8DCD-85B19ECA673C}" type="slidenum">
              <a:rPr lang="en-US" smtClean="0"/>
              <a:t>4</a:t>
            </a:fld>
            <a:endParaRPr lang="en-US"/>
          </a:p>
        </p:txBody>
      </p:sp>
    </p:spTree>
    <p:extLst>
      <p:ext uri="{BB962C8B-B14F-4D97-AF65-F5344CB8AC3E}">
        <p14:creationId xmlns:p14="http://schemas.microsoft.com/office/powerpoint/2010/main" val="2342664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a:p>
            <a:r>
              <a:rPr lang="en-US" sz="1300" dirty="0"/>
              <a:t>As to which banana is NOT a GMO food … neither of them are GMO foods and never have been! </a:t>
            </a:r>
            <a:endParaRPr lang="en-US" dirty="0"/>
          </a:p>
        </p:txBody>
      </p:sp>
      <p:sp>
        <p:nvSpPr>
          <p:cNvPr id="4" name="Slide Number Placeholder 3"/>
          <p:cNvSpPr>
            <a:spLocks noGrp="1"/>
          </p:cNvSpPr>
          <p:nvPr>
            <p:ph type="sldNum" sz="quarter" idx="10"/>
          </p:nvPr>
        </p:nvSpPr>
        <p:spPr/>
        <p:txBody>
          <a:bodyPr/>
          <a:lstStyle/>
          <a:p>
            <a:fld id="{EB37E209-28C7-4512-8DCD-85B19ECA673C}" type="slidenum">
              <a:rPr lang="en-US" smtClean="0"/>
              <a:t>5</a:t>
            </a:fld>
            <a:endParaRPr lang="en-US"/>
          </a:p>
        </p:txBody>
      </p:sp>
    </p:spTree>
    <p:extLst>
      <p:ext uri="{BB962C8B-B14F-4D97-AF65-F5344CB8AC3E}">
        <p14:creationId xmlns:p14="http://schemas.microsoft.com/office/powerpoint/2010/main" val="933972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10"/>
          </p:nvPr>
        </p:nvSpPr>
        <p:spPr/>
        <p:txBody>
          <a:bodyPr/>
          <a:lstStyle/>
          <a:p>
            <a:fld id="{EB37E209-28C7-4512-8DCD-85B19ECA673C}" type="slidenum">
              <a:rPr lang="en-US" smtClean="0"/>
              <a:t>6</a:t>
            </a:fld>
            <a:endParaRPr lang="en-US"/>
          </a:p>
        </p:txBody>
      </p:sp>
    </p:spTree>
    <p:extLst>
      <p:ext uri="{BB962C8B-B14F-4D97-AF65-F5344CB8AC3E}">
        <p14:creationId xmlns:p14="http://schemas.microsoft.com/office/powerpoint/2010/main" val="1341756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B37E209-28C7-4512-8DCD-85B19ECA673C}" type="slidenum">
              <a:rPr lang="en-US" smtClean="0"/>
              <a:t>10</a:t>
            </a:fld>
            <a:endParaRPr lang="en-US"/>
          </a:p>
        </p:txBody>
      </p:sp>
    </p:spTree>
    <p:extLst>
      <p:ext uri="{BB962C8B-B14F-4D97-AF65-F5344CB8AC3E}">
        <p14:creationId xmlns:p14="http://schemas.microsoft.com/office/powerpoint/2010/main" val="2976604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on to food date labels …</a:t>
            </a:r>
          </a:p>
        </p:txBody>
      </p:sp>
      <p:sp>
        <p:nvSpPr>
          <p:cNvPr id="4" name="Slide Number Placeholder 3"/>
          <p:cNvSpPr>
            <a:spLocks noGrp="1"/>
          </p:cNvSpPr>
          <p:nvPr>
            <p:ph type="sldNum" sz="quarter" idx="5"/>
          </p:nvPr>
        </p:nvSpPr>
        <p:spPr/>
        <p:txBody>
          <a:bodyPr/>
          <a:lstStyle/>
          <a:p>
            <a:fld id="{EB37E209-28C7-4512-8DCD-85B19ECA673C}" type="slidenum">
              <a:rPr lang="en-US" smtClean="0"/>
              <a:t>12</a:t>
            </a:fld>
            <a:endParaRPr lang="en-US"/>
          </a:p>
        </p:txBody>
      </p:sp>
    </p:spTree>
    <p:extLst>
      <p:ext uri="{BB962C8B-B14F-4D97-AF65-F5344CB8AC3E}">
        <p14:creationId xmlns:p14="http://schemas.microsoft.com/office/powerpoint/2010/main" val="1023294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r>
              <a:rPr lang="en-US" dirty="0">
                <a:hlinkClick r:id="rId3"/>
              </a:rPr>
              <a:t>https://www.sciencedaily.com/releases/2019/02/190219132805.htm</a:t>
            </a:r>
            <a:r>
              <a:rPr lang="en-US" dirty="0"/>
              <a:t> </a:t>
            </a:r>
          </a:p>
        </p:txBody>
      </p:sp>
      <p:sp>
        <p:nvSpPr>
          <p:cNvPr id="4" name="Slide Number Placeholder 3"/>
          <p:cNvSpPr>
            <a:spLocks noGrp="1"/>
          </p:cNvSpPr>
          <p:nvPr>
            <p:ph type="sldNum" sz="quarter" idx="5"/>
          </p:nvPr>
        </p:nvSpPr>
        <p:spPr/>
        <p:txBody>
          <a:bodyPr/>
          <a:lstStyle/>
          <a:p>
            <a:fld id="{EB37E209-28C7-4512-8DCD-85B19ECA673C}" type="slidenum">
              <a:rPr lang="en-US" smtClean="0"/>
              <a:t>13</a:t>
            </a:fld>
            <a:endParaRPr lang="en-US"/>
          </a:p>
        </p:txBody>
      </p:sp>
    </p:spTree>
    <p:extLst>
      <p:ext uri="{BB962C8B-B14F-4D97-AF65-F5344CB8AC3E}">
        <p14:creationId xmlns:p14="http://schemas.microsoft.com/office/powerpoint/2010/main" val="777266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700" dirty="0">
                <a:ea typeface="Calibri" panose="020F0502020204030204" pitchFamily="34" charset="0"/>
                <a:cs typeface="Times New Roman" panose="02020603050405020304" pitchFamily="18" charset="0"/>
              </a:rPr>
              <a:t> These are examples of types of dating that have been used on foods. </a:t>
            </a:r>
          </a:p>
          <a:p>
            <a:pPr>
              <a:lnSpc>
                <a:spcPct val="107000"/>
              </a:lnSpc>
              <a:spcAft>
                <a:spcPts val="846"/>
              </a:spcAft>
            </a:pPr>
            <a:endParaRPr lang="en-US" sz="1700" b="1" dirty="0">
              <a:ea typeface="Calibri" panose="020F0502020204030204" pitchFamily="34" charset="0"/>
              <a:cs typeface="Times New Roman" panose="02020603050405020304" pitchFamily="18" charset="0"/>
            </a:endParaRPr>
          </a:p>
          <a:p>
            <a:pPr>
              <a:lnSpc>
                <a:spcPct val="107000"/>
              </a:lnSpc>
              <a:spcAft>
                <a:spcPts val="846"/>
              </a:spcAft>
            </a:pPr>
            <a:r>
              <a:rPr lang="en-US" sz="1700" b="1" dirty="0">
                <a:ea typeface="Calibri" panose="020F0502020204030204" pitchFamily="34" charset="0"/>
                <a:cs typeface="Times New Roman" panose="02020603050405020304" pitchFamily="18" charset="0"/>
              </a:rPr>
              <a:t>“Use By” Date (or expiration date) </a:t>
            </a:r>
          </a:p>
          <a:p>
            <a:pPr marL="302066" indent="-302066">
              <a:lnSpc>
                <a:spcPct val="107000"/>
              </a:lnSpc>
              <a:spcAft>
                <a:spcPts val="846"/>
              </a:spcAft>
              <a:buFont typeface="Arial" panose="020B0604020202020204" pitchFamily="34" charset="0"/>
              <a:buChar char="•"/>
            </a:pPr>
            <a:r>
              <a:rPr lang="en-US" sz="1500" dirty="0">
                <a:ea typeface="Calibri" panose="020F0502020204030204" pitchFamily="34" charset="0"/>
                <a:cs typeface="Times New Roman" panose="02020603050405020304" pitchFamily="18" charset="0"/>
              </a:rPr>
              <a:t>last date recommended for the use of the food product while it is at peak quality. </a:t>
            </a:r>
          </a:p>
          <a:p>
            <a:pPr marL="302066" indent="-302066">
              <a:lnSpc>
                <a:spcPct val="107000"/>
              </a:lnSpc>
              <a:spcAft>
                <a:spcPts val="846"/>
              </a:spcAft>
              <a:buFont typeface="Arial" panose="020B0604020202020204" pitchFamily="34" charset="0"/>
              <a:buChar char="•"/>
            </a:pPr>
            <a:r>
              <a:rPr lang="en-US" sz="1500" dirty="0">
                <a:ea typeface="Calibri" panose="020F0502020204030204" pitchFamily="34" charset="0"/>
                <a:cs typeface="Times New Roman" panose="02020603050405020304" pitchFamily="18" charset="0"/>
              </a:rPr>
              <a:t>Infant formula is required to have a “Use By”, do not purchase formula that is past this date. </a:t>
            </a:r>
          </a:p>
          <a:p>
            <a:endParaRPr lang="en-US" sz="1500" dirty="0"/>
          </a:p>
          <a:p>
            <a:pPr>
              <a:lnSpc>
                <a:spcPct val="107000"/>
              </a:lnSpc>
              <a:spcAft>
                <a:spcPts val="846"/>
              </a:spcAft>
            </a:pPr>
            <a:r>
              <a:rPr lang="en-US" sz="1500" b="1" dirty="0">
                <a:ea typeface="Calibri" panose="020F0502020204030204" pitchFamily="34" charset="0"/>
                <a:cs typeface="Times New Roman" panose="02020603050405020304" pitchFamily="18" charset="0"/>
              </a:rPr>
              <a:t>“Sell-By” Date</a:t>
            </a:r>
          </a:p>
          <a:p>
            <a:pPr marL="302066" indent="-302066">
              <a:lnSpc>
                <a:spcPct val="107000"/>
              </a:lnSpc>
              <a:spcAft>
                <a:spcPts val="846"/>
              </a:spcAft>
              <a:buFont typeface="Arial" panose="020B0604020202020204" pitchFamily="34" charset="0"/>
              <a:buChar char="•"/>
            </a:pPr>
            <a:r>
              <a:rPr lang="en-US" sz="1300" dirty="0">
                <a:ea typeface="Calibri" panose="020F0502020204030204" pitchFamily="34" charset="0"/>
                <a:cs typeface="Times New Roman" panose="02020603050405020304" pitchFamily="18" charset="0"/>
              </a:rPr>
              <a:t>lets the store know how long to display the product for sale. Consumers should buy the food product before this “sell by” date.</a:t>
            </a:r>
          </a:p>
          <a:p>
            <a:pPr>
              <a:lnSpc>
                <a:spcPct val="107000"/>
              </a:lnSpc>
              <a:spcAft>
                <a:spcPts val="846"/>
              </a:spcAft>
            </a:pPr>
            <a:endParaRPr lang="en-US" sz="1300" b="1" dirty="0">
              <a:ea typeface="Calibri" panose="020F0502020204030204" pitchFamily="34" charset="0"/>
              <a:cs typeface="Times New Roman" panose="02020603050405020304" pitchFamily="18" charset="0"/>
            </a:endParaRPr>
          </a:p>
          <a:p>
            <a:pPr>
              <a:lnSpc>
                <a:spcPct val="107000"/>
              </a:lnSpc>
              <a:spcAft>
                <a:spcPts val="846"/>
              </a:spcAft>
            </a:pPr>
            <a:r>
              <a:rPr lang="en-US" sz="1500" b="1" dirty="0">
                <a:ea typeface="Calibri" panose="020F0502020204030204" pitchFamily="34" charset="0"/>
                <a:cs typeface="Times New Roman" panose="02020603050405020304" pitchFamily="18" charset="0"/>
              </a:rPr>
              <a:t>“Best if Used by (or Before)” Date </a:t>
            </a:r>
          </a:p>
          <a:p>
            <a:pPr marL="302066" indent="-302066">
              <a:lnSpc>
                <a:spcPct val="107000"/>
              </a:lnSpc>
              <a:spcAft>
                <a:spcPts val="846"/>
              </a:spcAft>
              <a:buFont typeface="Arial" panose="020B0604020202020204" pitchFamily="34" charset="0"/>
              <a:buChar char="•"/>
            </a:pPr>
            <a:r>
              <a:rPr lang="en-US" sz="1300" dirty="0">
                <a:ea typeface="Calibri" panose="020F0502020204030204" pitchFamily="34" charset="0"/>
                <a:cs typeface="Times New Roman" panose="02020603050405020304" pitchFamily="18" charset="0"/>
              </a:rPr>
              <a:t>lets you know the best flavor or quality of the product. This date is not a purchase or safety date. </a:t>
            </a:r>
          </a:p>
          <a:p>
            <a:pPr>
              <a:lnSpc>
                <a:spcPct val="107000"/>
              </a:lnSpc>
              <a:spcAft>
                <a:spcPts val="846"/>
              </a:spcAft>
            </a:pPr>
            <a:endParaRPr lang="en-US" sz="1300" b="1" dirty="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B37E209-28C7-4512-8DCD-85B19ECA673C}" type="slidenum">
              <a:rPr lang="en-US" smtClean="0"/>
              <a:t>14</a:t>
            </a:fld>
            <a:endParaRPr lang="en-US"/>
          </a:p>
        </p:txBody>
      </p:sp>
    </p:spTree>
    <p:extLst>
      <p:ext uri="{BB962C8B-B14F-4D97-AF65-F5344CB8AC3E}">
        <p14:creationId xmlns:p14="http://schemas.microsoft.com/office/powerpoint/2010/main" val="3734083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877CF1-8A70-4CF2-ABBC-F68CC71C6F13}"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2360332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877CF1-8A70-4CF2-ABBC-F68CC71C6F13}"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2189518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877CF1-8A70-4CF2-ABBC-F68CC71C6F13}"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1013519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877CF1-8A70-4CF2-ABBC-F68CC71C6F13}"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26761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877CF1-8A70-4CF2-ABBC-F68CC71C6F13}"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1591067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877CF1-8A70-4CF2-ABBC-F68CC71C6F13}"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2484798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877CF1-8A70-4CF2-ABBC-F68CC71C6F13}" type="datetimeFigureOut">
              <a:rPr lang="en-US" smtClean="0"/>
              <a:t>9/21/2023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1806267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877CF1-8A70-4CF2-ABBC-F68CC71C6F13}" type="datetimeFigureOut">
              <a:rPr lang="en-US" smtClean="0"/>
              <a:t>9/21/2023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1152002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877CF1-8A70-4CF2-ABBC-F68CC71C6F13}" type="datetimeFigureOut">
              <a:rPr lang="en-US" smtClean="0"/>
              <a:t>9/21/2023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3161881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877CF1-8A70-4CF2-ABBC-F68CC71C6F13}"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513834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877CF1-8A70-4CF2-ABBC-F68CC71C6F13}"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286F89-D25A-445F-8CD8-39F29F2A4A88}" type="slidenum">
              <a:rPr lang="en-US" smtClean="0"/>
              <a:t>‹#›</a:t>
            </a:fld>
            <a:endParaRPr lang="en-US"/>
          </a:p>
        </p:txBody>
      </p:sp>
    </p:spTree>
    <p:extLst>
      <p:ext uri="{BB962C8B-B14F-4D97-AF65-F5344CB8AC3E}">
        <p14:creationId xmlns:p14="http://schemas.microsoft.com/office/powerpoint/2010/main" val="114309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877CF1-8A70-4CF2-ABBC-F68CC71C6F13}" type="datetimeFigureOut">
              <a:rPr lang="en-US" smtClean="0"/>
              <a:t>9/21/2023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86F89-D25A-445F-8CD8-39F29F2A4A88}" type="slidenum">
              <a:rPr lang="en-US" smtClean="0"/>
              <a:t>‹#›</a:t>
            </a:fld>
            <a:endParaRPr lang="en-US"/>
          </a:p>
        </p:txBody>
      </p:sp>
    </p:spTree>
    <p:extLst>
      <p:ext uri="{BB962C8B-B14F-4D97-AF65-F5344CB8AC3E}">
        <p14:creationId xmlns:p14="http://schemas.microsoft.com/office/powerpoint/2010/main" val="17627995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youtube.com/watch?v=JMPE5wlB3Z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hyperlink" Target="https://www.bbc.com/news/av/science-environment-36324442"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5819C-F1D9-4DD8-B3C9-1A3CCFC936B5}"/>
              </a:ext>
            </a:extLst>
          </p:cNvPr>
          <p:cNvSpPr>
            <a:spLocks noGrp="1"/>
          </p:cNvSpPr>
          <p:nvPr>
            <p:ph type="title"/>
          </p:nvPr>
        </p:nvSpPr>
        <p:spPr/>
        <p:txBody>
          <a:bodyPr/>
          <a:lstStyle/>
          <a:p>
            <a:pPr algn="ctr"/>
            <a:r>
              <a:rPr lang="en-US"/>
              <a:t>Term 4 Week </a:t>
            </a:r>
            <a:r>
              <a:rPr lang="en-US" dirty="0"/>
              <a:t>3: </a:t>
            </a:r>
            <a:br>
              <a:rPr lang="en-US" dirty="0"/>
            </a:br>
            <a:endParaRPr lang="en-NZ" sz="2800" dirty="0"/>
          </a:p>
        </p:txBody>
      </p:sp>
      <p:sp>
        <p:nvSpPr>
          <p:cNvPr id="3" name="Content Placeholder 2">
            <a:extLst>
              <a:ext uri="{FF2B5EF4-FFF2-40B4-BE49-F238E27FC236}">
                <a16:creationId xmlns:a16="http://schemas.microsoft.com/office/drawing/2014/main" id="{3A8E4B7A-6E50-45ED-A139-315A7F2E5B20}"/>
              </a:ext>
            </a:extLst>
          </p:cNvPr>
          <p:cNvSpPr>
            <a:spLocks noGrp="1"/>
          </p:cNvSpPr>
          <p:nvPr>
            <p:ph idx="1"/>
          </p:nvPr>
        </p:nvSpPr>
        <p:spPr/>
        <p:txBody>
          <a:bodyPr>
            <a:normAutofit fontScale="92500" lnSpcReduction="10000"/>
          </a:bodyPr>
          <a:lstStyle/>
          <a:p>
            <a:r>
              <a:rPr lang="en-US" dirty="0"/>
              <a:t>Lesson 1:  Claims about Hormones &amp; genetically modified foods</a:t>
            </a:r>
          </a:p>
          <a:p>
            <a:endParaRPr lang="en-US" dirty="0"/>
          </a:p>
          <a:p>
            <a:r>
              <a:rPr lang="en-US" dirty="0"/>
              <a:t>Success Criteria: </a:t>
            </a:r>
          </a:p>
          <a:p>
            <a:r>
              <a:rPr lang="en-US" dirty="0"/>
              <a:t>Students are going to learn about genetically modified foods and hormones and what these labels mean.  At the end of the week they will be able to identify GM foods and recite how they differ from non-GM foods.</a:t>
            </a:r>
          </a:p>
          <a:p>
            <a:r>
              <a:rPr lang="en-US" dirty="0"/>
              <a:t>Write and answer the following questions in Your </a:t>
            </a:r>
            <a:r>
              <a:rPr lang="en-US" dirty="0">
                <a:solidFill>
                  <a:schemeClr val="bg2"/>
                </a:solidFill>
              </a:rPr>
              <a:t>Red Books</a:t>
            </a:r>
          </a:p>
          <a:p>
            <a:endParaRPr lang="en-NZ" dirty="0"/>
          </a:p>
        </p:txBody>
      </p:sp>
    </p:spTree>
    <p:extLst>
      <p:ext uri="{BB962C8B-B14F-4D97-AF65-F5344CB8AC3E}">
        <p14:creationId xmlns:p14="http://schemas.microsoft.com/office/powerpoint/2010/main" val="2941732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312E-F6D7-4697-BBDF-1F4169F03740}"/>
              </a:ext>
            </a:extLst>
          </p:cNvPr>
          <p:cNvSpPr>
            <a:spLocks noGrp="1"/>
          </p:cNvSpPr>
          <p:nvPr>
            <p:ph type="title"/>
          </p:nvPr>
        </p:nvSpPr>
        <p:spPr/>
        <p:txBody>
          <a:bodyPr/>
          <a:lstStyle/>
          <a:p>
            <a:pPr algn="ctr"/>
            <a:r>
              <a:rPr lang="en-US" dirty="0"/>
              <a:t>Tasks</a:t>
            </a:r>
            <a:endParaRPr lang="en-NZ" dirty="0"/>
          </a:p>
        </p:txBody>
      </p:sp>
      <p:sp>
        <p:nvSpPr>
          <p:cNvPr id="3" name="Content Placeholder 2">
            <a:extLst>
              <a:ext uri="{FF2B5EF4-FFF2-40B4-BE49-F238E27FC236}">
                <a16:creationId xmlns:a16="http://schemas.microsoft.com/office/drawing/2014/main" id="{0BDA7BBA-DE61-4191-903A-949A7D9A1F2C}"/>
              </a:ext>
            </a:extLst>
          </p:cNvPr>
          <p:cNvSpPr>
            <a:spLocks noGrp="1"/>
          </p:cNvSpPr>
          <p:nvPr>
            <p:ph idx="1"/>
          </p:nvPr>
        </p:nvSpPr>
        <p:spPr>
          <a:xfrm>
            <a:off x="628650" y="1416818"/>
            <a:ext cx="7886700" cy="5004079"/>
          </a:xfrm>
        </p:spPr>
        <p:txBody>
          <a:bodyPr>
            <a:normAutofit fontScale="25000" lnSpcReduction="20000"/>
          </a:bodyPr>
          <a:lstStyle/>
          <a:p>
            <a:r>
              <a:rPr lang="en-US" sz="8000" dirty="0"/>
              <a:t>In your </a:t>
            </a:r>
            <a:r>
              <a:rPr lang="en-US" sz="8000" b="1" dirty="0">
                <a:solidFill>
                  <a:srgbClr val="FF0000"/>
                </a:solidFill>
              </a:rPr>
              <a:t>Red Books, </a:t>
            </a:r>
            <a:r>
              <a:rPr lang="en-US" sz="8000" dirty="0"/>
              <a:t>write down the difference between ‘Use By,’ ‘Sell By’ and ‘Best Before’ dates (see slide 13). </a:t>
            </a:r>
          </a:p>
          <a:p>
            <a:endParaRPr lang="en-US" sz="8000" dirty="0"/>
          </a:p>
          <a:p>
            <a:r>
              <a:rPr lang="en-US" sz="8000" dirty="0"/>
              <a:t>List several examples of HIGH acid foods that can keep for up to 18 months! (see slide 15).</a:t>
            </a:r>
          </a:p>
          <a:p>
            <a:endParaRPr lang="en-US" sz="8000" dirty="0"/>
          </a:p>
          <a:p>
            <a:r>
              <a:rPr lang="en-US" sz="8000" dirty="0"/>
              <a:t>List several examples of LOW acid foods and how long they can be kept for? (see slide 16).</a:t>
            </a:r>
          </a:p>
          <a:p>
            <a:endParaRPr lang="en-US" sz="8000" dirty="0"/>
          </a:p>
          <a:p>
            <a:r>
              <a:rPr lang="en-US" sz="8000" dirty="0"/>
              <a:t>What is the advice on eating from dented or rusty cans – please </a:t>
            </a:r>
            <a:r>
              <a:rPr lang="en-US" sz="8000" dirty="0" err="1"/>
              <a:t>summarise</a:t>
            </a:r>
            <a:r>
              <a:rPr lang="en-US" sz="8000" dirty="0"/>
              <a:t>? (slides 17 &amp; 18). </a:t>
            </a:r>
          </a:p>
          <a:p>
            <a:endParaRPr lang="en-US" sz="8000" dirty="0"/>
          </a:p>
          <a:p>
            <a:r>
              <a:rPr lang="en-US" sz="8000" dirty="0"/>
              <a:t>What is the general rule for using frozen foods and eggs? (slides 19 &amp; 20)</a:t>
            </a:r>
          </a:p>
          <a:p>
            <a:r>
              <a:rPr lang="en-US" sz="8000" dirty="0"/>
              <a:t>I once visited a friend and he had a jar of fruit that had expired in 2002!  How often do you check the dates of your cans? Do you have any that are expired?  Can you still eat them if they are?</a:t>
            </a:r>
          </a:p>
          <a:p>
            <a:endParaRPr lang="en-US" sz="8000" dirty="0"/>
          </a:p>
          <a:p>
            <a:endParaRPr lang="en-US" sz="8000" dirty="0"/>
          </a:p>
          <a:p>
            <a:br>
              <a:rPr lang="en-US" dirty="0"/>
            </a:br>
            <a:endParaRPr lang="en-NZ" dirty="0"/>
          </a:p>
        </p:txBody>
      </p:sp>
    </p:spTree>
    <p:extLst>
      <p:ext uri="{BB962C8B-B14F-4D97-AF65-F5344CB8AC3E}">
        <p14:creationId xmlns:p14="http://schemas.microsoft.com/office/powerpoint/2010/main" val="1469206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50C3-0C8C-E5FE-A9B4-8F24B28524EE}"/>
              </a:ext>
            </a:extLst>
          </p:cNvPr>
          <p:cNvSpPr>
            <a:spLocks noGrp="1"/>
          </p:cNvSpPr>
          <p:nvPr>
            <p:ph type="title"/>
          </p:nvPr>
        </p:nvSpPr>
        <p:spPr/>
        <p:txBody>
          <a:bodyPr/>
          <a:lstStyle/>
          <a:p>
            <a:pPr algn="ctr"/>
            <a:r>
              <a:rPr lang="en-US" dirty="0"/>
              <a:t>Extension Exercise</a:t>
            </a:r>
            <a:endParaRPr lang="en-NZ" dirty="0"/>
          </a:p>
        </p:txBody>
      </p:sp>
      <p:sp>
        <p:nvSpPr>
          <p:cNvPr id="3" name="Content Placeholder 2">
            <a:extLst>
              <a:ext uri="{FF2B5EF4-FFF2-40B4-BE49-F238E27FC236}">
                <a16:creationId xmlns:a16="http://schemas.microsoft.com/office/drawing/2014/main" id="{94A9DE02-75F7-D6E7-AA67-124580FF1196}"/>
              </a:ext>
            </a:extLst>
          </p:cNvPr>
          <p:cNvSpPr>
            <a:spLocks noGrp="1"/>
          </p:cNvSpPr>
          <p:nvPr>
            <p:ph idx="1"/>
          </p:nvPr>
        </p:nvSpPr>
        <p:spPr>
          <a:xfrm>
            <a:off x="628650" y="1477108"/>
            <a:ext cx="7886700" cy="4699855"/>
          </a:xfrm>
        </p:spPr>
        <p:txBody>
          <a:bodyPr/>
          <a:lstStyle/>
          <a:p>
            <a:r>
              <a:rPr lang="en-US" dirty="0"/>
              <a:t>Lesson 3</a:t>
            </a:r>
          </a:p>
          <a:p>
            <a:endParaRPr lang="en-US" dirty="0"/>
          </a:p>
          <a:p>
            <a:r>
              <a:rPr lang="en-US" dirty="0"/>
              <a:t>Go home and </a:t>
            </a:r>
            <a:r>
              <a:rPr lang="en-US" dirty="0" err="1"/>
              <a:t>analyse</a:t>
            </a:r>
            <a:r>
              <a:rPr lang="en-US" dirty="0"/>
              <a:t> 2 cans of something that is in your cupboard.  </a:t>
            </a:r>
          </a:p>
          <a:p>
            <a:endParaRPr lang="en-US" dirty="0"/>
          </a:p>
          <a:p>
            <a:r>
              <a:rPr lang="en-US" dirty="0"/>
              <a:t>What health claims are being made?</a:t>
            </a:r>
          </a:p>
          <a:p>
            <a:endParaRPr lang="en-US" dirty="0"/>
          </a:p>
          <a:p>
            <a:r>
              <a:rPr lang="en-US" dirty="0"/>
              <a:t>Based on what we have learned – what conclusions can you draw?  </a:t>
            </a:r>
            <a:r>
              <a:rPr lang="en-US" b="1" dirty="0">
                <a:solidFill>
                  <a:srgbClr val="FF0000"/>
                </a:solidFill>
              </a:rPr>
              <a:t>Be prepared to discuss your findings in class.  </a:t>
            </a:r>
            <a:endParaRPr lang="en-NZ" b="1" dirty="0">
              <a:solidFill>
                <a:srgbClr val="FF0000"/>
              </a:solidFill>
            </a:endParaRPr>
          </a:p>
        </p:txBody>
      </p:sp>
    </p:spTree>
    <p:extLst>
      <p:ext uri="{BB962C8B-B14F-4D97-AF65-F5344CB8AC3E}">
        <p14:creationId xmlns:p14="http://schemas.microsoft.com/office/powerpoint/2010/main" val="959516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descr="A hand holding a coin&#10;&#10;Description automatically generated">
            <a:extLst>
              <a:ext uri="{FF2B5EF4-FFF2-40B4-BE49-F238E27FC236}">
                <a16:creationId xmlns:a16="http://schemas.microsoft.com/office/drawing/2014/main" id="{E5F07DEC-72B5-4185-873F-3133CB36023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D72981E5-7667-4F23-896D-20FA3C80E846}"/>
              </a:ext>
            </a:extLst>
          </p:cNvPr>
          <p:cNvSpPr>
            <a:spLocks noGrp="1"/>
          </p:cNvSpPr>
          <p:nvPr>
            <p:ph type="title"/>
          </p:nvPr>
        </p:nvSpPr>
        <p:spPr>
          <a:xfrm>
            <a:off x="392906" y="425950"/>
            <a:ext cx="8408194" cy="744836"/>
          </a:xfrm>
        </p:spPr>
        <p:txBody>
          <a:bodyPr vert="horz" lIns="91440" tIns="45720" rIns="91440" bIns="45720" rtlCol="0" anchor="ctr">
            <a:normAutofit/>
          </a:bodyPr>
          <a:lstStyle/>
          <a:p>
            <a:pPr algn="ctr"/>
            <a:r>
              <a:rPr lang="en-US" sz="3100" b="1" dirty="0">
                <a:solidFill>
                  <a:schemeClr val="tx1">
                    <a:lumMod val="85000"/>
                    <a:lumOff val="15000"/>
                  </a:schemeClr>
                </a:solidFill>
              </a:rPr>
              <a:t>Food Date Labels – What Do They Mean? </a:t>
            </a: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410364C-BEE6-4446-B850-2ED9CE96FE6D}"/>
              </a:ext>
            </a:extLst>
          </p:cNvPr>
          <p:cNvSpPr/>
          <p:nvPr/>
        </p:nvSpPr>
        <p:spPr>
          <a:xfrm>
            <a:off x="-9092" y="272534"/>
            <a:ext cx="9144000" cy="1077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Food Date Labels: What Do They Mean?</a:t>
            </a:r>
            <a:endParaRPr lang="en-US" sz="7200" b="1" dirty="0"/>
          </a:p>
        </p:txBody>
      </p:sp>
    </p:spTree>
    <p:extLst>
      <p:ext uri="{BB962C8B-B14F-4D97-AF65-F5344CB8AC3E}">
        <p14:creationId xmlns:p14="http://schemas.microsoft.com/office/powerpoint/2010/main" val="878784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0045"/>
            <a:ext cx="4694659" cy="573405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9" name="Picture 28">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10299"/>
          <a:stretch/>
        </p:blipFill>
        <p:spPr>
          <a:xfrm>
            <a:off x="-1" y="857250"/>
            <a:ext cx="9144001" cy="5734050"/>
          </a:xfrm>
          <a:prstGeom prst="rect">
            <a:avLst/>
          </a:prstGeom>
        </p:spPr>
      </p:pic>
      <p:sp>
        <p:nvSpPr>
          <p:cNvPr id="31"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1468363"/>
            <a:ext cx="4180922" cy="4515805"/>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Graphic 5" descr="Warning">
            <a:extLst>
              <a:ext uri="{FF2B5EF4-FFF2-40B4-BE49-F238E27FC236}">
                <a16:creationId xmlns:a16="http://schemas.microsoft.com/office/drawing/2014/main" id="{AD19AF5F-2441-474E-ADE6-01C05B9C02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9490" y="2079067"/>
            <a:ext cx="3026740" cy="3026740"/>
          </a:xfrm>
          <a:prstGeom prst="rect">
            <a:avLst/>
          </a:prstGeom>
        </p:spPr>
      </p:pic>
      <p:sp>
        <p:nvSpPr>
          <p:cNvPr id="5" name="Content Placeholder 4">
            <a:extLst>
              <a:ext uri="{FF2B5EF4-FFF2-40B4-BE49-F238E27FC236}">
                <a16:creationId xmlns:a16="http://schemas.microsoft.com/office/drawing/2014/main" id="{6C12431A-4B86-452B-B6BF-1D2AABE1FF4E}"/>
              </a:ext>
            </a:extLst>
          </p:cNvPr>
          <p:cNvSpPr>
            <a:spLocks noGrp="1"/>
          </p:cNvSpPr>
          <p:nvPr>
            <p:ph idx="1"/>
          </p:nvPr>
        </p:nvSpPr>
        <p:spPr>
          <a:xfrm>
            <a:off x="4571999" y="1521399"/>
            <a:ext cx="4003614" cy="4226798"/>
          </a:xfrm>
        </p:spPr>
        <p:txBody>
          <a:bodyPr anchor="ctr">
            <a:spAutoFit/>
          </a:bodyPr>
          <a:lstStyle/>
          <a:p>
            <a:r>
              <a:rPr lang="en-US" dirty="0">
                <a:solidFill>
                  <a:srgbClr val="000000"/>
                </a:solidFill>
              </a:rPr>
              <a:t>Label confusion contributes to food waste.</a:t>
            </a:r>
            <a:br>
              <a:rPr lang="en-US" dirty="0">
                <a:solidFill>
                  <a:srgbClr val="000000"/>
                </a:solidFill>
              </a:rPr>
            </a:br>
            <a:endParaRPr lang="en-US" dirty="0">
              <a:solidFill>
                <a:srgbClr val="000000"/>
              </a:solidFill>
            </a:endParaRPr>
          </a:p>
          <a:p>
            <a:r>
              <a:rPr lang="en-US" dirty="0">
                <a:solidFill>
                  <a:srgbClr val="000000"/>
                </a:solidFill>
              </a:rPr>
              <a:t>84% of consumers in a 2016 study discarded food near the package date at least occasionally. </a:t>
            </a:r>
          </a:p>
          <a:p>
            <a:endParaRPr lang="en-US" dirty="0">
              <a:solidFill>
                <a:srgbClr val="000000"/>
              </a:solidFill>
            </a:endParaRPr>
          </a:p>
        </p:txBody>
      </p:sp>
    </p:spTree>
    <p:extLst>
      <p:ext uri="{BB962C8B-B14F-4D97-AF65-F5344CB8AC3E}">
        <p14:creationId xmlns:p14="http://schemas.microsoft.com/office/powerpoint/2010/main" val="2798224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generated with very high confidence">
            <a:extLst>
              <a:ext uri="{FF2B5EF4-FFF2-40B4-BE49-F238E27FC236}">
                <a16:creationId xmlns:a16="http://schemas.microsoft.com/office/drawing/2014/main" id="{235FA4B3-CE09-4FEE-84CA-C5EA0B4682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6044" y="1675227"/>
            <a:ext cx="7811910" cy="4431283"/>
          </a:xfrm>
          <a:prstGeom prst="rect">
            <a:avLst/>
          </a:prstGeom>
        </p:spPr>
      </p:pic>
      <p:sp>
        <p:nvSpPr>
          <p:cNvPr id="3" name="Rectangle 2"/>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Label Dates on Foods (Voluntary </a:t>
            </a:r>
            <a:br>
              <a:rPr lang="en-US" sz="3200" b="1" dirty="0"/>
            </a:br>
            <a:r>
              <a:rPr lang="en-US" sz="3200" b="1" dirty="0"/>
              <a:t>Except for Infant Formula)</a:t>
            </a:r>
          </a:p>
        </p:txBody>
      </p:sp>
    </p:spTree>
    <p:extLst>
      <p:ext uri="{BB962C8B-B14F-4D97-AF65-F5344CB8AC3E}">
        <p14:creationId xmlns:p14="http://schemas.microsoft.com/office/powerpoint/2010/main" val="2061345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txBody>
          <a:bodyPr/>
          <a:lstStyle/>
          <a:p>
            <a:endParaRPr lang="en-NZ"/>
          </a:p>
        </p:txBody>
      </p:sp>
      <p:pic>
        <p:nvPicPr>
          <p:cNvPr id="9" name="Picture 8" descr="A refrigerator filled with food&#10;&#10;Description generated with very high confidence">
            <a:extLst>
              <a:ext uri="{FF2B5EF4-FFF2-40B4-BE49-F238E27FC236}">
                <a16:creationId xmlns:a16="http://schemas.microsoft.com/office/drawing/2014/main" id="{A54F7766-6E3A-4E0B-BBAE-18F518662609}"/>
              </a:ext>
            </a:extLst>
          </p:cNvPr>
          <p:cNvPicPr>
            <a:picLocks noChangeAspect="1"/>
          </p:cNvPicPr>
          <p:nvPr/>
        </p:nvPicPr>
        <p:blipFill rotWithShape="1">
          <a:blip r:embed="rId3">
            <a:extLst>
              <a:ext uri="{28A0092B-C50C-407E-A947-70E740481C1C}">
                <a14:useLocalDpi xmlns:a14="http://schemas.microsoft.com/office/drawing/2010/main" val="0"/>
              </a:ext>
            </a:extLst>
          </a:blip>
          <a:srcRect l="28850" r="33128"/>
          <a:stretch/>
        </p:blipFill>
        <p:spPr>
          <a:xfrm>
            <a:off x="607" y="10"/>
            <a:ext cx="3476673" cy="6857990"/>
          </a:xfrm>
          <a:prstGeom prst="rect">
            <a:avLst/>
          </a:prstGeom>
          <a:effectLst/>
        </p:spPr>
      </p:pic>
      <p:sp>
        <p:nvSpPr>
          <p:cNvPr id="2" name="Title 1"/>
          <p:cNvSpPr>
            <a:spLocks noGrp="1"/>
          </p:cNvSpPr>
          <p:nvPr>
            <p:ph type="title"/>
          </p:nvPr>
        </p:nvSpPr>
        <p:spPr>
          <a:xfrm>
            <a:off x="3687726" y="691094"/>
            <a:ext cx="4939868" cy="1086701"/>
          </a:xfrm>
          <a:prstGeom prst="rect">
            <a:avLst/>
          </a:prstGeom>
        </p:spPr>
        <p:txBody>
          <a:bodyPr vert="horz" lIns="91440" tIns="45720" rIns="91440" bIns="45720" rtlCol="0" anchor="ctr">
            <a:normAutofit/>
          </a:bodyPr>
          <a:lstStyle/>
          <a:p>
            <a:r>
              <a:rPr lang="en-US" b="1" dirty="0"/>
              <a:t>Proper Storage</a:t>
            </a:r>
          </a:p>
        </p:txBody>
      </p:sp>
      <p:sp>
        <p:nvSpPr>
          <p:cNvPr id="3" name="Content Placeholder 2">
            <a:extLst>
              <a:ext uri="{FF2B5EF4-FFF2-40B4-BE49-F238E27FC236}">
                <a16:creationId xmlns:a16="http://schemas.microsoft.com/office/drawing/2014/main" id="{E32584ED-6B5B-4F55-B1A7-7FF80CD8023E}"/>
              </a:ext>
            </a:extLst>
          </p:cNvPr>
          <p:cNvSpPr>
            <a:spLocks noGrp="1"/>
          </p:cNvSpPr>
          <p:nvPr>
            <p:ph sz="half" idx="1"/>
          </p:nvPr>
        </p:nvSpPr>
        <p:spPr>
          <a:xfrm>
            <a:off x="3384595" y="2188028"/>
            <a:ext cx="5206583" cy="4973669"/>
          </a:xfrm>
        </p:spPr>
        <p:txBody>
          <a:bodyPr vert="horz" wrap="square" lIns="91440" tIns="45720" rIns="91440" bIns="45720" rtlCol="0">
            <a:spAutoFit/>
          </a:bodyPr>
          <a:lstStyle/>
          <a:p>
            <a:pPr marL="557213">
              <a:spcAft>
                <a:spcPts val="600"/>
              </a:spcAft>
            </a:pPr>
            <a:r>
              <a:rPr lang="en-US" dirty="0"/>
              <a:t>After the date passes, the product may not be the best quality, but the product may still be safe, wholesome and of good quality, if handled properly.</a:t>
            </a:r>
          </a:p>
          <a:p>
            <a:pPr marL="557213">
              <a:spcAft>
                <a:spcPts val="600"/>
              </a:spcAft>
            </a:pPr>
            <a:r>
              <a:rPr lang="en-US" dirty="0"/>
              <a:t>Store refrigerated foods at 40</a:t>
            </a:r>
            <a:r>
              <a:rPr lang="en-US" baseline="30000" dirty="0"/>
              <a:t>0 </a:t>
            </a:r>
            <a:r>
              <a:rPr lang="en-US" dirty="0"/>
              <a:t>Celsius below. </a:t>
            </a:r>
          </a:p>
          <a:p>
            <a:pPr marL="557213">
              <a:spcAft>
                <a:spcPts val="600"/>
              </a:spcAft>
            </a:pPr>
            <a:r>
              <a:rPr lang="en-US" dirty="0"/>
              <a:t>Consider the following </a:t>
            </a:r>
            <a:br>
              <a:rPr lang="en-US" dirty="0"/>
            </a:br>
            <a:r>
              <a:rPr lang="en-US" dirty="0"/>
              <a:t>canned food guidelines….</a:t>
            </a:r>
          </a:p>
          <a:p>
            <a:endParaRPr lang="en-US" dirty="0"/>
          </a:p>
        </p:txBody>
      </p:sp>
      <p:grpSp>
        <p:nvGrpSpPr>
          <p:cNvPr id="8" name="Group 7"/>
          <p:cNvGrpSpPr/>
          <p:nvPr/>
        </p:nvGrpSpPr>
        <p:grpSpPr>
          <a:xfrm>
            <a:off x="3726762" y="1531996"/>
            <a:ext cx="5169951" cy="527415"/>
            <a:chOff x="3706776" y="1562100"/>
            <a:chExt cx="5169951" cy="527415"/>
          </a:xfrm>
        </p:grpSpPr>
        <p:sp>
          <p:nvSpPr>
            <p:cNvPr id="6" name="Rectangle 5"/>
            <p:cNvSpPr/>
            <p:nvPr/>
          </p:nvSpPr>
          <p:spPr>
            <a:xfrm>
              <a:off x="3706776" y="1562100"/>
              <a:ext cx="5169951" cy="527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3836427" y="1876308"/>
              <a:ext cx="5040300" cy="699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5FF1E483-05A1-451C-BFA7-EF3EFD053198}"/>
              </a:ext>
            </a:extLst>
          </p:cNvPr>
          <p:cNvSpPr txBox="1"/>
          <p:nvPr/>
        </p:nvSpPr>
        <p:spPr>
          <a:xfrm>
            <a:off x="3474652" y="6591775"/>
            <a:ext cx="1702710" cy="246221"/>
          </a:xfrm>
          <a:prstGeom prst="rect">
            <a:avLst/>
          </a:prstGeom>
          <a:noFill/>
        </p:spPr>
        <p:txBody>
          <a:bodyPr wrap="none" rtlCol="0">
            <a:spAutoFit/>
          </a:bodyPr>
          <a:lstStyle/>
          <a:p>
            <a:r>
              <a:rPr lang="en-US" sz="1000" dirty="0">
                <a:solidFill>
                  <a:schemeClr val="bg1">
                    <a:lumMod val="50000"/>
                  </a:schemeClr>
                </a:solidFill>
              </a:rPr>
              <a:t>Image source: USDA/FSIS</a:t>
            </a:r>
          </a:p>
        </p:txBody>
      </p:sp>
    </p:spTree>
    <p:extLst>
      <p:ext uri="{BB962C8B-B14F-4D97-AF65-F5344CB8AC3E}">
        <p14:creationId xmlns:p14="http://schemas.microsoft.com/office/powerpoint/2010/main" val="2029630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70332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77527" y="84009"/>
            <a:ext cx="4888221" cy="1692794"/>
          </a:xfrm>
          <a:prstGeom prst="rect">
            <a:avLst/>
          </a:prstGeom>
        </p:spPr>
        <p:txBody>
          <a:bodyPr vert="horz" lIns="91440" tIns="45720" rIns="91440" bIns="45720" rtlCol="0">
            <a:noAutofit/>
          </a:bodyPr>
          <a:lstStyle/>
          <a:p>
            <a:r>
              <a:rPr lang="en-US" sz="3200" b="1" dirty="0"/>
              <a:t>Storing Commercial Canned Foods </a:t>
            </a:r>
            <a:r>
              <a:rPr lang="en-US" sz="2800" b="1" dirty="0"/>
              <a:t>(in a Cool Dry Place, Below 85</a:t>
            </a:r>
            <a:r>
              <a:rPr lang="en-US" sz="2800" b="1" baseline="30000" dirty="0"/>
              <a:t>0</a:t>
            </a:r>
            <a:r>
              <a:rPr lang="en-US" sz="2800" b="1" dirty="0"/>
              <a:t>F)</a:t>
            </a:r>
            <a:endParaRPr lang="en-US" sz="3200" b="1" dirty="0"/>
          </a:p>
        </p:txBody>
      </p:sp>
      <p:cxnSp>
        <p:nvCxnSpPr>
          <p:cNvPr id="8" name="Straight Connector 7"/>
          <p:cNvCxnSpPr/>
          <p:nvPr/>
        </p:nvCxnSpPr>
        <p:spPr>
          <a:xfrm>
            <a:off x="294490" y="1776803"/>
            <a:ext cx="386468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stretch>
            <a:fillRect/>
          </a:stretch>
        </p:blipFill>
        <p:spPr>
          <a:xfrm>
            <a:off x="8038357" y="5956901"/>
            <a:ext cx="1105643" cy="901099"/>
          </a:xfrm>
          <a:prstGeom prst="rect">
            <a:avLst/>
          </a:prstGeom>
        </p:spPr>
      </p:pic>
      <p:sp useBgFill="1">
        <p:nvSpPr>
          <p:cNvPr id="3" name="Content Placeholder 2">
            <a:extLst>
              <a:ext uri="{FF2B5EF4-FFF2-40B4-BE49-F238E27FC236}">
                <a16:creationId xmlns:a16="http://schemas.microsoft.com/office/drawing/2014/main" id="{B8F1C7F6-A097-405C-8C9D-A2312A46412F}"/>
              </a:ext>
            </a:extLst>
          </p:cNvPr>
          <p:cNvSpPr>
            <a:spLocks noGrp="1"/>
          </p:cNvSpPr>
          <p:nvPr>
            <p:ph idx="1"/>
          </p:nvPr>
        </p:nvSpPr>
        <p:spPr>
          <a:xfrm>
            <a:off x="135600" y="1855530"/>
            <a:ext cx="5053088" cy="4856714"/>
          </a:xfrm>
        </p:spPr>
        <p:txBody>
          <a:bodyPr wrap="square">
            <a:spAutoFit/>
          </a:bodyPr>
          <a:lstStyle/>
          <a:p>
            <a:pPr marL="0" indent="0">
              <a:spcBef>
                <a:spcPts val="400"/>
              </a:spcBef>
              <a:spcAft>
                <a:spcPts val="400"/>
              </a:spcAft>
              <a:buNone/>
            </a:pPr>
            <a:r>
              <a:rPr lang="en-US" b="1" dirty="0">
                <a:solidFill>
                  <a:schemeClr val="bg2"/>
                </a:solidFill>
              </a:rPr>
              <a:t>High-acid foods keep 12 to 18 months. </a:t>
            </a:r>
            <a:br>
              <a:rPr lang="en-US" b="1" dirty="0">
                <a:solidFill>
                  <a:schemeClr val="bg2"/>
                </a:solidFill>
              </a:rPr>
            </a:br>
            <a:br>
              <a:rPr lang="en-US" b="1" dirty="0">
                <a:solidFill>
                  <a:schemeClr val="bg2"/>
                </a:solidFill>
              </a:rPr>
            </a:br>
            <a:r>
              <a:rPr lang="en-US" sz="2600" b="1" dirty="0"/>
              <a:t>Examples: </a:t>
            </a:r>
            <a:r>
              <a:rPr lang="en-US" sz="2600" dirty="0"/>
              <a:t>juices (tomato, orange, lemon, lime and grapefruit); tomatoes; grapefruit, pineapple, apples and apple products, mixed fruit, peaches, pears, plums, all berries, pickles, sauerkraut and foods treated with vinegar-based sauces or dressings like German potato salad and sauerbraten </a:t>
            </a:r>
            <a:endParaRPr lang="en-US" sz="2600" b="1" dirty="0">
              <a:solidFill>
                <a:schemeClr val="bg2"/>
              </a:solidFill>
            </a:endParaRPr>
          </a:p>
        </p:txBody>
      </p:sp>
      <p:pic>
        <p:nvPicPr>
          <p:cNvPr id="4" name="Picture 3" descr="A picture containing cabinet, shelf, indoor, furniture&#10;&#10;Description generated with very high confidence">
            <a:extLst>
              <a:ext uri="{FF2B5EF4-FFF2-40B4-BE49-F238E27FC236}">
                <a16:creationId xmlns:a16="http://schemas.microsoft.com/office/drawing/2014/main" id="{A98A6ECE-022A-46F5-B3A5-18F73703317B}"/>
              </a:ext>
            </a:extLst>
          </p:cNvPr>
          <p:cNvPicPr>
            <a:picLocks noChangeAspect="1"/>
          </p:cNvPicPr>
          <p:nvPr/>
        </p:nvPicPr>
        <p:blipFill rotWithShape="1">
          <a:blip r:embed="rId4"/>
          <a:srcRect l="25245" t="-1" r="33027" b="-1"/>
          <a:stretch/>
        </p:blipFill>
        <p:spPr>
          <a:xfrm>
            <a:off x="5023821" y="0"/>
            <a:ext cx="4120179" cy="6858000"/>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1" name="TextBox 10">
            <a:extLst>
              <a:ext uri="{FF2B5EF4-FFF2-40B4-BE49-F238E27FC236}">
                <a16:creationId xmlns:a16="http://schemas.microsoft.com/office/drawing/2014/main" id="{FFFC1DC2-1980-4BAD-9318-E84C297B7B7B}"/>
              </a:ext>
            </a:extLst>
          </p:cNvPr>
          <p:cNvSpPr txBox="1"/>
          <p:nvPr/>
        </p:nvSpPr>
        <p:spPr>
          <a:xfrm>
            <a:off x="177527" y="6611779"/>
            <a:ext cx="1702710" cy="246221"/>
          </a:xfrm>
          <a:prstGeom prst="rect">
            <a:avLst/>
          </a:prstGeom>
          <a:noFill/>
        </p:spPr>
        <p:txBody>
          <a:bodyPr wrap="none" rtlCol="0">
            <a:spAutoFit/>
          </a:bodyPr>
          <a:lstStyle/>
          <a:p>
            <a:r>
              <a:rPr lang="en-US" sz="1000" dirty="0">
                <a:solidFill>
                  <a:schemeClr val="bg1">
                    <a:lumMod val="50000"/>
                  </a:schemeClr>
                </a:solidFill>
              </a:rPr>
              <a:t>Image source: USDA/FSIS</a:t>
            </a:r>
          </a:p>
        </p:txBody>
      </p:sp>
    </p:spTree>
    <p:extLst>
      <p:ext uri="{BB962C8B-B14F-4D97-AF65-F5344CB8AC3E}">
        <p14:creationId xmlns:p14="http://schemas.microsoft.com/office/powerpoint/2010/main" val="3648213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70332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89180" y="220196"/>
            <a:ext cx="4733693" cy="1692794"/>
          </a:xfrm>
          <a:prstGeom prst="rect">
            <a:avLst/>
          </a:prstGeom>
        </p:spPr>
        <p:txBody>
          <a:bodyPr vert="horz" lIns="91440" tIns="45720" rIns="91440" bIns="45720" rtlCol="0">
            <a:noAutofit/>
          </a:bodyPr>
          <a:lstStyle/>
          <a:p>
            <a:r>
              <a:rPr lang="en-US" sz="3200" b="1" dirty="0"/>
              <a:t>Storing of Commercial Canned Foods </a:t>
            </a:r>
            <a:r>
              <a:rPr lang="en-US" sz="2800" b="1" dirty="0"/>
              <a:t>(in a Cool Dry Place, Below 85</a:t>
            </a:r>
            <a:r>
              <a:rPr lang="en-US" sz="2800" b="1" baseline="30000" dirty="0"/>
              <a:t>0</a:t>
            </a:r>
            <a:r>
              <a:rPr lang="en-US" sz="2800" b="1" dirty="0"/>
              <a:t>F)</a:t>
            </a:r>
          </a:p>
        </p:txBody>
      </p:sp>
      <p:cxnSp>
        <p:nvCxnSpPr>
          <p:cNvPr id="8" name="Straight Connector 7"/>
          <p:cNvCxnSpPr/>
          <p:nvPr/>
        </p:nvCxnSpPr>
        <p:spPr>
          <a:xfrm>
            <a:off x="294490" y="1776803"/>
            <a:ext cx="386468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stretch>
            <a:fillRect/>
          </a:stretch>
        </p:blipFill>
        <p:spPr>
          <a:xfrm>
            <a:off x="8038357" y="5956901"/>
            <a:ext cx="1105643" cy="901099"/>
          </a:xfrm>
          <a:prstGeom prst="rect">
            <a:avLst/>
          </a:prstGeom>
        </p:spPr>
      </p:pic>
      <p:sp>
        <p:nvSpPr>
          <p:cNvPr id="11" name="TextBox 10">
            <a:extLst>
              <a:ext uri="{FF2B5EF4-FFF2-40B4-BE49-F238E27FC236}">
                <a16:creationId xmlns:a16="http://schemas.microsoft.com/office/drawing/2014/main" id="{FFFC1DC2-1980-4BAD-9318-E84C297B7B7B}"/>
              </a:ext>
            </a:extLst>
          </p:cNvPr>
          <p:cNvSpPr txBox="1"/>
          <p:nvPr/>
        </p:nvSpPr>
        <p:spPr>
          <a:xfrm>
            <a:off x="294490" y="6611779"/>
            <a:ext cx="1702710" cy="246221"/>
          </a:xfrm>
          <a:prstGeom prst="rect">
            <a:avLst/>
          </a:prstGeom>
          <a:noFill/>
        </p:spPr>
        <p:txBody>
          <a:bodyPr wrap="none" rtlCol="0">
            <a:spAutoFit/>
          </a:bodyPr>
          <a:lstStyle/>
          <a:p>
            <a:r>
              <a:rPr lang="en-US" sz="1000" dirty="0">
                <a:solidFill>
                  <a:schemeClr val="bg1">
                    <a:lumMod val="50000"/>
                  </a:schemeClr>
                </a:solidFill>
              </a:rPr>
              <a:t>Image source: USDA/FSIS</a:t>
            </a:r>
          </a:p>
        </p:txBody>
      </p:sp>
      <p:sp useBgFill="1">
        <p:nvSpPr>
          <p:cNvPr id="3" name="Content Placeholder 2">
            <a:extLst>
              <a:ext uri="{FF2B5EF4-FFF2-40B4-BE49-F238E27FC236}">
                <a16:creationId xmlns:a16="http://schemas.microsoft.com/office/drawing/2014/main" id="{B8F1C7F6-A097-405C-8C9D-A2312A46412F}"/>
              </a:ext>
            </a:extLst>
          </p:cNvPr>
          <p:cNvSpPr>
            <a:spLocks noGrp="1"/>
          </p:cNvSpPr>
          <p:nvPr>
            <p:ph idx="1"/>
          </p:nvPr>
        </p:nvSpPr>
        <p:spPr>
          <a:xfrm>
            <a:off x="189181" y="1999509"/>
            <a:ext cx="4382819" cy="3510705"/>
          </a:xfrm>
        </p:spPr>
        <p:txBody>
          <a:bodyPr wrap="square">
            <a:spAutoFit/>
          </a:bodyPr>
          <a:lstStyle/>
          <a:p>
            <a:pPr marL="0" indent="0">
              <a:spcBef>
                <a:spcPts val="400"/>
              </a:spcBef>
              <a:spcAft>
                <a:spcPts val="400"/>
              </a:spcAft>
              <a:buNone/>
            </a:pPr>
            <a:r>
              <a:rPr lang="en-US" b="1" dirty="0">
                <a:solidFill>
                  <a:schemeClr val="bg2"/>
                </a:solidFill>
              </a:rPr>
              <a:t>Low-acid foods keep 2 to 5 years.</a:t>
            </a:r>
          </a:p>
          <a:p>
            <a:pPr marL="0" indent="0">
              <a:spcBef>
                <a:spcPts val="400"/>
              </a:spcBef>
              <a:spcAft>
                <a:spcPts val="400"/>
              </a:spcAft>
              <a:buNone/>
            </a:pPr>
            <a:endParaRPr lang="en-US" sz="2400" dirty="0"/>
          </a:p>
          <a:p>
            <a:pPr marL="0" indent="0">
              <a:spcBef>
                <a:spcPts val="400"/>
              </a:spcBef>
              <a:spcAft>
                <a:spcPts val="400"/>
              </a:spcAft>
              <a:buNone/>
            </a:pPr>
            <a:r>
              <a:rPr lang="en-US" sz="2400" b="1" dirty="0"/>
              <a:t>Examples</a:t>
            </a:r>
            <a:r>
              <a:rPr lang="en-US" sz="2400" dirty="0"/>
              <a:t>: meat and poultry, stews, soups (except tomato), spaghetti (noodle and pasta) products, potatoes, corn, carrots, spinach, beans, beets, peas, pumpkin</a:t>
            </a:r>
          </a:p>
        </p:txBody>
      </p:sp>
      <p:pic>
        <p:nvPicPr>
          <p:cNvPr id="4" name="Picture 3" descr="A picture containing cabinet, shelf, indoor, furniture&#10;&#10;Description generated with very high confidence">
            <a:extLst>
              <a:ext uri="{FF2B5EF4-FFF2-40B4-BE49-F238E27FC236}">
                <a16:creationId xmlns:a16="http://schemas.microsoft.com/office/drawing/2014/main" id="{A98A6ECE-022A-46F5-B3A5-18F73703317B}"/>
              </a:ext>
            </a:extLst>
          </p:cNvPr>
          <p:cNvPicPr>
            <a:picLocks noChangeAspect="1"/>
          </p:cNvPicPr>
          <p:nvPr/>
        </p:nvPicPr>
        <p:blipFill rotWithShape="1">
          <a:blip r:embed="rId4"/>
          <a:srcRect l="25245" t="-1" r="33027" b="-1"/>
          <a:stretch/>
        </p:blipFill>
        <p:spPr>
          <a:xfrm>
            <a:off x="5023821" y="0"/>
            <a:ext cx="4120179" cy="6858000"/>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999308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EC35E-E1DD-4A03-8A4E-C170393950AE}"/>
              </a:ext>
            </a:extLst>
          </p:cNvPr>
          <p:cNvSpPr>
            <a:spLocks noGrp="1"/>
          </p:cNvSpPr>
          <p:nvPr>
            <p:ph type="title"/>
          </p:nvPr>
        </p:nvSpPr>
        <p:spPr>
          <a:xfrm>
            <a:off x="3724072" y="629268"/>
            <a:ext cx="4939868" cy="1286160"/>
          </a:xfrm>
        </p:spPr>
        <p:txBody>
          <a:bodyPr anchor="b">
            <a:normAutofit/>
          </a:bodyPr>
          <a:lstStyle/>
          <a:p>
            <a:r>
              <a:rPr lang="en-US" sz="3700" b="1" dirty="0"/>
              <a:t>Canned Food Safety: Dented Cans  </a:t>
            </a:r>
          </a:p>
        </p:txBody>
      </p:sp>
      <p:pic>
        <p:nvPicPr>
          <p:cNvPr id="12" name="Content Placeholder 4" descr="A hand holding a bottle&#10;&#10;Description automatically generated">
            <a:extLst>
              <a:ext uri="{FF2B5EF4-FFF2-40B4-BE49-F238E27FC236}">
                <a16:creationId xmlns:a16="http://schemas.microsoft.com/office/drawing/2014/main" id="{7D8E3806-BE4E-4A76-A368-43ECD55A7D95}"/>
              </a:ext>
            </a:extLst>
          </p:cNvPr>
          <p:cNvPicPr>
            <a:picLocks noChangeAspect="1"/>
          </p:cNvPicPr>
          <p:nvPr/>
        </p:nvPicPr>
        <p:blipFill rotWithShape="1">
          <a:blip r:embed="rId3">
            <a:extLst>
              <a:ext uri="{28A0092B-C50C-407E-A947-70E740481C1C}">
                <a14:useLocalDpi xmlns:a14="http://schemas.microsoft.com/office/drawing/2010/main" val="0"/>
              </a:ext>
            </a:extLst>
          </a:blip>
          <a:srcRect l="29395" r="30810" b="1"/>
          <a:stretch/>
        </p:blipFill>
        <p:spPr>
          <a:xfrm>
            <a:off x="20" y="10"/>
            <a:ext cx="3476673"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B76753"/>
            </a:solidFill>
          </a:ln>
        </p:spPr>
        <p:style>
          <a:lnRef idx="1">
            <a:schemeClr val="accent1"/>
          </a:lnRef>
          <a:fillRef idx="0">
            <a:schemeClr val="accent1"/>
          </a:fillRef>
          <a:effectRef idx="0">
            <a:schemeClr val="accent1"/>
          </a:effectRef>
          <a:fontRef idx="minor">
            <a:schemeClr val="tx1"/>
          </a:fontRef>
        </p:style>
      </p:cxnSp>
      <p:sp>
        <p:nvSpPr>
          <p:cNvPr id="14" name="Content Placeholder 9">
            <a:extLst>
              <a:ext uri="{FF2B5EF4-FFF2-40B4-BE49-F238E27FC236}">
                <a16:creationId xmlns:a16="http://schemas.microsoft.com/office/drawing/2014/main" id="{C2F67F99-F582-4A72-AB89-767C757CB20B}"/>
              </a:ext>
            </a:extLst>
          </p:cNvPr>
          <p:cNvSpPr>
            <a:spLocks noGrp="1"/>
          </p:cNvSpPr>
          <p:nvPr>
            <p:ph idx="1"/>
          </p:nvPr>
        </p:nvSpPr>
        <p:spPr>
          <a:xfrm>
            <a:off x="3706776" y="2189620"/>
            <a:ext cx="5245838" cy="4801827"/>
          </a:xfrm>
        </p:spPr>
        <p:txBody>
          <a:bodyPr wrap="square">
            <a:spAutoFit/>
          </a:bodyPr>
          <a:lstStyle/>
          <a:p>
            <a:r>
              <a:rPr lang="en-US" sz="2600" dirty="0"/>
              <a:t>A small dent in a can that is in otherwise good shape should be safe.</a:t>
            </a:r>
          </a:p>
          <a:p>
            <a:r>
              <a:rPr lang="en-US" sz="2600" dirty="0"/>
              <a:t>Discard deeply dented cans (a dent you can lay your finger into).</a:t>
            </a:r>
          </a:p>
          <a:p>
            <a:r>
              <a:rPr lang="en-US" sz="2600" dirty="0"/>
              <a:t>A sharp dent on either the top or side seam can damage the seam and let potentially deadly bacteria enter. Throw away! </a:t>
            </a:r>
          </a:p>
          <a:p>
            <a:r>
              <a:rPr lang="en-US" sz="2600" dirty="0"/>
              <a:t>When in doubt, throw it out! </a:t>
            </a:r>
          </a:p>
          <a:p>
            <a:endParaRPr lang="en-US" sz="1700" dirty="0"/>
          </a:p>
        </p:txBody>
      </p:sp>
    </p:spTree>
    <p:extLst>
      <p:ext uri="{BB962C8B-B14F-4D97-AF65-F5344CB8AC3E}">
        <p14:creationId xmlns:p14="http://schemas.microsoft.com/office/powerpoint/2010/main" val="1853225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B263B-7072-41F7-A724-7F6E5F1FF7BB}"/>
              </a:ext>
            </a:extLst>
          </p:cNvPr>
          <p:cNvSpPr>
            <a:spLocks noGrp="1"/>
          </p:cNvSpPr>
          <p:nvPr>
            <p:ph type="title"/>
          </p:nvPr>
        </p:nvSpPr>
        <p:spPr>
          <a:xfrm>
            <a:off x="3724072" y="629268"/>
            <a:ext cx="4939868" cy="1286160"/>
          </a:xfrm>
        </p:spPr>
        <p:txBody>
          <a:bodyPr anchor="b">
            <a:normAutofit/>
          </a:bodyPr>
          <a:lstStyle/>
          <a:p>
            <a:r>
              <a:rPr lang="en-US" sz="3700" b="1"/>
              <a:t>Canned Food Safety: Rusted Cans</a:t>
            </a:r>
          </a:p>
        </p:txBody>
      </p:sp>
      <p:pic>
        <p:nvPicPr>
          <p:cNvPr id="5" name="Picture 4" descr="A picture containing cup, table, indoor, food&#10;&#10;Description automatically generated">
            <a:extLst>
              <a:ext uri="{FF2B5EF4-FFF2-40B4-BE49-F238E27FC236}">
                <a16:creationId xmlns:a16="http://schemas.microsoft.com/office/drawing/2014/main" id="{6B433633-DC2F-41AB-A6FA-048FB17BEA55}"/>
              </a:ext>
            </a:extLst>
          </p:cNvPr>
          <p:cNvPicPr>
            <a:picLocks noChangeAspect="1"/>
          </p:cNvPicPr>
          <p:nvPr/>
        </p:nvPicPr>
        <p:blipFill rotWithShape="1">
          <a:blip r:embed="rId3">
            <a:extLst>
              <a:ext uri="{28A0092B-C50C-407E-A947-70E740481C1C}">
                <a14:useLocalDpi xmlns:a14="http://schemas.microsoft.com/office/drawing/2010/main" val="0"/>
              </a:ext>
            </a:extLst>
          </a:blip>
          <a:srcRect l="12837" r="25714"/>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C58E3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728D2BA-3B37-4D35-AC38-8B6106DF55F7}"/>
              </a:ext>
            </a:extLst>
          </p:cNvPr>
          <p:cNvSpPr>
            <a:spLocks noGrp="1"/>
          </p:cNvSpPr>
          <p:nvPr>
            <p:ph idx="1"/>
          </p:nvPr>
        </p:nvSpPr>
        <p:spPr>
          <a:xfrm>
            <a:off x="3724073" y="2314807"/>
            <a:ext cx="4939867" cy="4309898"/>
          </a:xfrm>
        </p:spPr>
        <p:txBody>
          <a:bodyPr>
            <a:spAutoFit/>
          </a:bodyPr>
          <a:lstStyle/>
          <a:p>
            <a:r>
              <a:rPr lang="en-US" sz="2600" dirty="0"/>
              <a:t>Discard heavily rusted cans. They can have tiny holes in them allowing bacteria to enter. </a:t>
            </a:r>
          </a:p>
          <a:p>
            <a:r>
              <a:rPr lang="en-US" sz="2600" dirty="0"/>
              <a:t>Surface rust that you can remove by rubbing with your finger or a paper towel isn’t serious and can be kept. </a:t>
            </a:r>
          </a:p>
          <a:p>
            <a:r>
              <a:rPr lang="en-US" sz="2600" dirty="0"/>
              <a:t>If there is any rust inside, do not eat the food! Rust isn’t safe to eat. </a:t>
            </a:r>
          </a:p>
        </p:txBody>
      </p:sp>
      <p:sp>
        <p:nvSpPr>
          <p:cNvPr id="6" name="TextBox 5">
            <a:extLst>
              <a:ext uri="{FF2B5EF4-FFF2-40B4-BE49-F238E27FC236}">
                <a16:creationId xmlns:a16="http://schemas.microsoft.com/office/drawing/2014/main" id="{F51F6DA6-9C0A-4CC2-88C2-D95CC552C1E7}"/>
              </a:ext>
            </a:extLst>
          </p:cNvPr>
          <p:cNvSpPr txBox="1"/>
          <p:nvPr/>
        </p:nvSpPr>
        <p:spPr>
          <a:xfrm>
            <a:off x="3599307" y="6581001"/>
            <a:ext cx="2068002" cy="276999"/>
          </a:xfrm>
          <a:prstGeom prst="rect">
            <a:avLst/>
          </a:prstGeom>
          <a:noFill/>
        </p:spPr>
        <p:txBody>
          <a:bodyPr wrap="none" rtlCol="0">
            <a:spAutoFit/>
          </a:bodyPr>
          <a:lstStyle/>
          <a:p>
            <a:r>
              <a:rPr lang="en-US" sz="1200" dirty="0"/>
              <a:t>Image source: Pixabay.com</a:t>
            </a:r>
          </a:p>
        </p:txBody>
      </p:sp>
    </p:spTree>
    <p:extLst>
      <p:ext uri="{BB962C8B-B14F-4D97-AF65-F5344CB8AC3E}">
        <p14:creationId xmlns:p14="http://schemas.microsoft.com/office/powerpoint/2010/main" val="1563003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E65813-247D-4C1A-A766-A1F8C7CE07F2}"/>
              </a:ext>
            </a:extLst>
          </p:cNvPr>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a:extLst>
              <a:ext uri="{FF2B5EF4-FFF2-40B4-BE49-F238E27FC236}">
                <a16:creationId xmlns:a16="http://schemas.microsoft.com/office/drawing/2014/main" id="{C18E8273-A2B5-47F4-93DC-A1BEE48CDF9E}"/>
              </a:ext>
            </a:extLst>
          </p:cNvPr>
          <p:cNvSpPr txBox="1"/>
          <p:nvPr/>
        </p:nvSpPr>
        <p:spPr>
          <a:xfrm>
            <a:off x="232229" y="188686"/>
            <a:ext cx="2801256" cy="1323439"/>
          </a:xfrm>
          <a:prstGeom prst="rect">
            <a:avLst/>
          </a:prstGeom>
          <a:noFill/>
        </p:spPr>
        <p:txBody>
          <a:bodyPr wrap="square" rtlCol="0">
            <a:spAutoFit/>
          </a:bodyPr>
          <a:lstStyle/>
          <a:p>
            <a:r>
              <a:rPr lang="en-US" sz="4000" b="1" dirty="0">
                <a:solidFill>
                  <a:schemeClr val="bg1"/>
                </a:solidFill>
              </a:rPr>
              <a:t>Hormone Free</a:t>
            </a:r>
          </a:p>
        </p:txBody>
      </p:sp>
      <p:sp>
        <p:nvSpPr>
          <p:cNvPr id="7" name="TextBox 6">
            <a:extLst>
              <a:ext uri="{FF2B5EF4-FFF2-40B4-BE49-F238E27FC236}">
                <a16:creationId xmlns:a16="http://schemas.microsoft.com/office/drawing/2014/main" id="{A3502C43-E47E-4304-BE7A-36F8016F78AC}"/>
              </a:ext>
            </a:extLst>
          </p:cNvPr>
          <p:cNvSpPr txBox="1"/>
          <p:nvPr/>
        </p:nvSpPr>
        <p:spPr>
          <a:xfrm>
            <a:off x="232229" y="1639125"/>
            <a:ext cx="3425371" cy="4401205"/>
          </a:xfrm>
          <a:prstGeom prst="rect">
            <a:avLst/>
          </a:prstGeom>
          <a:noFill/>
        </p:spPr>
        <p:txBody>
          <a:bodyPr wrap="square" rtlCol="0">
            <a:spAutoFit/>
          </a:bodyPr>
          <a:lstStyle/>
          <a:p>
            <a:pPr marL="285750" indent="-285750">
              <a:buFont typeface="Arial" panose="020B0604020202020204" pitchFamily="34" charset="0"/>
              <a:buChar char="•"/>
            </a:pPr>
            <a:r>
              <a:rPr lang="en-US" sz="2600" dirty="0">
                <a:solidFill>
                  <a:srgbClr val="FFFF00"/>
                </a:solidFill>
              </a:rPr>
              <a:t>“Free of hormones” or “hormone free” </a:t>
            </a:r>
            <a:r>
              <a:rPr lang="en-US" sz="4400" dirty="0">
                <a:solidFill>
                  <a:schemeClr val="bg1"/>
                </a:solidFill>
              </a:rPr>
              <a:t>vs.</a:t>
            </a:r>
            <a:r>
              <a:rPr lang="en-US" sz="2800" dirty="0">
                <a:solidFill>
                  <a:schemeClr val="bg1"/>
                </a:solidFill>
              </a:rPr>
              <a:t> </a:t>
            </a:r>
            <a:r>
              <a:rPr lang="en-US" sz="2600" dirty="0">
                <a:solidFill>
                  <a:srgbClr val="FFFF00"/>
                </a:solidFill>
              </a:rPr>
              <a:t>“No hormones added” or “raised without hormones”</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600" dirty="0">
                <a:solidFill>
                  <a:schemeClr val="bg1"/>
                </a:solidFill>
              </a:rPr>
              <a:t>Anything that is or has been alive contains hormones, including plants! </a:t>
            </a:r>
          </a:p>
        </p:txBody>
      </p:sp>
      <p:pic>
        <p:nvPicPr>
          <p:cNvPr id="9" name="Picture 8" descr="Food on a table&#10;&#10;Description generated with very high confidence">
            <a:extLst>
              <a:ext uri="{FF2B5EF4-FFF2-40B4-BE49-F238E27FC236}">
                <a16:creationId xmlns:a16="http://schemas.microsoft.com/office/drawing/2014/main" id="{37FA0BA4-24EF-47AA-AAA0-AB0338E5E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0171" y="667534"/>
            <a:ext cx="4875603" cy="3473867"/>
          </a:xfrm>
          <a:prstGeom prst="rect">
            <a:avLst/>
          </a:prstGeom>
        </p:spPr>
      </p:pic>
      <p:sp>
        <p:nvSpPr>
          <p:cNvPr id="10" name="TextBox 9">
            <a:extLst>
              <a:ext uri="{FF2B5EF4-FFF2-40B4-BE49-F238E27FC236}">
                <a16:creationId xmlns:a16="http://schemas.microsoft.com/office/drawing/2014/main" id="{53ABA66F-B908-4760-96D4-01A0EA85BB3A}"/>
              </a:ext>
            </a:extLst>
          </p:cNvPr>
          <p:cNvSpPr txBox="1"/>
          <p:nvPr/>
        </p:nvSpPr>
        <p:spPr>
          <a:xfrm>
            <a:off x="4573556" y="4356653"/>
            <a:ext cx="3668832" cy="1384995"/>
          </a:xfrm>
          <a:prstGeom prst="rect">
            <a:avLst/>
          </a:prstGeom>
          <a:noFill/>
        </p:spPr>
        <p:txBody>
          <a:bodyPr wrap="square" rtlCol="0">
            <a:spAutoFit/>
          </a:bodyPr>
          <a:lstStyle/>
          <a:p>
            <a:pPr algn="ctr"/>
            <a:r>
              <a:rPr lang="en-US" sz="2800" b="1" dirty="0">
                <a:solidFill>
                  <a:srgbClr val="C00000"/>
                </a:solidFill>
              </a:rPr>
              <a:t>Is there anything in this photo that is “hormone free”?</a:t>
            </a:r>
          </a:p>
        </p:txBody>
      </p:sp>
    </p:spTree>
    <p:extLst>
      <p:ext uri="{BB962C8B-B14F-4D97-AF65-F5344CB8AC3E}">
        <p14:creationId xmlns:p14="http://schemas.microsoft.com/office/powerpoint/2010/main" val="311366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42D13-865A-4428-8FFB-14B58DF4E9AC}"/>
              </a:ext>
            </a:extLst>
          </p:cNvPr>
          <p:cNvSpPr>
            <a:spLocks noGrp="1"/>
          </p:cNvSpPr>
          <p:nvPr>
            <p:ph type="title"/>
          </p:nvPr>
        </p:nvSpPr>
        <p:spPr>
          <a:xfrm>
            <a:off x="241346" y="810105"/>
            <a:ext cx="4006847" cy="1692794"/>
          </a:xfrm>
        </p:spPr>
        <p:txBody>
          <a:bodyPr>
            <a:normAutofit/>
          </a:bodyPr>
          <a:lstStyle/>
          <a:p>
            <a:r>
              <a:rPr lang="en-US" sz="3700" b="1" dirty="0"/>
              <a:t>Storing Frozen Foods </a:t>
            </a:r>
          </a:p>
        </p:txBody>
      </p:sp>
      <p:cxnSp>
        <p:nvCxnSpPr>
          <p:cNvPr id="22" name="Straight Arrow Connector 2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2" name="Content Placeholder 11"/>
          <p:cNvSpPr>
            <a:spLocks noGrp="1"/>
          </p:cNvSpPr>
          <p:nvPr>
            <p:ph idx="1"/>
          </p:nvPr>
        </p:nvSpPr>
        <p:spPr>
          <a:xfrm>
            <a:off x="324728" y="2585667"/>
            <a:ext cx="3840085" cy="3462228"/>
          </a:xfrm>
        </p:spPr>
        <p:txBody>
          <a:bodyPr>
            <a:normAutofit/>
          </a:bodyPr>
          <a:lstStyle/>
          <a:p>
            <a:pPr marL="0" indent="0">
              <a:buNone/>
            </a:pPr>
            <a:r>
              <a:rPr lang="en-US" sz="3200" dirty="0"/>
              <a:t>Food stored constantly at 0</a:t>
            </a:r>
            <a:r>
              <a:rPr lang="en-US" sz="3200" baseline="30000" dirty="0"/>
              <a:t>0</a:t>
            </a:r>
            <a:r>
              <a:rPr lang="en-US" sz="3200" dirty="0"/>
              <a:t>F will always be safe. Only the quality suffers with lengthy freezer storage</a:t>
            </a:r>
            <a:r>
              <a:rPr lang="en-US" sz="1600" dirty="0"/>
              <a:t>.</a:t>
            </a:r>
          </a:p>
        </p:txBody>
      </p:sp>
      <p:pic>
        <p:nvPicPr>
          <p:cNvPr id="4" name="Picture 3" descr="A refrigerator filled with food&#10;&#10;Description automatically generated">
            <a:extLst>
              <a:ext uri="{FF2B5EF4-FFF2-40B4-BE49-F238E27FC236}">
                <a16:creationId xmlns:a16="http://schemas.microsoft.com/office/drawing/2014/main" id="{8F9B3ACE-FEC9-40A7-B334-AD50C3962B92}"/>
              </a:ext>
            </a:extLst>
          </p:cNvPr>
          <p:cNvPicPr>
            <a:picLocks noChangeAspect="1"/>
          </p:cNvPicPr>
          <p:nvPr/>
        </p:nvPicPr>
        <p:blipFill rotWithShape="1">
          <a:blip r:embed="rId3">
            <a:extLst>
              <a:ext uri="{28A0092B-C50C-407E-A947-70E740481C1C}">
                <a14:useLocalDpi xmlns:a14="http://schemas.microsoft.com/office/drawing/2010/main" val="0"/>
              </a:ext>
            </a:extLst>
          </a:blip>
          <a:srcRect l="31784" r="21959" b="2"/>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4" name="TextBox 13">
            <a:extLst>
              <a:ext uri="{FF2B5EF4-FFF2-40B4-BE49-F238E27FC236}">
                <a16:creationId xmlns:a16="http://schemas.microsoft.com/office/drawing/2014/main" id="{DB158F56-5875-4CE3-9755-FF4E9F999899}"/>
              </a:ext>
            </a:extLst>
          </p:cNvPr>
          <p:cNvSpPr txBox="1"/>
          <p:nvPr/>
        </p:nvSpPr>
        <p:spPr>
          <a:xfrm>
            <a:off x="1" y="6609723"/>
            <a:ext cx="1383712" cy="246221"/>
          </a:xfrm>
          <a:prstGeom prst="rect">
            <a:avLst/>
          </a:prstGeom>
          <a:noFill/>
        </p:spPr>
        <p:txBody>
          <a:bodyPr wrap="none" rtlCol="0">
            <a:spAutoFit/>
          </a:bodyPr>
          <a:lstStyle/>
          <a:p>
            <a:r>
              <a:rPr lang="en-US" sz="1000" dirty="0">
                <a:solidFill>
                  <a:schemeClr val="bg1">
                    <a:lumMod val="50000"/>
                  </a:schemeClr>
                </a:solidFill>
              </a:rPr>
              <a:t>Image source: USDA</a:t>
            </a:r>
          </a:p>
        </p:txBody>
      </p:sp>
    </p:spTree>
    <p:extLst>
      <p:ext uri="{BB962C8B-B14F-4D97-AF65-F5344CB8AC3E}">
        <p14:creationId xmlns:p14="http://schemas.microsoft.com/office/powerpoint/2010/main" val="1061951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accessory, cake&#10;&#10;Description generated with high confidence">
            <a:extLst>
              <a:ext uri="{FF2B5EF4-FFF2-40B4-BE49-F238E27FC236}">
                <a16:creationId xmlns:a16="http://schemas.microsoft.com/office/drawing/2014/main" id="{44365E4E-B649-457F-AB3D-93BD0A6ABADA}"/>
              </a:ext>
            </a:extLst>
          </p:cNvPr>
          <p:cNvPicPr>
            <a:picLocks noChangeAspect="1"/>
          </p:cNvPicPr>
          <p:nvPr/>
        </p:nvPicPr>
        <p:blipFill rotWithShape="1">
          <a:blip r:embed="rId3">
            <a:extLst>
              <a:ext uri="{28A0092B-C50C-407E-A947-70E740481C1C}">
                <a14:useLocalDpi xmlns:a14="http://schemas.microsoft.com/office/drawing/2010/main" val="0"/>
              </a:ext>
            </a:extLst>
          </a:blip>
          <a:srcRect l="26244" r="47267" b="-1"/>
          <a:stretch/>
        </p:blipFill>
        <p:spPr>
          <a:xfrm>
            <a:off x="20" y="10"/>
            <a:ext cx="3476673" cy="6857990"/>
          </a:xfrm>
          <a:prstGeom prst="rect">
            <a:avLst/>
          </a:prstGeom>
          <a:effectLst/>
        </p:spPr>
      </p:pic>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a:solidFill>
              <a:srgbClr val="5F7384"/>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08200" y="428173"/>
            <a:ext cx="5169951" cy="3548542"/>
            <a:chOff x="3706776" y="1652913"/>
            <a:chExt cx="5169951" cy="702300"/>
          </a:xfrm>
          <a:solidFill>
            <a:schemeClr val="bg1"/>
          </a:solidFill>
        </p:grpSpPr>
        <p:sp>
          <p:nvSpPr>
            <p:cNvPr id="7" name="Rectangle 6"/>
            <p:cNvSpPr/>
            <p:nvPr/>
          </p:nvSpPr>
          <p:spPr>
            <a:xfrm>
              <a:off x="3706776" y="1652913"/>
              <a:ext cx="5169951" cy="702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3836427" y="1841315"/>
              <a:ext cx="4838286" cy="1717"/>
            </a:xfrm>
            <a:prstGeom prst="line">
              <a:avLst/>
            </a:prstGeom>
            <a:grpFill/>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 name="Content Placeholder 2">
            <a:extLst>
              <a:ext uri="{FF2B5EF4-FFF2-40B4-BE49-F238E27FC236}">
                <a16:creationId xmlns:a16="http://schemas.microsoft.com/office/drawing/2014/main" id="{170E3656-6210-4D04-A910-1C08C309C979}"/>
              </a:ext>
            </a:extLst>
          </p:cNvPr>
          <p:cNvSpPr>
            <a:spLocks noGrp="1"/>
          </p:cNvSpPr>
          <p:nvPr>
            <p:ph idx="1"/>
          </p:nvPr>
        </p:nvSpPr>
        <p:spPr>
          <a:xfrm>
            <a:off x="3508200" y="1551511"/>
            <a:ext cx="5405717" cy="4989571"/>
          </a:xfrm>
        </p:spPr>
        <p:txBody>
          <a:bodyPr wrap="square">
            <a:spAutoFit/>
          </a:bodyPr>
          <a:lstStyle/>
          <a:p>
            <a:pPr marL="214313" indent="-214313">
              <a:spcBef>
                <a:spcPts val="0"/>
              </a:spcBef>
              <a:spcAft>
                <a:spcPts val="300"/>
              </a:spcAft>
            </a:pPr>
            <a:r>
              <a:rPr lang="en-US" sz="2400" dirty="0"/>
              <a:t>Egg cartons contain a “Sell-By” or “EXP” (expiration) dates, so retailers don’t keep them on the shelves past a certain date. </a:t>
            </a:r>
          </a:p>
          <a:p>
            <a:pPr marL="214313" indent="-214313">
              <a:spcBef>
                <a:spcPts val="0"/>
              </a:spcBef>
              <a:spcAft>
                <a:spcPts val="300"/>
              </a:spcAft>
            </a:pPr>
            <a:r>
              <a:rPr lang="en-US" sz="2400" dirty="0"/>
              <a:t>After eggs are purchased, they will maintain their best quality for about </a:t>
            </a:r>
            <a:br>
              <a:rPr lang="en-US" sz="2400" dirty="0"/>
            </a:br>
            <a:r>
              <a:rPr lang="en-US" sz="2400" dirty="0"/>
              <a:t>3 weeks beyond the expiration or sell by date. </a:t>
            </a:r>
          </a:p>
          <a:p>
            <a:pPr marL="214313" indent="-214313">
              <a:spcBef>
                <a:spcPts val="0"/>
              </a:spcBef>
              <a:spcAft>
                <a:spcPts val="300"/>
              </a:spcAft>
            </a:pPr>
            <a:r>
              <a:rPr lang="en-US" sz="2400" dirty="0"/>
              <a:t>Refrigerate eggs in original carton in coldest part of refrigerator (40</a:t>
            </a:r>
            <a:r>
              <a:rPr lang="en-US" sz="2400" baseline="30000" dirty="0"/>
              <a:t>0</a:t>
            </a:r>
            <a:r>
              <a:rPr lang="en-US" sz="2400" dirty="0"/>
              <a:t>F or below), not the door due to loss of coolness from repeated</a:t>
            </a:r>
            <a:br>
              <a:rPr lang="en-US" sz="2400" dirty="0"/>
            </a:br>
            <a:r>
              <a:rPr lang="en-US" sz="2400" dirty="0"/>
              <a:t>opening of the door. </a:t>
            </a:r>
          </a:p>
          <a:p>
            <a:pPr marL="114300" indent="0">
              <a:spcAft>
                <a:spcPts val="300"/>
              </a:spcAft>
              <a:buNone/>
            </a:pPr>
            <a:r>
              <a:rPr lang="en-US" sz="2400" dirty="0">
                <a:ea typeface="Calibri" panose="020F0502020204030204" pitchFamily="34" charset="0"/>
                <a:cs typeface="Times New Roman" panose="02020603050405020304" pitchFamily="18" charset="0"/>
              </a:rPr>
              <a:t> </a:t>
            </a:r>
          </a:p>
        </p:txBody>
      </p:sp>
      <p:sp>
        <p:nvSpPr>
          <p:cNvPr id="2" name="Title 1"/>
          <p:cNvSpPr>
            <a:spLocks noGrp="1"/>
          </p:cNvSpPr>
          <p:nvPr>
            <p:ph type="title"/>
          </p:nvPr>
        </p:nvSpPr>
        <p:spPr>
          <a:xfrm>
            <a:off x="3738282" y="113463"/>
            <a:ext cx="5298141" cy="978729"/>
          </a:xfrm>
          <a:prstGeom prst="rect">
            <a:avLst/>
          </a:prstGeom>
        </p:spPr>
        <p:txBody>
          <a:bodyPr wrap="square" anchor="b">
            <a:spAutoFit/>
          </a:bodyPr>
          <a:lstStyle/>
          <a:p>
            <a:r>
              <a:rPr lang="en-US" sz="3200" b="1" dirty="0"/>
              <a:t>Storing Raw Eggs in the Shell</a:t>
            </a:r>
          </a:p>
        </p:txBody>
      </p:sp>
      <p:sp>
        <p:nvSpPr>
          <p:cNvPr id="10" name="TextBox 9">
            <a:extLst>
              <a:ext uri="{FF2B5EF4-FFF2-40B4-BE49-F238E27FC236}">
                <a16:creationId xmlns:a16="http://schemas.microsoft.com/office/drawing/2014/main" id="{EA84EBA6-8B13-4892-9E3F-93A1573C485E}"/>
              </a:ext>
            </a:extLst>
          </p:cNvPr>
          <p:cNvSpPr txBox="1"/>
          <p:nvPr/>
        </p:nvSpPr>
        <p:spPr>
          <a:xfrm>
            <a:off x="885847" y="6545939"/>
            <a:ext cx="2501006" cy="246221"/>
          </a:xfrm>
          <a:prstGeom prst="rect">
            <a:avLst/>
          </a:prstGeom>
          <a:noFill/>
        </p:spPr>
        <p:txBody>
          <a:bodyPr wrap="none" rtlCol="0">
            <a:spAutoFit/>
          </a:bodyPr>
          <a:lstStyle/>
          <a:p>
            <a:r>
              <a:rPr lang="en-US" sz="1000" dirty="0">
                <a:solidFill>
                  <a:schemeClr val="bg1"/>
                </a:solidFill>
              </a:rPr>
              <a:t>Image source: Photo by Alice Henneman</a:t>
            </a:r>
          </a:p>
        </p:txBody>
      </p:sp>
    </p:spTree>
    <p:extLst>
      <p:ext uri="{BB962C8B-B14F-4D97-AF65-F5344CB8AC3E}">
        <p14:creationId xmlns:p14="http://schemas.microsoft.com/office/powerpoint/2010/main" val="3484110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store&#10;&#10;Description generated with very high confidence">
            <a:extLst>
              <a:ext uri="{FF2B5EF4-FFF2-40B4-BE49-F238E27FC236}">
                <a16:creationId xmlns:a16="http://schemas.microsoft.com/office/drawing/2014/main" id="{5C7BFA48-A377-49E3-AB37-085B4DBCBCC5}"/>
              </a:ext>
            </a:extLst>
          </p:cNvPr>
          <p:cNvPicPr>
            <a:picLocks noChangeAspect="1"/>
          </p:cNvPicPr>
          <p:nvPr/>
        </p:nvPicPr>
        <p:blipFill rotWithShape="1">
          <a:blip r:embed="rId3">
            <a:extLst>
              <a:ext uri="{28A0092B-C50C-407E-A947-70E740481C1C}">
                <a14:useLocalDpi xmlns:a14="http://schemas.microsoft.com/office/drawing/2010/main" val="0"/>
              </a:ext>
            </a:extLst>
          </a:blip>
          <a:srcRect l="11000" r="-1" b="-1"/>
          <a:stretch/>
        </p:blipFill>
        <p:spPr>
          <a:xfrm flipH="1">
            <a:off x="20" y="10"/>
            <a:ext cx="9143979" cy="6857990"/>
          </a:xfrm>
          <a:prstGeom prst="rect">
            <a:avLst/>
          </a:prstGeom>
        </p:spPr>
      </p:pic>
      <p:sp>
        <p:nvSpPr>
          <p:cNvPr id="18" name="Rectangle 17">
            <a:extLst>
              <a:ext uri="{FF2B5EF4-FFF2-40B4-BE49-F238E27FC236}">
                <a16:creationId xmlns:a16="http://schemas.microsoft.com/office/drawing/2014/main" id="{1112603E-EE1E-435D-BA5A-B3AAE76D1B69}"/>
              </a:ext>
            </a:extLst>
          </p:cNvPr>
          <p:cNvSpPr/>
          <p:nvPr/>
        </p:nvSpPr>
        <p:spPr>
          <a:xfrm>
            <a:off x="2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0" name="TextBox 19">
            <a:extLst>
              <a:ext uri="{FF2B5EF4-FFF2-40B4-BE49-F238E27FC236}">
                <a16:creationId xmlns:a16="http://schemas.microsoft.com/office/drawing/2014/main" id="{CC688F77-6BB7-43D8-B740-09A06D4B8AB8}"/>
              </a:ext>
            </a:extLst>
          </p:cNvPr>
          <p:cNvSpPr txBox="1"/>
          <p:nvPr/>
        </p:nvSpPr>
        <p:spPr>
          <a:xfrm>
            <a:off x="232249" y="265380"/>
            <a:ext cx="3425371" cy="6832640"/>
          </a:xfrm>
          <a:prstGeom prst="rect">
            <a:avLst/>
          </a:prstGeom>
          <a:noFill/>
        </p:spPr>
        <p:txBody>
          <a:bodyPr wrap="square" rtlCol="0">
            <a:spAutoFit/>
          </a:bodyPr>
          <a:lstStyle/>
          <a:p>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Genetically Modified Foods and Hormones</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What’s really going on?</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dirty="0">
                <a:solidFill>
                  <a:schemeClr val="bg1"/>
                </a:solidFill>
              </a:rPr>
              <a:t>Before we begin, watch the short clip on the safety of Genetically Modified Foods at:</a:t>
            </a:r>
          </a:p>
          <a:p>
            <a:pPr marL="285750" indent="-285750">
              <a:buFont typeface="Arial" panose="020B0604020202020204" pitchFamily="34" charset="0"/>
              <a:buChar char="•"/>
            </a:pPr>
            <a:r>
              <a:rPr lang="en-US" dirty="0">
                <a:solidFill>
                  <a:schemeClr val="bg1"/>
                </a:solidFill>
                <a:hlinkClick r:id="rId4"/>
              </a:rPr>
              <a:t>https://www.youtube.com/watch?v=JMPE5wlB3Zk</a:t>
            </a: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sz="2400" b="1" dirty="0"/>
              <a:t>Task:  </a:t>
            </a:r>
            <a:r>
              <a:rPr lang="en-US" dirty="0">
                <a:solidFill>
                  <a:schemeClr val="bg1"/>
                </a:solidFill>
              </a:rPr>
              <a:t>After watching the clip, write a short summary in your Red Books.  </a:t>
            </a:r>
          </a:p>
          <a:p>
            <a:endParaRPr lang="en-US" sz="2800" dirty="0">
              <a:solidFill>
                <a:schemeClr val="bg1"/>
              </a:solidFill>
            </a:endParaRPr>
          </a:p>
        </p:txBody>
      </p:sp>
    </p:spTree>
    <p:extLst>
      <p:ext uri="{BB962C8B-B14F-4D97-AF65-F5344CB8AC3E}">
        <p14:creationId xmlns:p14="http://schemas.microsoft.com/office/powerpoint/2010/main" val="1534412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E65813-247D-4C1A-A766-A1F8C7CE07F2}"/>
              </a:ext>
            </a:extLst>
          </p:cNvPr>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extBox 6">
            <a:extLst>
              <a:ext uri="{FF2B5EF4-FFF2-40B4-BE49-F238E27FC236}">
                <a16:creationId xmlns:a16="http://schemas.microsoft.com/office/drawing/2014/main" id="{A3502C43-E47E-4304-BE7A-36F8016F78AC}"/>
              </a:ext>
            </a:extLst>
          </p:cNvPr>
          <p:cNvSpPr txBox="1"/>
          <p:nvPr/>
        </p:nvSpPr>
        <p:spPr>
          <a:xfrm>
            <a:off x="246554" y="1193621"/>
            <a:ext cx="3425371" cy="4124206"/>
          </a:xfrm>
          <a:prstGeom prst="rect">
            <a:avLst/>
          </a:prstGeom>
          <a:noFill/>
        </p:spPr>
        <p:txBody>
          <a:bodyPr wrap="square" rtlCol="0">
            <a:spAutoFit/>
          </a:bodyPr>
          <a:lstStyle/>
          <a:p>
            <a:pPr marL="231775" indent="-231775">
              <a:spcAft>
                <a:spcPts val="1200"/>
              </a:spcAft>
              <a:buFont typeface="Arial" panose="020B0604020202020204" pitchFamily="34" charset="0"/>
              <a:buChar char="•"/>
            </a:pPr>
            <a:r>
              <a:rPr lang="en-US" sz="2800" dirty="0">
                <a:solidFill>
                  <a:schemeClr val="bg1"/>
                </a:solidFill>
              </a:rPr>
              <a:t>Are you paying extra for a food when none of its ingredients contained GMOs in the first place?</a:t>
            </a:r>
          </a:p>
          <a:p>
            <a:pPr marL="231775" indent="-231775">
              <a:spcAft>
                <a:spcPts val="1200"/>
              </a:spcAft>
              <a:buFont typeface="Arial" panose="020B0604020202020204" pitchFamily="34" charset="0"/>
              <a:buChar char="•"/>
            </a:pPr>
            <a:r>
              <a:rPr lang="en-US" sz="2800" b="1" dirty="0">
                <a:solidFill>
                  <a:schemeClr val="bg1"/>
                </a:solidFill>
              </a:rPr>
              <a:t>Which banana is NOT a GMO food? </a:t>
            </a:r>
          </a:p>
        </p:txBody>
      </p:sp>
      <p:sp>
        <p:nvSpPr>
          <p:cNvPr id="8" name="TextBox 7">
            <a:extLst>
              <a:ext uri="{FF2B5EF4-FFF2-40B4-BE49-F238E27FC236}">
                <a16:creationId xmlns:a16="http://schemas.microsoft.com/office/drawing/2014/main" id="{C2A6F82B-70DA-4841-842C-CC42A0C2CBDF}"/>
              </a:ext>
            </a:extLst>
          </p:cNvPr>
          <p:cNvSpPr txBox="1"/>
          <p:nvPr/>
        </p:nvSpPr>
        <p:spPr>
          <a:xfrm>
            <a:off x="224973" y="188686"/>
            <a:ext cx="2801256" cy="707886"/>
          </a:xfrm>
          <a:prstGeom prst="rect">
            <a:avLst/>
          </a:prstGeom>
          <a:noFill/>
        </p:spPr>
        <p:txBody>
          <a:bodyPr wrap="square" rtlCol="0">
            <a:spAutoFit/>
          </a:bodyPr>
          <a:lstStyle/>
          <a:p>
            <a:r>
              <a:rPr lang="en-US" sz="4000" b="1" dirty="0">
                <a:solidFill>
                  <a:schemeClr val="bg1"/>
                </a:solidFill>
              </a:rPr>
              <a:t>GMO-Free</a:t>
            </a:r>
          </a:p>
        </p:txBody>
      </p:sp>
      <p:grpSp>
        <p:nvGrpSpPr>
          <p:cNvPr id="6" name="Group 5">
            <a:extLst>
              <a:ext uri="{FF2B5EF4-FFF2-40B4-BE49-F238E27FC236}">
                <a16:creationId xmlns:a16="http://schemas.microsoft.com/office/drawing/2014/main" id="{A5B381F6-3EF6-4327-8EA8-38EFA8B9D9D7}"/>
              </a:ext>
            </a:extLst>
          </p:cNvPr>
          <p:cNvGrpSpPr/>
          <p:nvPr/>
        </p:nvGrpSpPr>
        <p:grpSpPr>
          <a:xfrm>
            <a:off x="3860259" y="380328"/>
            <a:ext cx="4887059" cy="5414553"/>
            <a:chOff x="3776179" y="1084519"/>
            <a:chExt cx="4887059" cy="5414553"/>
          </a:xfrm>
        </p:grpSpPr>
        <p:pic>
          <p:nvPicPr>
            <p:cNvPr id="3" name="Picture 2" descr="A close up of a banana&#10;&#10;Description generated with high confidence">
              <a:extLst>
                <a:ext uri="{FF2B5EF4-FFF2-40B4-BE49-F238E27FC236}">
                  <a16:creationId xmlns:a16="http://schemas.microsoft.com/office/drawing/2014/main" id="{51EC16C0-CEC9-4CF7-A34A-36794F7D206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98484">
              <a:off x="3776179" y="1084521"/>
              <a:ext cx="2543001" cy="4272492"/>
            </a:xfrm>
            <a:prstGeom prst="rect">
              <a:avLst/>
            </a:prstGeom>
          </p:spPr>
        </p:pic>
        <p:sp>
          <p:nvSpPr>
            <p:cNvPr id="5" name="TextBox 4">
              <a:extLst>
                <a:ext uri="{FF2B5EF4-FFF2-40B4-BE49-F238E27FC236}">
                  <a16:creationId xmlns:a16="http://schemas.microsoft.com/office/drawing/2014/main" id="{EE1D2698-7BF9-4D08-BFDD-BDC5099FCB39}"/>
                </a:ext>
              </a:extLst>
            </p:cNvPr>
            <p:cNvSpPr txBox="1"/>
            <p:nvPr/>
          </p:nvSpPr>
          <p:spPr>
            <a:xfrm>
              <a:off x="4187491" y="5544965"/>
              <a:ext cx="1903085" cy="954107"/>
            </a:xfrm>
            <a:prstGeom prst="rect">
              <a:avLst/>
            </a:prstGeom>
            <a:noFill/>
          </p:spPr>
          <p:txBody>
            <a:bodyPr wrap="none" rtlCol="0">
              <a:spAutoFit/>
            </a:bodyPr>
            <a:lstStyle/>
            <a:p>
              <a:pPr algn="ctr"/>
              <a:r>
                <a:rPr lang="en-US" sz="2800" dirty="0"/>
                <a:t>GMO-Free</a:t>
              </a:r>
            </a:p>
            <a:p>
              <a:pPr algn="ctr"/>
              <a:r>
                <a:rPr lang="en-US" sz="2800" dirty="0"/>
                <a:t>labeling</a:t>
              </a:r>
            </a:p>
          </p:txBody>
        </p:sp>
        <p:pic>
          <p:nvPicPr>
            <p:cNvPr id="12" name="Picture 11" descr="A close up of a banana&#10;&#10;Description generated with high confidence">
              <a:extLst>
                <a:ext uri="{FF2B5EF4-FFF2-40B4-BE49-F238E27FC236}">
                  <a16:creationId xmlns:a16="http://schemas.microsoft.com/office/drawing/2014/main" id="{B36D5197-8810-498C-B018-115261772B6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98484">
              <a:off x="6120237" y="1084519"/>
              <a:ext cx="2543001" cy="4272492"/>
            </a:xfrm>
            <a:prstGeom prst="rect">
              <a:avLst/>
            </a:prstGeom>
          </p:spPr>
        </p:pic>
        <p:sp>
          <p:nvSpPr>
            <p:cNvPr id="15" name="TextBox 14">
              <a:extLst>
                <a:ext uri="{FF2B5EF4-FFF2-40B4-BE49-F238E27FC236}">
                  <a16:creationId xmlns:a16="http://schemas.microsoft.com/office/drawing/2014/main" id="{BD8C544C-C966-4050-9EDC-3DF5FC36CDE5}"/>
                </a:ext>
              </a:extLst>
            </p:cNvPr>
            <p:cNvSpPr txBox="1"/>
            <p:nvPr/>
          </p:nvSpPr>
          <p:spPr>
            <a:xfrm>
              <a:off x="6923770" y="5544965"/>
              <a:ext cx="1601721" cy="954107"/>
            </a:xfrm>
            <a:prstGeom prst="rect">
              <a:avLst/>
            </a:prstGeom>
            <a:noFill/>
          </p:spPr>
          <p:txBody>
            <a:bodyPr wrap="none" rtlCol="0">
              <a:spAutoFit/>
            </a:bodyPr>
            <a:lstStyle/>
            <a:p>
              <a:r>
                <a:rPr lang="en-US" sz="2800" dirty="0"/>
                <a:t>No GMO</a:t>
              </a:r>
              <a:br>
                <a:rPr lang="en-US" sz="2800" dirty="0"/>
              </a:br>
              <a:r>
                <a:rPr lang="en-US" sz="2800" dirty="0"/>
                <a:t> labeling</a:t>
              </a:r>
            </a:p>
          </p:txBody>
        </p:sp>
      </p:grpSp>
      <p:sp>
        <p:nvSpPr>
          <p:cNvPr id="11" name="TextBox 10">
            <a:extLst>
              <a:ext uri="{FF2B5EF4-FFF2-40B4-BE49-F238E27FC236}">
                <a16:creationId xmlns:a16="http://schemas.microsoft.com/office/drawing/2014/main" id="{09321E54-AA2F-4579-AB59-307C34A7A04D}"/>
              </a:ext>
            </a:extLst>
          </p:cNvPr>
          <p:cNvSpPr txBox="1"/>
          <p:nvPr/>
        </p:nvSpPr>
        <p:spPr>
          <a:xfrm>
            <a:off x="3840544" y="6542114"/>
            <a:ext cx="1758815" cy="246221"/>
          </a:xfrm>
          <a:prstGeom prst="rect">
            <a:avLst/>
          </a:prstGeom>
          <a:noFill/>
        </p:spPr>
        <p:txBody>
          <a:bodyPr wrap="none" rtlCol="0">
            <a:spAutoFit/>
          </a:bodyPr>
          <a:lstStyle/>
          <a:p>
            <a:r>
              <a:rPr lang="en-US" sz="1000" dirty="0">
                <a:solidFill>
                  <a:schemeClr val="bg1">
                    <a:lumMod val="50000"/>
                  </a:schemeClr>
                </a:solidFill>
              </a:rPr>
              <a:t>Image source: Pixabay.com</a:t>
            </a:r>
          </a:p>
        </p:txBody>
      </p:sp>
    </p:spTree>
    <p:extLst>
      <p:ext uri="{BB962C8B-B14F-4D97-AF65-F5344CB8AC3E}">
        <p14:creationId xmlns:p14="http://schemas.microsoft.com/office/powerpoint/2010/main" val="2572342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E65813-247D-4C1A-A766-A1F8C7CE07F2}"/>
              </a:ext>
            </a:extLst>
          </p:cNvPr>
          <p:cNvSpPr/>
          <p:nvPr/>
        </p:nvSpPr>
        <p:spPr>
          <a:xfrm>
            <a:off x="0" y="0"/>
            <a:ext cx="36576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extBox 6">
            <a:extLst>
              <a:ext uri="{FF2B5EF4-FFF2-40B4-BE49-F238E27FC236}">
                <a16:creationId xmlns:a16="http://schemas.microsoft.com/office/drawing/2014/main" id="{A3502C43-E47E-4304-BE7A-36F8016F78AC}"/>
              </a:ext>
            </a:extLst>
          </p:cNvPr>
          <p:cNvSpPr txBox="1"/>
          <p:nvPr/>
        </p:nvSpPr>
        <p:spPr>
          <a:xfrm>
            <a:off x="246554" y="1193621"/>
            <a:ext cx="3425371" cy="3477875"/>
          </a:xfrm>
          <a:prstGeom prst="rect">
            <a:avLst/>
          </a:prstGeom>
          <a:noFill/>
        </p:spPr>
        <p:txBody>
          <a:bodyPr wrap="square" rtlCol="0">
            <a:spAutoFit/>
          </a:bodyPr>
          <a:lstStyle/>
          <a:p>
            <a:pPr>
              <a:spcAft>
                <a:spcPts val="1200"/>
              </a:spcAft>
            </a:pPr>
            <a:r>
              <a:rPr lang="en-US" sz="4400" b="1" dirty="0">
                <a:solidFill>
                  <a:schemeClr val="bg1"/>
                </a:solidFill>
              </a:rPr>
              <a:t>Neither of them are GMO foods and never have been</a:t>
            </a:r>
          </a:p>
        </p:txBody>
      </p:sp>
      <p:grpSp>
        <p:nvGrpSpPr>
          <p:cNvPr id="6" name="Group 5">
            <a:extLst>
              <a:ext uri="{FF2B5EF4-FFF2-40B4-BE49-F238E27FC236}">
                <a16:creationId xmlns:a16="http://schemas.microsoft.com/office/drawing/2014/main" id="{A5B381F6-3EF6-4327-8EA8-38EFA8B9D9D7}"/>
              </a:ext>
            </a:extLst>
          </p:cNvPr>
          <p:cNvGrpSpPr/>
          <p:nvPr/>
        </p:nvGrpSpPr>
        <p:grpSpPr>
          <a:xfrm>
            <a:off x="3860259" y="380328"/>
            <a:ext cx="4887059" cy="5414553"/>
            <a:chOff x="3776179" y="1084519"/>
            <a:chExt cx="4887059" cy="5414553"/>
          </a:xfrm>
        </p:grpSpPr>
        <p:pic>
          <p:nvPicPr>
            <p:cNvPr id="3" name="Picture 2" descr="A close up of a banana&#10;&#10;Description generated with high confidence">
              <a:extLst>
                <a:ext uri="{FF2B5EF4-FFF2-40B4-BE49-F238E27FC236}">
                  <a16:creationId xmlns:a16="http://schemas.microsoft.com/office/drawing/2014/main" id="{51EC16C0-CEC9-4CF7-A34A-36794F7D206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98484">
              <a:off x="3776179" y="1084521"/>
              <a:ext cx="2543001" cy="4272492"/>
            </a:xfrm>
            <a:prstGeom prst="rect">
              <a:avLst/>
            </a:prstGeom>
          </p:spPr>
        </p:pic>
        <p:sp>
          <p:nvSpPr>
            <p:cNvPr id="5" name="TextBox 4">
              <a:extLst>
                <a:ext uri="{FF2B5EF4-FFF2-40B4-BE49-F238E27FC236}">
                  <a16:creationId xmlns:a16="http://schemas.microsoft.com/office/drawing/2014/main" id="{EE1D2698-7BF9-4D08-BFDD-BDC5099FCB39}"/>
                </a:ext>
              </a:extLst>
            </p:cNvPr>
            <p:cNvSpPr txBox="1"/>
            <p:nvPr/>
          </p:nvSpPr>
          <p:spPr>
            <a:xfrm>
              <a:off x="4187491" y="5544965"/>
              <a:ext cx="1903085" cy="523220"/>
            </a:xfrm>
            <a:prstGeom prst="rect">
              <a:avLst/>
            </a:prstGeom>
            <a:noFill/>
          </p:spPr>
          <p:txBody>
            <a:bodyPr wrap="none" rtlCol="0">
              <a:spAutoFit/>
            </a:bodyPr>
            <a:lstStyle/>
            <a:p>
              <a:r>
                <a:rPr lang="en-US" sz="2800" dirty="0"/>
                <a:t>GMO-Free</a:t>
              </a:r>
            </a:p>
          </p:txBody>
        </p:sp>
        <p:pic>
          <p:nvPicPr>
            <p:cNvPr id="12" name="Picture 11" descr="A close up of a banana&#10;&#10;Description generated with high confidence">
              <a:extLst>
                <a:ext uri="{FF2B5EF4-FFF2-40B4-BE49-F238E27FC236}">
                  <a16:creationId xmlns:a16="http://schemas.microsoft.com/office/drawing/2014/main" id="{B36D5197-8810-498C-B018-115261772B6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98484">
              <a:off x="6120237" y="1084519"/>
              <a:ext cx="2543001" cy="4272492"/>
            </a:xfrm>
            <a:prstGeom prst="rect">
              <a:avLst/>
            </a:prstGeom>
          </p:spPr>
        </p:pic>
        <p:sp>
          <p:nvSpPr>
            <p:cNvPr id="15" name="TextBox 14">
              <a:extLst>
                <a:ext uri="{FF2B5EF4-FFF2-40B4-BE49-F238E27FC236}">
                  <a16:creationId xmlns:a16="http://schemas.microsoft.com/office/drawing/2014/main" id="{BD8C544C-C966-4050-9EDC-3DF5FC36CDE5}"/>
                </a:ext>
              </a:extLst>
            </p:cNvPr>
            <p:cNvSpPr txBox="1"/>
            <p:nvPr/>
          </p:nvSpPr>
          <p:spPr>
            <a:xfrm>
              <a:off x="6923770" y="5544965"/>
              <a:ext cx="1601721" cy="954107"/>
            </a:xfrm>
            <a:prstGeom prst="rect">
              <a:avLst/>
            </a:prstGeom>
            <a:noFill/>
          </p:spPr>
          <p:txBody>
            <a:bodyPr wrap="none" rtlCol="0">
              <a:spAutoFit/>
            </a:bodyPr>
            <a:lstStyle/>
            <a:p>
              <a:r>
                <a:rPr lang="en-US" sz="2800" dirty="0"/>
                <a:t>No GMO</a:t>
              </a:r>
              <a:br>
                <a:rPr lang="en-US" sz="2800" dirty="0"/>
              </a:br>
              <a:r>
                <a:rPr lang="en-US" sz="2800" dirty="0"/>
                <a:t> labeling</a:t>
              </a:r>
            </a:p>
          </p:txBody>
        </p:sp>
      </p:grpSp>
      <p:sp>
        <p:nvSpPr>
          <p:cNvPr id="11" name="TextBox 10">
            <a:extLst>
              <a:ext uri="{FF2B5EF4-FFF2-40B4-BE49-F238E27FC236}">
                <a16:creationId xmlns:a16="http://schemas.microsoft.com/office/drawing/2014/main" id="{B93246BA-A509-41F0-94A5-08AA06C3565D}"/>
              </a:ext>
            </a:extLst>
          </p:cNvPr>
          <p:cNvSpPr txBox="1"/>
          <p:nvPr/>
        </p:nvSpPr>
        <p:spPr>
          <a:xfrm>
            <a:off x="3840544" y="6542114"/>
            <a:ext cx="1758815" cy="246221"/>
          </a:xfrm>
          <a:prstGeom prst="rect">
            <a:avLst/>
          </a:prstGeom>
          <a:noFill/>
        </p:spPr>
        <p:txBody>
          <a:bodyPr wrap="none" rtlCol="0">
            <a:spAutoFit/>
          </a:bodyPr>
          <a:lstStyle/>
          <a:p>
            <a:r>
              <a:rPr lang="en-US" sz="1000" dirty="0">
                <a:solidFill>
                  <a:schemeClr val="bg1">
                    <a:lumMod val="50000"/>
                  </a:schemeClr>
                </a:solidFill>
              </a:rPr>
              <a:t>Image source: Pixabay.com</a:t>
            </a:r>
          </a:p>
        </p:txBody>
      </p:sp>
    </p:spTree>
    <p:extLst>
      <p:ext uri="{BB962C8B-B14F-4D97-AF65-F5344CB8AC3E}">
        <p14:creationId xmlns:p14="http://schemas.microsoft.com/office/powerpoint/2010/main" val="426079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9E72DE-3792-4379-9381-CC55DCB8F318}"/>
              </a:ext>
            </a:extLst>
          </p:cNvPr>
          <p:cNvSpPr/>
          <p:nvPr/>
        </p:nvSpPr>
        <p:spPr>
          <a:xfrm>
            <a:off x="1" y="428625"/>
            <a:ext cx="91440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GMO Foods commonly found</a:t>
            </a:r>
            <a:endParaRPr lang="en-US" sz="8800" b="1" dirty="0"/>
          </a:p>
        </p:txBody>
      </p:sp>
      <p:sp>
        <p:nvSpPr>
          <p:cNvPr id="4" name="Text Placeholder 3">
            <a:extLst>
              <a:ext uri="{FF2B5EF4-FFF2-40B4-BE49-F238E27FC236}">
                <a16:creationId xmlns:a16="http://schemas.microsoft.com/office/drawing/2014/main" id="{23407EC8-4A96-45F2-B212-FB800E038ACA}"/>
              </a:ext>
            </a:extLst>
          </p:cNvPr>
          <p:cNvSpPr>
            <a:spLocks noGrp="1"/>
          </p:cNvSpPr>
          <p:nvPr>
            <p:ph type="body" idx="1"/>
          </p:nvPr>
        </p:nvSpPr>
        <p:spPr>
          <a:xfrm>
            <a:off x="312342" y="1397000"/>
            <a:ext cx="3868340" cy="568872"/>
          </a:xfrm>
        </p:spPr>
        <p:txBody>
          <a:bodyPr/>
          <a:lstStyle/>
          <a:p>
            <a:r>
              <a:rPr lang="en-US" dirty="0"/>
              <a:t>Currently available …</a:t>
            </a:r>
          </a:p>
        </p:txBody>
      </p:sp>
      <p:sp>
        <p:nvSpPr>
          <p:cNvPr id="5" name="Content Placeholder 4">
            <a:extLst>
              <a:ext uri="{FF2B5EF4-FFF2-40B4-BE49-F238E27FC236}">
                <a16:creationId xmlns:a16="http://schemas.microsoft.com/office/drawing/2014/main" id="{4E3D1B12-D175-4200-A167-0E3324F837A7}"/>
              </a:ext>
            </a:extLst>
          </p:cNvPr>
          <p:cNvSpPr>
            <a:spLocks noGrp="1"/>
          </p:cNvSpPr>
          <p:nvPr>
            <p:ph sz="half" idx="2"/>
          </p:nvPr>
        </p:nvSpPr>
        <p:spPr>
          <a:xfrm>
            <a:off x="367959" y="2093119"/>
            <a:ext cx="3868340" cy="4109843"/>
          </a:xfrm>
        </p:spPr>
        <p:txBody>
          <a:bodyPr wrap="square">
            <a:spAutoFit/>
          </a:bodyPr>
          <a:lstStyle/>
          <a:p>
            <a:r>
              <a:rPr lang="en-US" sz="2400" dirty="0"/>
              <a:t>Corn (field and sweet)</a:t>
            </a:r>
          </a:p>
          <a:p>
            <a:r>
              <a:rPr lang="en-US" sz="2400" dirty="0"/>
              <a:t>Soybeans</a:t>
            </a:r>
          </a:p>
          <a:p>
            <a:r>
              <a:rPr lang="en-US" sz="2400" dirty="0"/>
              <a:t>Cotton</a:t>
            </a:r>
          </a:p>
          <a:p>
            <a:r>
              <a:rPr lang="en-US" sz="2400" dirty="0"/>
              <a:t>Canola</a:t>
            </a:r>
          </a:p>
          <a:p>
            <a:r>
              <a:rPr lang="en-US" sz="2400" dirty="0"/>
              <a:t>Alfalfa</a:t>
            </a:r>
          </a:p>
          <a:p>
            <a:r>
              <a:rPr lang="en-US" sz="2400" dirty="0"/>
              <a:t>Sugar beets</a:t>
            </a:r>
          </a:p>
          <a:p>
            <a:r>
              <a:rPr lang="en-US" sz="2400" dirty="0"/>
              <a:t>Papaya (Hawaiian)</a:t>
            </a:r>
          </a:p>
          <a:p>
            <a:r>
              <a:rPr lang="en-US" sz="2400" dirty="0"/>
              <a:t>Squash</a:t>
            </a:r>
          </a:p>
          <a:p>
            <a:r>
              <a:rPr lang="en-US" sz="2400" dirty="0"/>
              <a:t>Artic Apples</a:t>
            </a:r>
          </a:p>
        </p:txBody>
      </p:sp>
      <p:sp>
        <p:nvSpPr>
          <p:cNvPr id="7" name="Text Placeholder 6">
            <a:extLst>
              <a:ext uri="{FF2B5EF4-FFF2-40B4-BE49-F238E27FC236}">
                <a16:creationId xmlns:a16="http://schemas.microsoft.com/office/drawing/2014/main" id="{70B4BAD9-1021-448C-92C0-6B15ABD61581}"/>
              </a:ext>
            </a:extLst>
          </p:cNvPr>
          <p:cNvSpPr>
            <a:spLocks noGrp="1"/>
          </p:cNvSpPr>
          <p:nvPr>
            <p:ph type="body" sz="quarter" idx="3"/>
          </p:nvPr>
        </p:nvSpPr>
        <p:spPr>
          <a:xfrm>
            <a:off x="3875033" y="1163104"/>
            <a:ext cx="3887391" cy="823912"/>
          </a:xfrm>
        </p:spPr>
        <p:txBody>
          <a:bodyPr/>
          <a:lstStyle/>
          <a:p>
            <a:r>
              <a:rPr lang="en-US" dirty="0"/>
              <a:t>More information …</a:t>
            </a:r>
          </a:p>
        </p:txBody>
      </p:sp>
      <p:sp>
        <p:nvSpPr>
          <p:cNvPr id="6" name="Content Placeholder 5">
            <a:extLst>
              <a:ext uri="{FF2B5EF4-FFF2-40B4-BE49-F238E27FC236}">
                <a16:creationId xmlns:a16="http://schemas.microsoft.com/office/drawing/2014/main" id="{5B8EC970-9C9D-46C5-9221-5755E8D932C4}"/>
              </a:ext>
            </a:extLst>
          </p:cNvPr>
          <p:cNvSpPr>
            <a:spLocks noGrp="1"/>
          </p:cNvSpPr>
          <p:nvPr>
            <p:ph sz="quarter" idx="4"/>
          </p:nvPr>
        </p:nvSpPr>
        <p:spPr>
          <a:xfrm>
            <a:off x="3898901" y="1980625"/>
            <a:ext cx="4940300" cy="2214965"/>
          </a:xfrm>
        </p:spPr>
        <p:txBody>
          <a:bodyPr wrap="square">
            <a:spAutoFit/>
          </a:bodyPr>
          <a:lstStyle/>
          <a:p>
            <a:r>
              <a:rPr lang="en-US" sz="2400" dirty="0"/>
              <a:t>NOTE: Not all versions of all these foods are genetically engineered.</a:t>
            </a:r>
          </a:p>
          <a:p>
            <a:r>
              <a:rPr lang="en-US" sz="2400" dirty="0"/>
              <a:t>Before being placed on the market, genetically modified foods must be approved</a:t>
            </a:r>
            <a:endParaRPr lang="en-US" sz="2400" dirty="0">
              <a:solidFill>
                <a:srgbClr val="C00000"/>
              </a:solidFill>
            </a:endParaRPr>
          </a:p>
        </p:txBody>
      </p:sp>
    </p:spTree>
    <p:extLst>
      <p:ext uri="{BB962C8B-B14F-4D97-AF65-F5344CB8AC3E}">
        <p14:creationId xmlns:p14="http://schemas.microsoft.com/office/powerpoint/2010/main" val="2982973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FF2303-C731-484C-B6DF-278252677199}"/>
              </a:ext>
            </a:extLst>
          </p:cNvPr>
          <p:cNvSpPr>
            <a:spLocks noGrp="1"/>
          </p:cNvSpPr>
          <p:nvPr>
            <p:ph idx="1"/>
          </p:nvPr>
        </p:nvSpPr>
        <p:spPr>
          <a:xfrm>
            <a:off x="628650" y="472273"/>
            <a:ext cx="7886700" cy="5704690"/>
          </a:xfrm>
        </p:spPr>
        <p:txBody>
          <a:bodyPr>
            <a:normAutofit fontScale="85000" lnSpcReduction="20000"/>
          </a:bodyPr>
          <a:lstStyle/>
          <a:p>
            <a:pPr marL="0" indent="0" algn="ctr">
              <a:buNone/>
            </a:pPr>
            <a:r>
              <a:rPr lang="en-US" sz="3500" dirty="0">
                <a:solidFill>
                  <a:srgbClr val="00B050"/>
                </a:solidFill>
              </a:rPr>
              <a:t> Write the answers to the following questions in your </a:t>
            </a:r>
            <a:r>
              <a:rPr lang="en-US" sz="3500" b="1" dirty="0">
                <a:solidFill>
                  <a:srgbClr val="FF0000"/>
                </a:solidFill>
              </a:rPr>
              <a:t>Red Book.  </a:t>
            </a:r>
          </a:p>
          <a:p>
            <a:endParaRPr lang="en-US" dirty="0"/>
          </a:p>
          <a:p>
            <a:r>
              <a:rPr lang="en-US" dirty="0"/>
              <a:t>1. Look at slide 2.  Why is it misleading to claim that a particular food is hormone free?</a:t>
            </a:r>
          </a:p>
          <a:p>
            <a:pPr marL="0" indent="0">
              <a:buNone/>
            </a:pPr>
            <a:endParaRPr lang="en-US" dirty="0"/>
          </a:p>
          <a:p>
            <a:r>
              <a:rPr lang="en-US" dirty="0"/>
              <a:t>2. Read slides 4 and 5.  Why is it misleading to say that certain bananas are NOT genetically modified?</a:t>
            </a:r>
          </a:p>
          <a:p>
            <a:endParaRPr lang="en-US" dirty="0"/>
          </a:p>
          <a:p>
            <a:r>
              <a:rPr lang="en-US" dirty="0"/>
              <a:t>3. List several different foods that have been genetically modified (slide 6)</a:t>
            </a:r>
          </a:p>
          <a:p>
            <a:endParaRPr lang="en-US" dirty="0"/>
          </a:p>
          <a:p>
            <a:r>
              <a:rPr lang="en-US" dirty="0"/>
              <a:t>4. Watch the BBC video on genetically modified foods – and in dot-point form summarize the evidence that they are safe.  Click the link here: </a:t>
            </a:r>
            <a:r>
              <a:rPr lang="en-US" sz="2200" dirty="0">
                <a:hlinkClick r:id="rId2"/>
              </a:rPr>
              <a:t>https://www.bbc.com/news/av/science-environment-36324442</a:t>
            </a:r>
            <a:endParaRPr lang="en-US" sz="2200" dirty="0"/>
          </a:p>
          <a:p>
            <a:endParaRPr lang="en-US" dirty="0"/>
          </a:p>
          <a:p>
            <a:endParaRPr lang="en-NZ" dirty="0"/>
          </a:p>
        </p:txBody>
      </p:sp>
    </p:spTree>
    <p:extLst>
      <p:ext uri="{BB962C8B-B14F-4D97-AF65-F5344CB8AC3E}">
        <p14:creationId xmlns:p14="http://schemas.microsoft.com/office/powerpoint/2010/main" val="4256709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5DEA4-5997-4E27-9D0A-FA915496FF66}"/>
              </a:ext>
            </a:extLst>
          </p:cNvPr>
          <p:cNvSpPr>
            <a:spLocks noGrp="1"/>
          </p:cNvSpPr>
          <p:nvPr>
            <p:ph type="title"/>
          </p:nvPr>
        </p:nvSpPr>
        <p:spPr/>
        <p:txBody>
          <a:bodyPr/>
          <a:lstStyle/>
          <a:p>
            <a:r>
              <a:rPr lang="en-US" dirty="0"/>
              <a:t>Week 3 Lessons 2 &amp; 3</a:t>
            </a:r>
            <a:endParaRPr lang="en-NZ" dirty="0"/>
          </a:p>
        </p:txBody>
      </p:sp>
      <p:pic>
        <p:nvPicPr>
          <p:cNvPr id="2050" name="Picture 2" descr="food gone bad cartoon - Clip Art Library">
            <a:extLst>
              <a:ext uri="{FF2B5EF4-FFF2-40B4-BE49-F238E27FC236}">
                <a16:creationId xmlns:a16="http://schemas.microsoft.com/office/drawing/2014/main" id="{8566252C-32A3-4D5F-8859-38D5712182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6045" y="1597688"/>
            <a:ext cx="6591718" cy="489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689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8473-F1BD-43D8-B6B9-29FFA3513674}"/>
              </a:ext>
            </a:extLst>
          </p:cNvPr>
          <p:cNvSpPr>
            <a:spLocks noGrp="1"/>
          </p:cNvSpPr>
          <p:nvPr>
            <p:ph type="title"/>
          </p:nvPr>
        </p:nvSpPr>
        <p:spPr>
          <a:xfrm>
            <a:off x="628650" y="1577591"/>
            <a:ext cx="7886700" cy="113098"/>
          </a:xfrm>
        </p:spPr>
        <p:txBody>
          <a:bodyPr>
            <a:normAutofit fontScale="90000"/>
          </a:bodyPr>
          <a:lstStyle/>
          <a:p>
            <a:r>
              <a:rPr lang="en-US" dirty="0"/>
              <a:t>Use By, Sell By &amp; Best Before…</a:t>
            </a:r>
            <a:br>
              <a:rPr lang="en-US" dirty="0"/>
            </a:br>
            <a:br>
              <a:rPr lang="en-US" dirty="0"/>
            </a:br>
            <a:r>
              <a:rPr lang="en-US" dirty="0"/>
              <a:t>Figuring out Food Dates</a:t>
            </a:r>
            <a:br>
              <a:rPr lang="en-US" dirty="0"/>
            </a:br>
            <a:br>
              <a:rPr lang="en-US" dirty="0"/>
            </a:br>
            <a:endParaRPr lang="en-NZ" dirty="0"/>
          </a:p>
        </p:txBody>
      </p:sp>
      <p:sp>
        <p:nvSpPr>
          <p:cNvPr id="3" name="Content Placeholder 2">
            <a:extLst>
              <a:ext uri="{FF2B5EF4-FFF2-40B4-BE49-F238E27FC236}">
                <a16:creationId xmlns:a16="http://schemas.microsoft.com/office/drawing/2014/main" id="{631D7C8B-0AAF-4DE4-9384-439701C395CC}"/>
              </a:ext>
            </a:extLst>
          </p:cNvPr>
          <p:cNvSpPr>
            <a:spLocks noGrp="1"/>
          </p:cNvSpPr>
          <p:nvPr>
            <p:ph idx="1"/>
          </p:nvPr>
        </p:nvSpPr>
        <p:spPr>
          <a:xfrm>
            <a:off x="628650" y="2924069"/>
            <a:ext cx="7886700" cy="3252893"/>
          </a:xfrm>
        </p:spPr>
        <p:txBody>
          <a:bodyPr/>
          <a:lstStyle/>
          <a:p>
            <a:endParaRPr lang="en-US" dirty="0"/>
          </a:p>
          <a:p>
            <a:endParaRPr lang="en-NZ" dirty="0"/>
          </a:p>
        </p:txBody>
      </p:sp>
      <p:pic>
        <p:nvPicPr>
          <p:cNvPr id="3076" name="Picture 4" descr="Fruits Hands Holding Stock Illustrations – 225 Fruits Hands Holding Stock  Illustrations, Vectors &amp;amp; Clipart - Dreamstime">
            <a:extLst>
              <a:ext uri="{FF2B5EF4-FFF2-40B4-BE49-F238E27FC236}">
                <a16:creationId xmlns:a16="http://schemas.microsoft.com/office/drawing/2014/main" id="{F8589DFD-6F75-4848-A8D1-B0B61A53E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399948"/>
            <a:ext cx="7620000" cy="3315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788560"/>
      </p:ext>
    </p:extLst>
  </p:cSld>
  <p:clrMapOvr>
    <a:masterClrMapping/>
  </p:clrMapOvr>
</p:sld>
</file>

<file path=ppt/theme/theme1.xml><?xml version="1.0" encoding="utf-8"?>
<a:theme xmlns:a="http://schemas.openxmlformats.org/drawingml/2006/main" name="Office Theme">
  <a:themeElements>
    <a:clrScheme name="UNL Colors">
      <a:dk1>
        <a:srgbClr val="000000"/>
      </a:dk1>
      <a:lt1>
        <a:sysClr val="window" lastClr="FFFFFF"/>
      </a:lt1>
      <a:dk2>
        <a:srgbClr val="5F5F5F"/>
      </a:dk2>
      <a:lt2>
        <a:srgbClr val="C00000"/>
      </a:lt2>
      <a:accent1>
        <a:srgbClr val="D00000"/>
      </a:accent1>
      <a:accent2>
        <a:srgbClr val="D00000"/>
      </a:accent2>
      <a:accent3>
        <a:srgbClr val="595959"/>
      </a:accent3>
      <a:accent4>
        <a:srgbClr val="7F7F7F"/>
      </a:accent4>
      <a:accent5>
        <a:srgbClr val="C2BC80"/>
      </a:accent5>
      <a:accent6>
        <a:srgbClr val="94A088"/>
      </a:accent6>
      <a:hlink>
        <a:srgbClr val="2998E3"/>
      </a:hlink>
      <a:folHlink>
        <a:srgbClr val="8C8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2099</TotalTime>
  <Words>1806</Words>
  <Application>Microsoft Office PowerPoint</Application>
  <PresentationFormat>On-screen Show (4:3)</PresentationFormat>
  <Paragraphs>177</Paragraphs>
  <Slides>21</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Term 4 Week 3:  </vt:lpstr>
      <vt:lpstr>PowerPoint Presentation</vt:lpstr>
      <vt:lpstr>PowerPoint Presentation</vt:lpstr>
      <vt:lpstr>PowerPoint Presentation</vt:lpstr>
      <vt:lpstr>PowerPoint Presentation</vt:lpstr>
      <vt:lpstr>PowerPoint Presentation</vt:lpstr>
      <vt:lpstr>PowerPoint Presentation</vt:lpstr>
      <vt:lpstr>Week 3 Lessons 2 &amp; 3</vt:lpstr>
      <vt:lpstr>Use By, Sell By &amp; Best Before…  Figuring out Food Dates  </vt:lpstr>
      <vt:lpstr>Tasks</vt:lpstr>
      <vt:lpstr>Extension Exercise</vt:lpstr>
      <vt:lpstr>Food Date Labels – What Do They Mean? </vt:lpstr>
      <vt:lpstr>PowerPoint Presentation</vt:lpstr>
      <vt:lpstr>PowerPoint Presentation</vt:lpstr>
      <vt:lpstr>Proper Storage</vt:lpstr>
      <vt:lpstr>Storing Commercial Canned Foods (in a Cool Dry Place, Below 850F)</vt:lpstr>
      <vt:lpstr>Storing of Commercial Canned Foods (in a Cool Dry Place, Below 850F)</vt:lpstr>
      <vt:lpstr>Canned Food Safety: Dented Cans  </vt:lpstr>
      <vt:lpstr>Canned Food Safety: Rusted Cans</vt:lpstr>
      <vt:lpstr>Storing Frozen Foods </vt:lpstr>
      <vt:lpstr>Storing Raw Eggs in the Shell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on a Food Label?</dc:title>
  <dc:creator>Alice Henneman</dc:creator>
  <cp:lastModifiedBy>Robert Bartholomew</cp:lastModifiedBy>
  <cp:revision>143</cp:revision>
  <cp:lastPrinted>2019-04-23T18:18:13Z</cp:lastPrinted>
  <dcterms:created xsi:type="dcterms:W3CDTF">2019-04-23T18:14:41Z</dcterms:created>
  <dcterms:modified xsi:type="dcterms:W3CDTF">2023-09-21T06:59:22Z</dcterms:modified>
</cp:coreProperties>
</file>