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  <p:sldMasterId id="214748365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7" roundtripDataSignature="AMtx7mgvvZpVW7OU81w5sNLzSUtKLzw8G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customschemas.google.com/relationships/presentationmetadata" Target="meta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NZ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4" name="Google Shape;194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NZ"/>
              <a:t>Plenary</a:t>
            </a:r>
            <a:endParaRPr/>
          </a:p>
        </p:txBody>
      </p:sp>
      <p:sp>
        <p:nvSpPr>
          <p:cNvPr id="195" name="Google Shape;195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2dafbd310d_1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2dafbd310d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g12dafbd310d_1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7" name="Google Shape;147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NZ"/>
              <a:t>Use these to add more notes to diagrams</a:t>
            </a:r>
            <a:endParaRPr/>
          </a:p>
        </p:txBody>
      </p:sp>
      <p:sp>
        <p:nvSpPr>
          <p:cNvPr id="148" name="Google Shape;148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79" name="Google Shape;79;p2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0" name="Google Shape;80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86" name="Google Shape;86;p2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7" name="Google Shape;87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4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" name="Google Shape;93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5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5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9" name="Google Shape;99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42" name="Google Shape;42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8" name="Google Shape;48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4" name="Google Shape;54;p1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1" name="Google Shape;61;p1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" name="Google Shape;62;p1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3" name="Google Shape;63;p1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" name="Google Shape;64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slideLayout" Target="../slideLayouts/slideLayout4.xml"/><Relationship Id="rId3" Type="http://schemas.openxmlformats.org/officeDocument/2006/relationships/slideLayout" Target="../slideLayouts/slideLayout5.xml"/><Relationship Id="rId4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2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11.xml"/><Relationship Id="rId5" Type="http://schemas.openxmlformats.org/officeDocument/2006/relationships/slideLayout" Target="../slideLayouts/slideLayout7.xml"/><Relationship Id="rId6" Type="http://schemas.openxmlformats.org/officeDocument/2006/relationships/slideLayout" Target="../slideLayouts/slideLayout8.xml"/><Relationship Id="rId7" Type="http://schemas.openxmlformats.org/officeDocument/2006/relationships/slideLayout" Target="../slideLayouts/slideLayout9.xml"/><Relationship Id="rId8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9" name="Google Shape;29;p1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" name="Google Shape;30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" name="Google Shape;31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" name="Google Shape;32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www.youtube.com/watch?v=8qnnoePeHlk" TargetMode="External"/><Relationship Id="rId4" Type="http://schemas.openxmlformats.org/officeDocument/2006/relationships/image" Target="../media/image1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video.link/w/z0GGb" TargetMode="External"/><Relationship Id="rId4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youtu.be/pv2P_xtW2EE" TargetMode="External"/><Relationship Id="rId4" Type="http://schemas.openxmlformats.org/officeDocument/2006/relationships/image" Target="../media/image1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png"/><Relationship Id="rId4" Type="http://schemas.openxmlformats.org/officeDocument/2006/relationships/image" Target="../media/image2.png"/><Relationship Id="rId5" Type="http://schemas.openxmlformats.org/officeDocument/2006/relationships/image" Target="../media/image7.png"/><Relationship Id="rId6" Type="http://schemas.openxmlformats.org/officeDocument/2006/relationships/image" Target="../media/image10.png"/><Relationship Id="rId7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"/>
          <p:cNvSpPr txBox="1"/>
          <p:nvPr>
            <p:ph type="ctrTitle"/>
          </p:nvPr>
        </p:nvSpPr>
        <p:spPr>
          <a:xfrm>
            <a:off x="433136" y="5091762"/>
            <a:ext cx="7834193" cy="1264588"/>
          </a:xfrm>
          <a:prstGeom prst="rect">
            <a:avLst/>
          </a:prstGeom>
          <a:gradFill>
            <a:gsLst>
              <a:gs pos="0">
                <a:srgbClr val="B0CAE9"/>
              </a:gs>
              <a:gs pos="50000">
                <a:srgbClr val="A1C1E4"/>
              </a:gs>
              <a:gs pos="100000">
                <a:srgbClr val="90B8E4"/>
              </a:gs>
            </a:gsLst>
            <a:lin ang="5400000" scaled="0"/>
          </a:gradFill>
          <a:ln cap="flat" cmpd="sng" w="9525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None/>
            </a:pPr>
            <a:r>
              <a:rPr b="1" lang="en-NZ" sz="4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Earth – Where do Volcanoes Come From?</a:t>
            </a:r>
            <a:endParaRPr/>
          </a:p>
        </p:txBody>
      </p:sp>
      <p:sp>
        <p:nvSpPr>
          <p:cNvPr id="107" name="Google Shape;107;p1"/>
          <p:cNvSpPr txBox="1"/>
          <p:nvPr>
            <p:ph idx="1" type="subTitle"/>
          </p:nvPr>
        </p:nvSpPr>
        <p:spPr>
          <a:xfrm>
            <a:off x="8499107" y="5091763"/>
            <a:ext cx="2974207" cy="1264587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n-NZ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Lesson Aim: </a:t>
            </a:r>
            <a:r>
              <a:rPr lang="en-NZ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TBAT </a:t>
            </a:r>
            <a:r>
              <a:rPr lang="en-NZ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describe Earth’s age and history and explain the structure of the Earth.</a:t>
            </a:r>
            <a:endParaRPr/>
          </a:p>
        </p:txBody>
      </p:sp>
      <p:pic>
        <p:nvPicPr>
          <p:cNvPr descr="Image result for volcanoes" id="108" name="Google Shape;108;p1"/>
          <p:cNvPicPr preferRelativeResize="0"/>
          <p:nvPr/>
        </p:nvPicPr>
        <p:blipFill rotWithShape="1">
          <a:blip r:embed="rId3">
            <a:alphaModFix/>
          </a:blip>
          <a:srcRect b="1029" l="0" r="0" t="35679"/>
          <a:stretch/>
        </p:blipFill>
        <p:spPr>
          <a:xfrm>
            <a:off x="-3983" y="10"/>
            <a:ext cx="12192000" cy="457199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9" name="Google Shape;109;p1"/>
          <p:cNvCxnSpPr/>
          <p:nvPr/>
        </p:nvCxnSpPr>
        <p:spPr>
          <a:xfrm rot="10800000">
            <a:off x="8386843" y="5264106"/>
            <a:ext cx="0" cy="914400"/>
          </a:xfrm>
          <a:prstGeom prst="straightConnector1">
            <a:avLst/>
          </a:prstGeom>
          <a:noFill/>
          <a:ln cap="flat" cmpd="sng" w="19050">
            <a:solidFill>
              <a:srgbClr val="FFFFFF">
                <a:alpha val="80000"/>
              </a:srgbClr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98" name="Google Shape;198;p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99" name="Google Shape;199;p9"/>
          <p:cNvPicPr preferRelativeResize="0"/>
          <p:nvPr/>
        </p:nvPicPr>
        <p:blipFill rotWithShape="1">
          <a:blip r:embed="rId3">
            <a:alphaModFix/>
          </a:blip>
          <a:srcRect b="26048" l="27917" r="30335" t="24651"/>
          <a:stretch/>
        </p:blipFill>
        <p:spPr>
          <a:xfrm>
            <a:off x="838200" y="282690"/>
            <a:ext cx="10633873" cy="5894273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9"/>
          <p:cNvSpPr txBox="1"/>
          <p:nvPr/>
        </p:nvSpPr>
        <p:spPr>
          <a:xfrm>
            <a:off x="1" y="6440537"/>
            <a:ext cx="12191999" cy="417463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i="0" lang="en-NZ" sz="20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Lesson Aim: </a:t>
            </a:r>
            <a:r>
              <a:rPr b="0" i="0" lang="en-NZ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TBAT describe Earth’s age and history and explain the structure of the Earth.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10"/>
          <p:cNvPicPr preferRelativeResize="0"/>
          <p:nvPr/>
        </p:nvPicPr>
        <p:blipFill rotWithShape="1">
          <a:blip r:embed="rId3">
            <a:alphaModFix/>
          </a:blip>
          <a:srcRect b="26048" l="27917" r="30335" t="24651"/>
          <a:stretch/>
        </p:blipFill>
        <p:spPr>
          <a:xfrm>
            <a:off x="1222357" y="282690"/>
            <a:ext cx="8873750" cy="5894273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10"/>
          <p:cNvSpPr txBox="1"/>
          <p:nvPr/>
        </p:nvSpPr>
        <p:spPr>
          <a:xfrm>
            <a:off x="1" y="6440537"/>
            <a:ext cx="12191999" cy="417463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i="0" lang="en-NZ" sz="20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Lesson Aim: </a:t>
            </a:r>
            <a:r>
              <a:rPr b="0" i="0" lang="en-NZ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TBAT describe Earth’s age and history and explain the structure of the Earth.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10"/>
          <p:cNvSpPr txBox="1"/>
          <p:nvPr/>
        </p:nvSpPr>
        <p:spPr>
          <a:xfrm>
            <a:off x="5868140" y="797202"/>
            <a:ext cx="177553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NZ" sz="1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crust</a:t>
            </a:r>
            <a:endParaRPr/>
          </a:p>
        </p:txBody>
      </p:sp>
      <p:sp>
        <p:nvSpPr>
          <p:cNvPr id="208" name="Google Shape;208;p10"/>
          <p:cNvSpPr txBox="1"/>
          <p:nvPr/>
        </p:nvSpPr>
        <p:spPr>
          <a:xfrm>
            <a:off x="8353887" y="797202"/>
            <a:ext cx="143818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NZ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lightest</a:t>
            </a:r>
            <a:endParaRPr/>
          </a:p>
        </p:txBody>
      </p:sp>
      <p:sp>
        <p:nvSpPr>
          <p:cNvPr id="209" name="Google Shape;209;p10"/>
          <p:cNvSpPr txBox="1"/>
          <p:nvPr/>
        </p:nvSpPr>
        <p:spPr>
          <a:xfrm>
            <a:off x="5575177" y="1278384"/>
            <a:ext cx="122511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NZ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thin</a:t>
            </a:r>
            <a:endParaRPr/>
          </a:p>
        </p:txBody>
      </p:sp>
      <p:sp>
        <p:nvSpPr>
          <p:cNvPr id="210" name="Google Shape;210;p10"/>
          <p:cNvSpPr txBox="1"/>
          <p:nvPr/>
        </p:nvSpPr>
        <p:spPr>
          <a:xfrm>
            <a:off x="8753383" y="1647716"/>
            <a:ext cx="103868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NZ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apple</a:t>
            </a:r>
            <a:endParaRPr/>
          </a:p>
        </p:txBody>
      </p:sp>
      <p:sp>
        <p:nvSpPr>
          <p:cNvPr id="211" name="Google Shape;211;p10"/>
          <p:cNvSpPr txBox="1"/>
          <p:nvPr/>
        </p:nvSpPr>
        <p:spPr>
          <a:xfrm>
            <a:off x="4101483" y="2112885"/>
            <a:ext cx="137603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NZ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mantle</a:t>
            </a:r>
            <a:endParaRPr/>
          </a:p>
        </p:txBody>
      </p:sp>
      <p:sp>
        <p:nvSpPr>
          <p:cNvPr id="212" name="Google Shape;212;p10"/>
          <p:cNvSpPr txBox="1"/>
          <p:nvPr/>
        </p:nvSpPr>
        <p:spPr>
          <a:xfrm>
            <a:off x="7483876" y="2201662"/>
            <a:ext cx="109195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NZ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thick</a:t>
            </a:r>
            <a:endParaRPr/>
          </a:p>
        </p:txBody>
      </p:sp>
      <p:sp>
        <p:nvSpPr>
          <p:cNvPr id="213" name="Google Shape;213;p10"/>
          <p:cNvSpPr txBox="1"/>
          <p:nvPr/>
        </p:nvSpPr>
        <p:spPr>
          <a:xfrm>
            <a:off x="3524435" y="3429000"/>
            <a:ext cx="128726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NZ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Outer core</a:t>
            </a:r>
            <a:endParaRPr/>
          </a:p>
        </p:txBody>
      </p:sp>
      <p:sp>
        <p:nvSpPr>
          <p:cNvPr id="214" name="Google Shape;214;p10"/>
          <p:cNvSpPr txBox="1"/>
          <p:nvPr/>
        </p:nvSpPr>
        <p:spPr>
          <a:xfrm>
            <a:off x="7892249" y="3429000"/>
            <a:ext cx="128726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NZ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iron</a:t>
            </a:r>
            <a:endParaRPr/>
          </a:p>
        </p:txBody>
      </p:sp>
      <p:sp>
        <p:nvSpPr>
          <p:cNvPr id="215" name="Google Shape;215;p10"/>
          <p:cNvSpPr txBox="1"/>
          <p:nvPr/>
        </p:nvSpPr>
        <p:spPr>
          <a:xfrm>
            <a:off x="5282214" y="3798332"/>
            <a:ext cx="128726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NZ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liquid</a:t>
            </a:r>
            <a:endParaRPr/>
          </a:p>
        </p:txBody>
      </p:sp>
      <p:sp>
        <p:nvSpPr>
          <p:cNvPr id="216" name="Google Shape;216;p10"/>
          <p:cNvSpPr txBox="1"/>
          <p:nvPr/>
        </p:nvSpPr>
        <p:spPr>
          <a:xfrm>
            <a:off x="5477522" y="4314548"/>
            <a:ext cx="116297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NZ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Inner core</a:t>
            </a:r>
            <a:endParaRPr/>
          </a:p>
        </p:txBody>
      </p:sp>
      <p:sp>
        <p:nvSpPr>
          <p:cNvPr id="217" name="Google Shape;217;p10"/>
          <p:cNvSpPr txBox="1"/>
          <p:nvPr/>
        </p:nvSpPr>
        <p:spPr>
          <a:xfrm>
            <a:off x="1491449" y="4683880"/>
            <a:ext cx="166012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NZ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dense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2dafbd310d_1_0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NZ"/>
              <a:t>Instructions</a:t>
            </a:r>
            <a:endParaRPr/>
          </a:p>
        </p:txBody>
      </p:sp>
      <p:sp>
        <p:nvSpPr>
          <p:cNvPr id="116" name="Google Shape;116;g12dafbd310d_1_0"/>
          <p:cNvSpPr txBox="1"/>
          <p:nvPr>
            <p:ph idx="1" type="subTitle"/>
          </p:nvPr>
        </p:nvSpPr>
        <p:spPr>
          <a:xfrm>
            <a:off x="1524000" y="3602049"/>
            <a:ext cx="9144000" cy="2618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92500"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-NZ"/>
              <a:t>Slide 4 - </a:t>
            </a:r>
            <a:r>
              <a:rPr lang="en-NZ"/>
              <a:t>Click title and watch video and make notes about the history of Earth.</a:t>
            </a:r>
            <a:endParaRPr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-NZ"/>
              <a:t>Slide 5 - click title and watch video, make notes and follow instructions on slide.</a:t>
            </a:r>
            <a:endParaRPr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-NZ"/>
              <a:t>Slide 6 - click title and watch video, make a sketch in your book using colours.</a:t>
            </a:r>
            <a:endParaRPr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-NZ"/>
              <a:t>Slide 10 - </a:t>
            </a:r>
            <a:r>
              <a:rPr lang="en-NZ"/>
              <a:t>rewrite</a:t>
            </a:r>
            <a:r>
              <a:rPr lang="en-NZ"/>
              <a:t> passage and insert correct words in spaces.</a:t>
            </a:r>
            <a:endParaRPr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14141"/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"/>
          <p:cNvSpPr txBox="1"/>
          <p:nvPr>
            <p:ph type="title"/>
          </p:nvPr>
        </p:nvSpPr>
        <p:spPr>
          <a:xfrm>
            <a:off x="801098" y="1396289"/>
            <a:ext cx="5277333" cy="1325563"/>
          </a:xfrm>
          <a:prstGeom prst="rect">
            <a:avLst/>
          </a:prstGeom>
          <a:gradFill>
            <a:gsLst>
              <a:gs pos="0">
                <a:srgbClr val="F7BCA2"/>
              </a:gs>
              <a:gs pos="50000">
                <a:srgbClr val="F4B093"/>
              </a:gs>
              <a:gs pos="100000">
                <a:srgbClr val="F7A47F"/>
              </a:gs>
            </a:gsLst>
            <a:lin ang="5400000" scaled="0"/>
          </a:gradFill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alibri"/>
              <a:buNone/>
            </a:pPr>
            <a:r>
              <a:rPr b="1" lang="en-NZ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do you know about Earth and volcanoes?</a:t>
            </a:r>
            <a:endParaRPr/>
          </a:p>
        </p:txBody>
      </p:sp>
      <p:sp>
        <p:nvSpPr>
          <p:cNvPr id="122" name="Google Shape;122;p2"/>
          <p:cNvSpPr txBox="1"/>
          <p:nvPr>
            <p:ph idx="1" type="body"/>
          </p:nvPr>
        </p:nvSpPr>
        <p:spPr>
          <a:xfrm>
            <a:off x="805543" y="2871982"/>
            <a:ext cx="5272888" cy="3181684"/>
          </a:xfrm>
          <a:prstGeom prst="rect">
            <a:avLst/>
          </a:prstGeom>
          <a:gradFill>
            <a:gsLst>
              <a:gs pos="0">
                <a:srgbClr val="D1D1D1"/>
              </a:gs>
              <a:gs pos="50000">
                <a:srgbClr val="C7C7C7"/>
              </a:gs>
              <a:gs pos="100000">
                <a:srgbClr val="C0C0C0"/>
              </a:gs>
            </a:gsLst>
            <a:lin ang="5400000" scaled="0"/>
          </a:gradFill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</a:pPr>
            <a:r>
              <a:rPr b="1" lang="en-NZ" sz="17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Task: 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AutoNum type="arabicPeriod"/>
            </a:pPr>
            <a:r>
              <a:rPr lang="en-NZ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Mind map what your table knows about the Earth and volcanoes – do this on the A3 paper provided.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AutoNum type="arabicPeriod"/>
            </a:pPr>
            <a:r>
              <a:rPr lang="en-NZ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Move to a different table in the room and each take note of something different on that groups mind map.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AutoNum type="arabicPeriod"/>
            </a:pPr>
            <a:r>
              <a:rPr lang="en-NZ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Come back to your table and add what you have found out.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AutoNum type="arabicPeriod"/>
            </a:pPr>
            <a:r>
              <a:rPr lang="en-NZ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 prepared to share your mind map with the rest of the class.</a:t>
            </a:r>
            <a:endParaRPr/>
          </a:p>
        </p:txBody>
      </p:sp>
      <p:sp>
        <p:nvSpPr>
          <p:cNvPr id="123" name="Google Shape;123;p2"/>
          <p:cNvSpPr/>
          <p:nvPr/>
        </p:nvSpPr>
        <p:spPr>
          <a:xfrm flipH="1">
            <a:off x="6713914" y="581159"/>
            <a:ext cx="5478085" cy="6276841"/>
          </a:xfrm>
          <a:custGeom>
            <a:rect b="b" l="l" r="r" t="t"/>
            <a:pathLst>
              <a:path extrusionOk="0" h="6276841" w="5478085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result for volcanoes" id="124" name="Google Shape;124;p2"/>
          <p:cNvPicPr preferRelativeResize="0"/>
          <p:nvPr/>
        </p:nvPicPr>
        <p:blipFill rotWithShape="1">
          <a:blip r:embed="rId3">
            <a:alphaModFix/>
          </a:blip>
          <a:srcRect b="1" l="17504" r="17321" t="0"/>
          <a:stretch/>
        </p:blipFill>
        <p:spPr>
          <a:xfrm>
            <a:off x="6893317" y="760562"/>
            <a:ext cx="5298683" cy="6097438"/>
          </a:xfrm>
          <a:custGeom>
            <a:rect b="b" l="l" r="r" t="t"/>
            <a:pathLst>
              <a:path extrusionOk="0" h="6097438" w="5298683">
                <a:moveTo>
                  <a:pt x="3120528" y="0"/>
                </a:moveTo>
                <a:cubicBezTo>
                  <a:pt x="3874524" y="0"/>
                  <a:pt x="4566062" y="267415"/>
                  <a:pt x="5105473" y="712577"/>
                </a:cubicBezTo>
                <a:lnTo>
                  <a:pt x="5298683" y="888178"/>
                </a:lnTo>
                <a:lnTo>
                  <a:pt x="5298683" y="5352876"/>
                </a:lnTo>
                <a:lnTo>
                  <a:pt x="5105473" y="5528477"/>
                </a:lnTo>
                <a:cubicBezTo>
                  <a:pt x="4874296" y="5719261"/>
                  <a:pt x="4615179" y="5877397"/>
                  <a:pt x="4335177" y="5995828"/>
                </a:cubicBezTo>
                <a:lnTo>
                  <a:pt x="4057556" y="6097438"/>
                </a:lnTo>
                <a:lnTo>
                  <a:pt x="2183499" y="6097438"/>
                </a:lnTo>
                <a:lnTo>
                  <a:pt x="1905878" y="5995828"/>
                </a:lnTo>
                <a:cubicBezTo>
                  <a:pt x="785873" y="5522106"/>
                  <a:pt x="0" y="4413092"/>
                  <a:pt x="0" y="3120527"/>
                </a:cubicBezTo>
                <a:cubicBezTo>
                  <a:pt x="0" y="1397108"/>
                  <a:pt x="1397108" y="0"/>
                  <a:pt x="312052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25" name="Google Shape;125;p2"/>
          <p:cNvSpPr txBox="1"/>
          <p:nvPr/>
        </p:nvSpPr>
        <p:spPr>
          <a:xfrm>
            <a:off x="1" y="6440537"/>
            <a:ext cx="12191999" cy="417463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i="0" lang="en-NZ" sz="20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Lesson Aim: </a:t>
            </a:r>
            <a:r>
              <a:rPr b="0" i="0" lang="en-NZ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TBAT describe Earth’s age and history and explain the structure of the Earth.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"/>
          <p:cNvSpPr/>
          <p:nvPr/>
        </p:nvSpPr>
        <p:spPr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3"/>
            </a:srgbClr>
          </a:solidFill>
          <a:ln cap="sq" cmpd="thinThick" w="127000">
            <a:solidFill>
              <a:srgbClr val="595959">
                <a:alpha val="80000"/>
              </a:srgb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3"/>
          <p:cNvSpPr txBox="1"/>
          <p:nvPr>
            <p:ph type="title"/>
          </p:nvPr>
        </p:nvSpPr>
        <p:spPr>
          <a:xfrm>
            <a:off x="674237" y="914401"/>
            <a:ext cx="3657600" cy="1498862"/>
          </a:xfrm>
          <a:prstGeom prst="rect">
            <a:avLst/>
          </a:prstGeom>
          <a:gradFill>
            <a:gsLst>
              <a:gs pos="0">
                <a:srgbClr val="F7BCA2"/>
              </a:gs>
              <a:gs pos="50000">
                <a:srgbClr val="F4B093"/>
              </a:gs>
              <a:gs pos="100000">
                <a:srgbClr val="F7A47F"/>
              </a:gs>
            </a:gsLst>
            <a:lin ang="5400000" scaled="0"/>
          </a:gradFill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Calibri"/>
              <a:buNone/>
            </a:pPr>
            <a:r>
              <a:rPr lang="en-NZ" sz="4800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The History of the Earth…</a:t>
            </a:r>
            <a:endParaRPr sz="4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2" name="Google Shape;132;p3"/>
          <p:cNvCxnSpPr/>
          <p:nvPr/>
        </p:nvCxnSpPr>
        <p:spPr>
          <a:xfrm>
            <a:off x="1191126" y="3910267"/>
            <a:ext cx="2586790" cy="0"/>
          </a:xfrm>
          <a:prstGeom prst="straightConnector1">
            <a:avLst/>
          </a:prstGeom>
          <a:noFill/>
          <a:ln cap="flat" cmpd="sng" w="22225">
            <a:solidFill>
              <a:srgbClr val="D9D9D9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Image result for history of the earth" id="133" name="Google Shape;133;p3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85759" y="492573"/>
            <a:ext cx="5689670" cy="5880796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3"/>
          <p:cNvSpPr txBox="1"/>
          <p:nvPr/>
        </p:nvSpPr>
        <p:spPr>
          <a:xfrm>
            <a:off x="1" y="6440537"/>
            <a:ext cx="12191999" cy="417463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i="0" lang="en-NZ" sz="20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Lesson Aim: </a:t>
            </a:r>
            <a:r>
              <a:rPr b="0" i="0" lang="en-NZ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TBAT describe Earth’s age and history and explain the structure of the Earth.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3"/>
          <p:cNvSpPr txBox="1"/>
          <p:nvPr/>
        </p:nvSpPr>
        <p:spPr>
          <a:xfrm>
            <a:off x="655721" y="2836794"/>
            <a:ext cx="3657600" cy="2862322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NZ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4.5billion years ago – Earth was formed (The Big Bang)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NZ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65 million years ago – dinosaurs disappeared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NZ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 million years ago – apes appeared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NZ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100,000 years ago to present day – Homo Sapiens (modern human)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NZ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10,000 years ago – starting point of modern recorded History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4"/>
          <p:cNvSpPr/>
          <p:nvPr/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4"/>
          <p:cNvSpPr txBox="1"/>
          <p:nvPr>
            <p:ph type="title"/>
          </p:nvPr>
        </p:nvSpPr>
        <p:spPr>
          <a:xfrm>
            <a:off x="643467" y="643467"/>
            <a:ext cx="3363974" cy="1597315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rPr lang="en-NZ" sz="2800" u="sng">
                <a:solidFill>
                  <a:schemeClr val="lt1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The Structure of the Earth…</a:t>
            </a:r>
            <a:endParaRPr sz="2800">
              <a:solidFill>
                <a:schemeClr val="lt1"/>
              </a:solidFill>
            </a:endParaRPr>
          </a:p>
        </p:txBody>
      </p:sp>
      <p:sp>
        <p:nvSpPr>
          <p:cNvPr id="142" name="Google Shape;142;p4"/>
          <p:cNvSpPr txBox="1"/>
          <p:nvPr>
            <p:ph idx="1" type="body"/>
          </p:nvPr>
        </p:nvSpPr>
        <p:spPr>
          <a:xfrm>
            <a:off x="643468" y="2638044"/>
            <a:ext cx="3363974" cy="3415622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n-NZ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Task: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-457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lang="en-NZ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a full page make a sketch of the diagram on the board.</a:t>
            </a:r>
            <a:endParaRPr/>
          </a:p>
          <a:p>
            <a:pPr indent="-457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lang="en-NZ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Listen and watch the video clip and add some notes to each section of the earth.</a:t>
            </a:r>
            <a:endParaRPr/>
          </a:p>
        </p:txBody>
      </p:sp>
      <p:pic>
        <p:nvPicPr>
          <p:cNvPr descr="Image result for layers of the earth" id="143" name="Google Shape;143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66755" y="643467"/>
            <a:ext cx="5912785" cy="5410199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4"/>
          <p:cNvSpPr txBox="1"/>
          <p:nvPr/>
        </p:nvSpPr>
        <p:spPr>
          <a:xfrm>
            <a:off x="1" y="6440537"/>
            <a:ext cx="12191999" cy="417463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i="0" lang="en-NZ" sz="20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Lesson Aim: </a:t>
            </a:r>
            <a:r>
              <a:rPr b="0" i="0" lang="en-NZ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TBAT describe Earth’s age and history and explain the structure of the Earth.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"/>
          <p:cNvSpPr/>
          <p:nvPr/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5"/>
          <p:cNvSpPr txBox="1"/>
          <p:nvPr>
            <p:ph type="title"/>
          </p:nvPr>
        </p:nvSpPr>
        <p:spPr>
          <a:xfrm>
            <a:off x="643467" y="643467"/>
            <a:ext cx="3363974" cy="1597315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rPr lang="en-NZ" sz="2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The Earth’s Four Layers…</a:t>
            </a:r>
            <a:endParaRPr/>
          </a:p>
        </p:txBody>
      </p:sp>
      <p:sp>
        <p:nvSpPr>
          <p:cNvPr id="152" name="Google Shape;152;p5"/>
          <p:cNvSpPr txBox="1"/>
          <p:nvPr>
            <p:ph idx="1" type="body"/>
          </p:nvPr>
        </p:nvSpPr>
        <p:spPr>
          <a:xfrm>
            <a:off x="643468" y="2638044"/>
            <a:ext cx="3363974" cy="3415622"/>
          </a:xfrm>
          <a:prstGeom prst="rect">
            <a:avLst/>
          </a:prstGeom>
          <a:gradFill>
            <a:gsLst>
              <a:gs pos="0">
                <a:srgbClr val="D1D1D1"/>
              </a:gs>
              <a:gs pos="50000">
                <a:srgbClr val="C7C7C7"/>
              </a:gs>
              <a:gs pos="100000">
                <a:srgbClr val="C0C0C0"/>
              </a:gs>
            </a:gsLst>
            <a:lin ang="5400000" scaled="0"/>
          </a:gradFill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en-NZ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Inner Core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NZ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Solid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NZ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5,150-6,360km below the Earths surface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NZ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Iron and some nickel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en-NZ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Outer Core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NZ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Liquid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NZ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2,890-5,150km below the Earths surface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NZ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Iron and nickel</a:t>
            </a:r>
            <a:endParaRPr/>
          </a:p>
          <a:p>
            <a:pPr indent="-146367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1400">
              <a:solidFill>
                <a:schemeClr val="lt1"/>
              </a:solidFill>
            </a:endParaRPr>
          </a:p>
        </p:txBody>
      </p:sp>
      <p:pic>
        <p:nvPicPr>
          <p:cNvPr descr="Image result for inner and outer core" id="153" name="Google Shape;153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16348" y="643467"/>
            <a:ext cx="7085699" cy="5314273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5"/>
          <p:cNvSpPr txBox="1"/>
          <p:nvPr/>
        </p:nvSpPr>
        <p:spPr>
          <a:xfrm>
            <a:off x="1" y="6440537"/>
            <a:ext cx="12191999" cy="417463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i="0" lang="en-NZ" sz="20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Lesson Aim: </a:t>
            </a:r>
            <a:r>
              <a:rPr b="0" i="0" lang="en-NZ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TBAT describe Earth’s age and history and explain the structure of the Earth.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6"/>
          <p:cNvSpPr/>
          <p:nvPr/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6"/>
          <p:cNvSpPr txBox="1"/>
          <p:nvPr>
            <p:ph type="title"/>
          </p:nvPr>
        </p:nvSpPr>
        <p:spPr>
          <a:xfrm>
            <a:off x="643467" y="643467"/>
            <a:ext cx="3363974" cy="1597315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rPr lang="en-NZ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Mantle…</a:t>
            </a:r>
            <a:endParaRPr/>
          </a:p>
        </p:txBody>
      </p:sp>
      <p:sp>
        <p:nvSpPr>
          <p:cNvPr id="161" name="Google Shape;161;p6"/>
          <p:cNvSpPr txBox="1"/>
          <p:nvPr>
            <p:ph idx="1" type="body"/>
          </p:nvPr>
        </p:nvSpPr>
        <p:spPr>
          <a:xfrm>
            <a:off x="643468" y="2638044"/>
            <a:ext cx="3363974" cy="3415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NZ" sz="2000">
                <a:solidFill>
                  <a:schemeClr val="lt1"/>
                </a:solidFill>
              </a:rPr>
              <a:t>Thickest layer of earth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NZ" sz="2000">
                <a:solidFill>
                  <a:schemeClr val="lt1"/>
                </a:solidFill>
              </a:rPr>
              <a:t>35-2,890km below the surface of the Earth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NZ" sz="2000">
                <a:solidFill>
                  <a:schemeClr val="lt1"/>
                </a:solidFill>
              </a:rPr>
              <a:t>Solid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NZ" sz="2000">
                <a:solidFill>
                  <a:schemeClr val="lt1"/>
                </a:solidFill>
              </a:rPr>
              <a:t>Molten hot rock known as magma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NZ" sz="2000">
                <a:solidFill>
                  <a:schemeClr val="lt1"/>
                </a:solidFill>
              </a:rPr>
              <a:t>Tectonic plate movement</a:t>
            </a:r>
            <a:endParaRPr/>
          </a:p>
          <a:p>
            <a:pPr indent="-101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solidFill>
                <a:schemeClr val="lt1"/>
              </a:solidFill>
            </a:endParaRPr>
          </a:p>
        </p:txBody>
      </p:sp>
      <p:pic>
        <p:nvPicPr>
          <p:cNvPr descr="Image result for mantle layer plate tectonics" id="162" name="Google Shape;16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97763" y="808567"/>
            <a:ext cx="6250769" cy="5079999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6"/>
          <p:cNvSpPr txBox="1"/>
          <p:nvPr/>
        </p:nvSpPr>
        <p:spPr>
          <a:xfrm>
            <a:off x="1" y="6440537"/>
            <a:ext cx="12191999" cy="417463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i="0" lang="en-NZ" sz="20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Lesson Aim: </a:t>
            </a:r>
            <a:r>
              <a:rPr b="0" i="0" lang="en-NZ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TBAT describe Earth’s age and history and explain the structure of the Earth.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7"/>
          <p:cNvSpPr/>
          <p:nvPr/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7"/>
          <p:cNvSpPr txBox="1"/>
          <p:nvPr>
            <p:ph type="title"/>
          </p:nvPr>
        </p:nvSpPr>
        <p:spPr>
          <a:xfrm>
            <a:off x="643467" y="643467"/>
            <a:ext cx="3363974" cy="1597315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rPr lang="en-NZ" sz="2800">
                <a:solidFill>
                  <a:schemeClr val="lt1"/>
                </a:solidFill>
              </a:rPr>
              <a:t>The Crust…</a:t>
            </a:r>
            <a:endParaRPr/>
          </a:p>
        </p:txBody>
      </p:sp>
      <p:sp>
        <p:nvSpPr>
          <p:cNvPr id="170" name="Google Shape;170;p7"/>
          <p:cNvSpPr txBox="1"/>
          <p:nvPr>
            <p:ph idx="1" type="body"/>
          </p:nvPr>
        </p:nvSpPr>
        <p:spPr>
          <a:xfrm>
            <a:off x="643468" y="2638044"/>
            <a:ext cx="3363974" cy="3415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</a:pPr>
            <a:r>
              <a:rPr lang="en-NZ" sz="1400">
                <a:solidFill>
                  <a:schemeClr val="lt1"/>
                </a:solidFill>
              </a:rPr>
              <a:t>Thinnest layer of the Earth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</a:pPr>
            <a:r>
              <a:rPr lang="en-NZ" sz="1400">
                <a:solidFill>
                  <a:schemeClr val="lt1"/>
                </a:solidFill>
              </a:rPr>
              <a:t>Two types of crust: oceanic and continental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</a:pPr>
            <a:r>
              <a:rPr lang="en-NZ" sz="1400">
                <a:solidFill>
                  <a:schemeClr val="lt1"/>
                </a:solidFill>
              </a:rPr>
              <a:t>0-35km thick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</a:pPr>
            <a:r>
              <a:rPr lang="en-NZ" sz="1400">
                <a:solidFill>
                  <a:schemeClr val="lt1"/>
                </a:solidFill>
              </a:rPr>
              <a:t>Solid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b="1" lang="en-NZ" sz="1400" u="sng">
                <a:solidFill>
                  <a:schemeClr val="lt1"/>
                </a:solidFill>
              </a:rPr>
              <a:t>Oceanic: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</a:pPr>
            <a:r>
              <a:rPr lang="en-NZ" sz="1400">
                <a:solidFill>
                  <a:schemeClr val="lt1"/>
                </a:solidFill>
              </a:rPr>
              <a:t>Basalt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</a:pPr>
            <a:r>
              <a:rPr lang="en-NZ" sz="1400">
                <a:solidFill>
                  <a:schemeClr val="lt1"/>
                </a:solidFill>
              </a:rPr>
              <a:t>Under the sea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</a:pPr>
            <a:r>
              <a:rPr lang="en-NZ" sz="1400">
                <a:solidFill>
                  <a:schemeClr val="lt1"/>
                </a:solidFill>
              </a:rPr>
              <a:t>Young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</a:pPr>
            <a:r>
              <a:rPr lang="en-NZ" sz="1400">
                <a:solidFill>
                  <a:schemeClr val="lt1"/>
                </a:solidFill>
              </a:rPr>
              <a:t>Thinner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</a:pPr>
            <a:r>
              <a:rPr lang="en-NZ" sz="1400">
                <a:solidFill>
                  <a:schemeClr val="lt1"/>
                </a:solidFill>
              </a:rPr>
              <a:t>denser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solidFill>
                <a:schemeClr val="lt1"/>
              </a:solidFill>
            </a:endParaRPr>
          </a:p>
        </p:txBody>
      </p:sp>
      <p:pic>
        <p:nvPicPr>
          <p:cNvPr descr="Image result for the earths crust" id="171" name="Google Shape;171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97763" y="949834"/>
            <a:ext cx="6250769" cy="4797465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7"/>
          <p:cNvSpPr/>
          <p:nvPr/>
        </p:nvSpPr>
        <p:spPr>
          <a:xfrm>
            <a:off x="2650752" y="4055747"/>
            <a:ext cx="2325278" cy="19979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NZ" sz="1400" u="sng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Continental: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</a:pPr>
            <a:r>
              <a:rPr b="0" i="0" lang="en-NZ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Granite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</a:pPr>
            <a:r>
              <a:rPr b="0" i="0" lang="en-NZ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Under the continents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</a:pPr>
            <a:r>
              <a:rPr b="0" i="0" lang="en-NZ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Old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</a:pPr>
            <a:r>
              <a:rPr b="0" i="0" lang="en-NZ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Thicker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</a:pPr>
            <a:r>
              <a:rPr b="0" i="0" lang="en-NZ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Less dense</a:t>
            </a:r>
            <a:endParaRPr/>
          </a:p>
        </p:txBody>
      </p:sp>
      <p:sp>
        <p:nvSpPr>
          <p:cNvPr id="173" name="Google Shape;173;p7"/>
          <p:cNvSpPr txBox="1"/>
          <p:nvPr/>
        </p:nvSpPr>
        <p:spPr>
          <a:xfrm>
            <a:off x="1" y="6440537"/>
            <a:ext cx="12191999" cy="417463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i="0" lang="en-NZ" sz="20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Lesson Aim: </a:t>
            </a:r>
            <a:r>
              <a:rPr b="0" i="0" lang="en-NZ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TBAT describe Earth’s age and history and explain the structure of the Earth.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1214" y="1916114"/>
            <a:ext cx="3506787" cy="3506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56139" y="115889"/>
            <a:ext cx="3095625" cy="211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92895" y="457201"/>
            <a:ext cx="2894013" cy="1966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89493" y="3614736"/>
            <a:ext cx="2894013" cy="190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400116" y="4478649"/>
            <a:ext cx="2849563" cy="1905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3" name="Google Shape;183;p8"/>
          <p:cNvCxnSpPr>
            <a:endCxn id="179" idx="3"/>
          </p:cNvCxnSpPr>
          <p:nvPr/>
        </p:nvCxnSpPr>
        <p:spPr>
          <a:xfrm rot="10800000">
            <a:off x="7751764" y="1174752"/>
            <a:ext cx="865200" cy="741300"/>
          </a:xfrm>
          <a:prstGeom prst="straightConnector1">
            <a:avLst/>
          </a:prstGeom>
          <a:noFill/>
          <a:ln cap="flat" cmpd="sng" w="38100">
            <a:solidFill>
              <a:srgbClr val="00006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84" name="Google Shape;184;p8"/>
          <p:cNvCxnSpPr/>
          <p:nvPr/>
        </p:nvCxnSpPr>
        <p:spPr>
          <a:xfrm rot="10800000">
            <a:off x="3186908" y="2051923"/>
            <a:ext cx="4572792" cy="1191342"/>
          </a:xfrm>
          <a:prstGeom prst="straightConnector1">
            <a:avLst/>
          </a:prstGeom>
          <a:noFill/>
          <a:ln cap="flat" cmpd="sng" w="38100">
            <a:solidFill>
              <a:srgbClr val="00006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85" name="Google Shape;185;p8"/>
          <p:cNvCxnSpPr/>
          <p:nvPr/>
        </p:nvCxnSpPr>
        <p:spPr>
          <a:xfrm flipH="1">
            <a:off x="3683506" y="3946525"/>
            <a:ext cx="4795334" cy="98425"/>
          </a:xfrm>
          <a:prstGeom prst="straightConnector1">
            <a:avLst/>
          </a:prstGeom>
          <a:noFill/>
          <a:ln cap="flat" cmpd="sng" w="38100">
            <a:solidFill>
              <a:srgbClr val="00006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86" name="Google Shape;186;p8"/>
          <p:cNvCxnSpPr/>
          <p:nvPr/>
        </p:nvCxnSpPr>
        <p:spPr>
          <a:xfrm flipH="1">
            <a:off x="7309177" y="3974384"/>
            <a:ext cx="1365572" cy="1812054"/>
          </a:xfrm>
          <a:prstGeom prst="straightConnector1">
            <a:avLst/>
          </a:prstGeom>
          <a:noFill/>
          <a:ln cap="flat" cmpd="sng" w="38100">
            <a:solidFill>
              <a:srgbClr val="00006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87" name="Google Shape;187;p8"/>
          <p:cNvSpPr txBox="1"/>
          <p:nvPr/>
        </p:nvSpPr>
        <p:spPr>
          <a:xfrm rot="2573970">
            <a:off x="7878764" y="1209676"/>
            <a:ext cx="928687" cy="461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NZ" sz="2400" u="none" cap="none" strike="noStrike">
                <a:solidFill>
                  <a:srgbClr val="010066"/>
                </a:solidFill>
                <a:latin typeface="Arial"/>
                <a:ea typeface="Arial"/>
                <a:cs typeface="Arial"/>
                <a:sym typeface="Arial"/>
              </a:rPr>
              <a:t>Crust</a:t>
            </a:r>
            <a:endParaRPr/>
          </a:p>
        </p:txBody>
      </p:sp>
      <p:sp>
        <p:nvSpPr>
          <p:cNvPr id="188" name="Google Shape;188;p8"/>
          <p:cNvSpPr txBox="1"/>
          <p:nvPr/>
        </p:nvSpPr>
        <p:spPr>
          <a:xfrm rot="815397">
            <a:off x="5854701" y="2505076"/>
            <a:ext cx="1209675" cy="461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NZ" sz="2400" u="none" cap="none" strike="noStrike">
                <a:solidFill>
                  <a:srgbClr val="010066"/>
                </a:solidFill>
                <a:latin typeface="Arial"/>
                <a:ea typeface="Arial"/>
                <a:cs typeface="Arial"/>
                <a:sym typeface="Arial"/>
              </a:rPr>
              <a:t>Mantle</a:t>
            </a:r>
            <a:endParaRPr/>
          </a:p>
        </p:txBody>
      </p:sp>
      <p:sp>
        <p:nvSpPr>
          <p:cNvPr id="189" name="Google Shape;189;p8"/>
          <p:cNvSpPr txBox="1"/>
          <p:nvPr/>
        </p:nvSpPr>
        <p:spPr>
          <a:xfrm>
            <a:off x="5108575" y="3582988"/>
            <a:ext cx="1708150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NZ" sz="2400" u="none" cap="none" strike="noStrike">
                <a:solidFill>
                  <a:srgbClr val="010066"/>
                </a:solidFill>
                <a:latin typeface="Arial"/>
                <a:ea typeface="Arial"/>
                <a:cs typeface="Arial"/>
                <a:sym typeface="Arial"/>
              </a:rPr>
              <a:t>Outer Core</a:t>
            </a:r>
            <a:endParaRPr/>
          </a:p>
        </p:txBody>
      </p:sp>
      <p:sp>
        <p:nvSpPr>
          <p:cNvPr id="190" name="Google Shape;190;p8"/>
          <p:cNvSpPr txBox="1"/>
          <p:nvPr/>
        </p:nvSpPr>
        <p:spPr>
          <a:xfrm rot="-3236124">
            <a:off x="7228717" y="4863798"/>
            <a:ext cx="1706563" cy="461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NZ" sz="2400" u="none" cap="none" strike="noStrike">
                <a:solidFill>
                  <a:srgbClr val="010066"/>
                </a:solidFill>
                <a:latin typeface="Arial"/>
                <a:ea typeface="Arial"/>
                <a:cs typeface="Arial"/>
                <a:sym typeface="Arial"/>
              </a:rPr>
              <a:t>Inner Core</a:t>
            </a:r>
            <a:endParaRPr/>
          </a:p>
        </p:txBody>
      </p:sp>
      <p:sp>
        <p:nvSpPr>
          <p:cNvPr id="191" name="Google Shape;191;p8"/>
          <p:cNvSpPr txBox="1"/>
          <p:nvPr/>
        </p:nvSpPr>
        <p:spPr>
          <a:xfrm>
            <a:off x="1" y="6440537"/>
            <a:ext cx="12191999" cy="417463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i="0" lang="en-NZ" sz="20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Lesson Aim: </a:t>
            </a:r>
            <a:r>
              <a:rPr b="0" i="0" lang="en-NZ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TBAT describe Earth’s age and history and explain the structure of the Earth.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2019-02-03T04:39:42Z</dcterms:created>
  <dc:creator>Louise Wroblewska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0x010100FA1EDE10C6EEE44D9FE22C86138A4889</vt:lpwstr>
  </property>
</Properties>
</file>