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58" r:id="rId2"/>
    <p:sldId id="264" r:id="rId3"/>
    <p:sldId id="276" r:id="rId4"/>
    <p:sldId id="27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8" r:id="rId14"/>
    <p:sldId id="279" r:id="rId15"/>
    <p:sldId id="280" r:id="rId16"/>
    <p:sldId id="267" r:id="rId1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Twinkl" pitchFamily="2" charset="77"/>
      <p:regular r:id="rId24"/>
      <p:bold r:id="rId25"/>
    </p:embeddedFont>
    <p:embeddedFont>
      <p:font typeface="Twinkl SemiBold" pitchFamily="2" charset="77"/>
      <p:regular r:id="rId26"/>
      <p:bold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C800"/>
    <a:srgbClr val="45B2E5"/>
    <a:srgbClr val="E50050"/>
    <a:srgbClr val="FFEEAA"/>
    <a:srgbClr val="FACCCB"/>
    <a:srgbClr val="FFE100"/>
    <a:srgbClr val="ED6B76"/>
    <a:srgbClr val="E6E6E6"/>
    <a:srgbClr val="DE1E5A"/>
    <a:srgbClr val="18A0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67" autoAdjust="0"/>
    <p:restoredTop sz="94660"/>
  </p:normalViewPr>
  <p:slideViewPr>
    <p:cSldViewPr snapToGrid="0" showGuides="1">
      <p:cViewPr varScale="1">
        <p:scale>
          <a:sx n="113" d="100"/>
          <a:sy n="113" d="100"/>
        </p:scale>
        <p:origin x="1544" y="168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22/06/2022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22/06/2022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421A1F4-2AC3-10C5-4397-10C2264B605F}"/>
              </a:ext>
            </a:extLst>
          </p:cNvPr>
          <p:cNvSpPr txBox="1"/>
          <p:nvPr/>
        </p:nvSpPr>
        <p:spPr>
          <a:xfrm>
            <a:off x="476475" y="5596569"/>
            <a:ext cx="822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E50050"/>
                </a:solidFill>
              </a:rPr>
              <a:t>judo</a:t>
            </a:r>
          </a:p>
        </p:txBody>
      </p:sp>
      <p:pic>
        <p:nvPicPr>
          <p:cNvPr id="3" name="Picture 2" descr="A picture containing person, indoor, yellow, sport&#10;&#10;Description automatically generated">
            <a:extLst>
              <a:ext uri="{FF2B5EF4-FFF2-40B4-BE49-F238E27FC236}">
                <a16:creationId xmlns:a16="http://schemas.microsoft.com/office/drawing/2014/main" id="{DC36AAAD-AFAA-CC8C-26DC-A0FDB27691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224" y="696076"/>
            <a:ext cx="6839547" cy="4562280"/>
          </a:xfrm>
          <a:prstGeom prst="roundRect">
            <a:avLst>
              <a:gd name="adj" fmla="val 6805"/>
            </a:avLst>
          </a:prstGeom>
          <a:ln w="19050">
            <a:solidFill>
              <a:srgbClr val="E50050"/>
            </a:solidFill>
          </a:ln>
        </p:spPr>
      </p:pic>
    </p:spTree>
    <p:extLst>
      <p:ext uri="{BB962C8B-B14F-4D97-AF65-F5344CB8AC3E}">
        <p14:creationId xmlns:p14="http://schemas.microsoft.com/office/powerpoint/2010/main" val="2952974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44B9A82-6B76-B364-79DF-895155C3139B}"/>
              </a:ext>
            </a:extLst>
          </p:cNvPr>
          <p:cNvSpPr txBox="1"/>
          <p:nvPr/>
        </p:nvSpPr>
        <p:spPr>
          <a:xfrm>
            <a:off x="476475" y="5596569"/>
            <a:ext cx="822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E6C800"/>
                </a:solidFill>
              </a:rPr>
              <a:t>table tennis </a:t>
            </a:r>
          </a:p>
        </p:txBody>
      </p:sp>
      <p:pic>
        <p:nvPicPr>
          <p:cNvPr id="3" name="Picture 2" descr="A person playing ping pong&#10;&#10;Description automatically generated with low confidence">
            <a:extLst>
              <a:ext uri="{FF2B5EF4-FFF2-40B4-BE49-F238E27FC236}">
                <a16:creationId xmlns:a16="http://schemas.microsoft.com/office/drawing/2014/main" id="{0219ABC0-FB85-3FA9-2A70-0193FBA5E5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086" y="696076"/>
            <a:ext cx="6889827" cy="4593218"/>
          </a:xfrm>
          <a:prstGeom prst="roundRect">
            <a:avLst>
              <a:gd name="adj" fmla="val 7503"/>
            </a:avLst>
          </a:prstGeom>
          <a:ln w="19050">
            <a:solidFill>
              <a:srgbClr val="E6C800"/>
            </a:solidFill>
          </a:ln>
        </p:spPr>
      </p:pic>
    </p:spTree>
    <p:extLst>
      <p:ext uri="{BB962C8B-B14F-4D97-AF65-F5344CB8AC3E}">
        <p14:creationId xmlns:p14="http://schemas.microsoft.com/office/powerpoint/2010/main" val="3403764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8BDE244-C113-D6BF-C90D-E94CA129B78B}"/>
              </a:ext>
            </a:extLst>
          </p:cNvPr>
          <p:cNvSpPr txBox="1"/>
          <p:nvPr/>
        </p:nvSpPr>
        <p:spPr>
          <a:xfrm>
            <a:off x="476475" y="5596569"/>
            <a:ext cx="822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45B2E5"/>
                </a:solidFill>
              </a:rPr>
              <a:t>netball</a:t>
            </a:r>
          </a:p>
        </p:txBody>
      </p:sp>
      <p:pic>
        <p:nvPicPr>
          <p:cNvPr id="3" name="Picture 2" descr="A group of people in a street&#10;&#10;Description automatically generated with low confidence">
            <a:extLst>
              <a:ext uri="{FF2B5EF4-FFF2-40B4-BE49-F238E27FC236}">
                <a16:creationId xmlns:a16="http://schemas.microsoft.com/office/drawing/2014/main" id="{E38B4442-D219-9313-8F4C-04CDFE0E84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075" y="759177"/>
            <a:ext cx="5521958" cy="4586266"/>
          </a:xfrm>
          <a:prstGeom prst="roundRect">
            <a:avLst>
              <a:gd name="adj" fmla="val 6856"/>
            </a:avLst>
          </a:prstGeom>
          <a:ln w="19050">
            <a:solidFill>
              <a:srgbClr val="45B2E5"/>
            </a:solidFill>
          </a:ln>
        </p:spPr>
      </p:pic>
    </p:spTree>
    <p:extLst>
      <p:ext uri="{BB962C8B-B14F-4D97-AF65-F5344CB8AC3E}">
        <p14:creationId xmlns:p14="http://schemas.microsoft.com/office/powerpoint/2010/main" val="19620294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00BB1E6-3B63-F026-EA12-DE4404E87865}"/>
              </a:ext>
            </a:extLst>
          </p:cNvPr>
          <p:cNvSpPr txBox="1"/>
          <p:nvPr/>
        </p:nvSpPr>
        <p:spPr>
          <a:xfrm>
            <a:off x="476475" y="5596569"/>
            <a:ext cx="822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E50050"/>
                </a:solidFill>
              </a:rPr>
              <a:t>wheelchair basketball</a:t>
            </a:r>
          </a:p>
        </p:txBody>
      </p:sp>
      <p:pic>
        <p:nvPicPr>
          <p:cNvPr id="4" name="Picture 3" descr="A group of people playing basketball&#10;&#10;Description automatically generated with low confidence">
            <a:extLst>
              <a:ext uri="{FF2B5EF4-FFF2-40B4-BE49-F238E27FC236}">
                <a16:creationId xmlns:a16="http://schemas.microsoft.com/office/drawing/2014/main" id="{DBC3195B-0045-8446-6882-9584BD94B2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680" y="745586"/>
            <a:ext cx="6875106" cy="4576243"/>
          </a:xfrm>
          <a:prstGeom prst="roundRect">
            <a:avLst>
              <a:gd name="adj" fmla="val 6195"/>
            </a:avLst>
          </a:prstGeom>
          <a:ln w="34925">
            <a:solidFill>
              <a:srgbClr val="E50050"/>
            </a:solidFill>
          </a:ln>
        </p:spPr>
      </p:pic>
    </p:spTree>
    <p:extLst>
      <p:ext uri="{BB962C8B-B14F-4D97-AF65-F5344CB8AC3E}">
        <p14:creationId xmlns:p14="http://schemas.microsoft.com/office/powerpoint/2010/main" val="25314569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5A4AF93-1773-8557-1126-3B26370D5491}"/>
              </a:ext>
            </a:extLst>
          </p:cNvPr>
          <p:cNvSpPr txBox="1"/>
          <p:nvPr/>
        </p:nvSpPr>
        <p:spPr>
          <a:xfrm>
            <a:off x="457196" y="5584603"/>
            <a:ext cx="822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E6C800"/>
                </a:solidFill>
              </a:rPr>
              <a:t>para athletics</a:t>
            </a:r>
          </a:p>
        </p:txBody>
      </p:sp>
      <p:pic>
        <p:nvPicPr>
          <p:cNvPr id="4" name="Picture 3" descr="A person in a wheelchair on a track&#10;&#10;Description automatically generated with low confidence">
            <a:extLst>
              <a:ext uri="{FF2B5EF4-FFF2-40B4-BE49-F238E27FC236}">
                <a16:creationId xmlns:a16="http://schemas.microsoft.com/office/drawing/2014/main" id="{25C3B8D5-473B-31CB-779F-523D2408C4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8378" y="688622"/>
            <a:ext cx="4557713" cy="4639734"/>
          </a:xfrm>
          <a:prstGeom prst="roundRect">
            <a:avLst>
              <a:gd name="adj" fmla="val 6322"/>
            </a:avLst>
          </a:prstGeom>
          <a:ln w="38100">
            <a:solidFill>
              <a:srgbClr val="E6C800"/>
            </a:solidFill>
          </a:ln>
        </p:spPr>
      </p:pic>
    </p:spTree>
    <p:extLst>
      <p:ext uri="{BB962C8B-B14F-4D97-AF65-F5344CB8AC3E}">
        <p14:creationId xmlns:p14="http://schemas.microsoft.com/office/powerpoint/2010/main" val="3841630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B39F2D6-4B69-2516-06A7-AC4180D8E165}"/>
              </a:ext>
            </a:extLst>
          </p:cNvPr>
          <p:cNvSpPr txBox="1"/>
          <p:nvPr/>
        </p:nvSpPr>
        <p:spPr>
          <a:xfrm>
            <a:off x="476475" y="5596569"/>
            <a:ext cx="822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45B2E5"/>
                </a:solidFill>
              </a:rPr>
              <a:t>para swimming</a:t>
            </a:r>
          </a:p>
        </p:txBody>
      </p:sp>
      <p:pic>
        <p:nvPicPr>
          <p:cNvPr id="4" name="Picture 3" descr="A person in a pool&#10;&#10;Description automatically generated with low confidence">
            <a:extLst>
              <a:ext uri="{FF2B5EF4-FFF2-40B4-BE49-F238E27FC236}">
                <a16:creationId xmlns:a16="http://schemas.microsoft.com/office/drawing/2014/main" id="{FEAFC888-9FAA-13E6-4DCA-8EC183D62E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8435" y="643467"/>
            <a:ext cx="3657600" cy="4549422"/>
          </a:xfrm>
          <a:prstGeom prst="roundRect">
            <a:avLst>
              <a:gd name="adj" fmla="val 6901"/>
            </a:avLst>
          </a:prstGeom>
          <a:ln w="38100">
            <a:solidFill>
              <a:srgbClr val="45B2E5"/>
            </a:solidFill>
          </a:ln>
        </p:spPr>
      </p:pic>
    </p:spTree>
    <p:extLst>
      <p:ext uri="{BB962C8B-B14F-4D97-AF65-F5344CB8AC3E}">
        <p14:creationId xmlns:p14="http://schemas.microsoft.com/office/powerpoint/2010/main" val="30485344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Logo, icon&#10;&#10;Description automatically generated">
            <a:extLst>
              <a:ext uri="{FF2B5EF4-FFF2-40B4-BE49-F238E27FC236}">
                <a16:creationId xmlns:a16="http://schemas.microsoft.com/office/drawing/2014/main" id="{BF99DD85-9D2F-D9F1-5A03-355BF166BB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5360" y="2668972"/>
            <a:ext cx="1428920" cy="9605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0885" y="3816414"/>
            <a:ext cx="7632700" cy="1530401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/>
              <a:t>The Commonwealth Games are held by the Commonwealth Games Federation (CGF). It is the </a:t>
            </a:r>
            <a:r>
              <a:rPr lang="en-GB" b="1" dirty="0"/>
              <a:t>third largest</a:t>
            </a:r>
            <a:r>
              <a:rPr lang="en-GB" dirty="0"/>
              <a:t> international sporting event after the Olympics. Just like the Olympics, a different country is selected to host the Games every four years and hundreds of athletes from all over the world attend to compete. </a:t>
            </a:r>
          </a:p>
        </p:txBody>
      </p:sp>
      <p:grpSp>
        <p:nvGrpSpPr>
          <p:cNvPr id="10" name="Google Shape;36;p2">
            <a:extLst>
              <a:ext uri="{FF2B5EF4-FFF2-40B4-BE49-F238E27FC236}">
                <a16:creationId xmlns:a16="http://schemas.microsoft.com/office/drawing/2014/main" id="{AEAF986A-9131-2815-D416-C53ECA7E167C}"/>
              </a:ext>
            </a:extLst>
          </p:cNvPr>
          <p:cNvGrpSpPr/>
          <p:nvPr/>
        </p:nvGrpSpPr>
        <p:grpSpPr>
          <a:xfrm>
            <a:off x="216693" y="531471"/>
            <a:ext cx="5843523" cy="1052249"/>
            <a:chOff x="216693" y="316982"/>
            <a:chExt cx="5843523" cy="1052249"/>
          </a:xfrm>
        </p:grpSpPr>
        <p:sp>
          <p:nvSpPr>
            <p:cNvPr id="11" name="Google Shape;37;p2">
              <a:extLst>
                <a:ext uri="{FF2B5EF4-FFF2-40B4-BE49-F238E27FC236}">
                  <a16:creationId xmlns:a16="http://schemas.microsoft.com/office/drawing/2014/main" id="{8B46C1C9-4848-E6B4-5A75-F0CA4B9809DD}"/>
                </a:ext>
              </a:extLst>
            </p:cNvPr>
            <p:cNvSpPr/>
            <p:nvPr/>
          </p:nvSpPr>
          <p:spPr>
            <a:xfrm>
              <a:off x="293088" y="417398"/>
              <a:ext cx="5767128" cy="737201"/>
            </a:xfrm>
            <a:prstGeom prst="parallelogram">
              <a:avLst>
                <a:gd name="adj" fmla="val 25000"/>
              </a:avLst>
            </a:prstGeom>
            <a:solidFill>
              <a:srgbClr val="E50050">
                <a:alpha val="5764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" name="Google Shape;38;p2">
              <a:extLst>
                <a:ext uri="{FF2B5EF4-FFF2-40B4-BE49-F238E27FC236}">
                  <a16:creationId xmlns:a16="http://schemas.microsoft.com/office/drawing/2014/main" id="{A3657DAD-B902-2E36-B835-1206442B17E0}"/>
                </a:ext>
              </a:extLst>
            </p:cNvPr>
            <p:cNvGrpSpPr/>
            <p:nvPr/>
          </p:nvGrpSpPr>
          <p:grpSpPr>
            <a:xfrm>
              <a:off x="216693" y="316982"/>
              <a:ext cx="5815807" cy="1052249"/>
              <a:chOff x="216693" y="771788"/>
              <a:chExt cx="5815807" cy="1052249"/>
            </a:xfrm>
          </p:grpSpPr>
          <p:sp>
            <p:nvSpPr>
              <p:cNvPr id="13" name="Google Shape;39;p2">
                <a:extLst>
                  <a:ext uri="{FF2B5EF4-FFF2-40B4-BE49-F238E27FC236}">
                    <a16:creationId xmlns:a16="http://schemas.microsoft.com/office/drawing/2014/main" id="{DA74717B-BEB2-4D31-80BF-2A055B1D5410}"/>
                  </a:ext>
                </a:extLst>
              </p:cNvPr>
              <p:cNvSpPr/>
              <p:nvPr/>
            </p:nvSpPr>
            <p:spPr>
              <a:xfrm>
                <a:off x="227272" y="771788"/>
                <a:ext cx="5805228" cy="788564"/>
              </a:xfrm>
              <a:prstGeom prst="parallelogram">
                <a:avLst>
                  <a:gd name="adj" fmla="val 25000"/>
                </a:avLst>
              </a:prstGeom>
              <a:solidFill>
                <a:srgbClr val="FACCCB"/>
              </a:solidFill>
              <a:ln w="28575" cap="flat" cmpd="sng">
                <a:solidFill>
                  <a:srgbClr val="E50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40;p2">
                <a:extLst>
                  <a:ext uri="{FF2B5EF4-FFF2-40B4-BE49-F238E27FC236}">
                    <a16:creationId xmlns:a16="http://schemas.microsoft.com/office/drawing/2014/main" id="{5F97A4F6-1D63-84BE-985C-96B9899A81CB}"/>
                  </a:ext>
                </a:extLst>
              </p:cNvPr>
              <p:cNvSpPr txBox="1"/>
              <p:nvPr/>
            </p:nvSpPr>
            <p:spPr>
              <a:xfrm>
                <a:off x="431917" y="872204"/>
                <a:ext cx="5395938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lvl="0" algn="ctr"/>
                <a:r>
                  <a:rPr lang="en-GB" sz="3200" b="1" dirty="0"/>
                  <a:t>The Commonwealth Games</a:t>
                </a:r>
                <a:endParaRPr lang="en-GB" sz="3200" b="1" dirty="0">
                  <a:latin typeface="Twinkl" pitchFamily="2" charset="77"/>
                </a:endParaRPr>
              </a:p>
            </p:txBody>
          </p:sp>
          <p:sp>
            <p:nvSpPr>
              <p:cNvPr id="15" name="Google Shape;41;p2">
                <a:extLst>
                  <a:ext uri="{FF2B5EF4-FFF2-40B4-BE49-F238E27FC236}">
                    <a16:creationId xmlns:a16="http://schemas.microsoft.com/office/drawing/2014/main" id="{AFF5BE01-7C9E-A537-9463-119A84C2DB73}"/>
                  </a:ext>
                </a:extLst>
              </p:cNvPr>
              <p:cNvSpPr/>
              <p:nvPr/>
            </p:nvSpPr>
            <p:spPr>
              <a:xfrm rot="10800000">
                <a:off x="216693" y="1574050"/>
                <a:ext cx="240045" cy="249987"/>
              </a:xfrm>
              <a:prstGeom prst="rtTriangle">
                <a:avLst/>
              </a:prstGeom>
              <a:solidFill>
                <a:srgbClr val="E50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E5005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5" name="Picture 24" descr="Icon&#10;&#10;Description automatically generated with low confidence">
            <a:extLst>
              <a:ext uri="{FF2B5EF4-FFF2-40B4-BE49-F238E27FC236}">
                <a16:creationId xmlns:a16="http://schemas.microsoft.com/office/drawing/2014/main" id="{A26BF1E4-2A5F-50B8-CCAC-52D308889B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1828" y="1588248"/>
            <a:ext cx="1897118" cy="1028502"/>
          </a:xfrm>
          <a:prstGeom prst="rect">
            <a:avLst/>
          </a:prstGeom>
        </p:spPr>
      </p:pic>
      <p:pic>
        <p:nvPicPr>
          <p:cNvPr id="27" name="Picture 26" descr="Shape, arrow&#10;&#10;Description automatically generated">
            <a:extLst>
              <a:ext uri="{FF2B5EF4-FFF2-40B4-BE49-F238E27FC236}">
                <a16:creationId xmlns:a16="http://schemas.microsoft.com/office/drawing/2014/main" id="{A7E3F991-3859-7D17-4786-FC266B7039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326"/>
          <a:stretch/>
        </p:blipFill>
        <p:spPr>
          <a:xfrm>
            <a:off x="4060922" y="1589154"/>
            <a:ext cx="1530820" cy="1024225"/>
          </a:xfrm>
          <a:prstGeom prst="rect">
            <a:avLst/>
          </a:prstGeom>
        </p:spPr>
      </p:pic>
      <p:pic>
        <p:nvPicPr>
          <p:cNvPr id="33" name="Picture 32" descr="Logo&#10;&#10;Description automatically generated">
            <a:extLst>
              <a:ext uri="{FF2B5EF4-FFF2-40B4-BE49-F238E27FC236}">
                <a16:creationId xmlns:a16="http://schemas.microsoft.com/office/drawing/2014/main" id="{7C8EB408-9AE4-B4E0-85BC-D5B0CC6B4B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0719" y="2666201"/>
            <a:ext cx="1841769" cy="92350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9DA00ACE-668F-278B-472E-849C2D5FFA56}"/>
              </a:ext>
            </a:extLst>
          </p:cNvPr>
          <p:cNvSpPr txBox="1"/>
          <p:nvPr/>
        </p:nvSpPr>
        <p:spPr>
          <a:xfrm>
            <a:off x="699107" y="5465269"/>
            <a:ext cx="76844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The events of The Commonwealth Games are very similar to those of the Olympics, along with a few extra sports, such as lawn bowls and netball.</a:t>
            </a:r>
          </a:p>
        </p:txBody>
      </p:sp>
      <p:pic>
        <p:nvPicPr>
          <p:cNvPr id="3" name="Picture 2" descr="Chart, pie chart&#10;&#10;Description automatically generated">
            <a:extLst>
              <a:ext uri="{FF2B5EF4-FFF2-40B4-BE49-F238E27FC236}">
                <a16:creationId xmlns:a16="http://schemas.microsoft.com/office/drawing/2014/main" id="{C53740C2-A410-3DAA-12F4-DEC912E7135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25"/>
          <a:stretch/>
        </p:blipFill>
        <p:spPr>
          <a:xfrm>
            <a:off x="5664035" y="1583720"/>
            <a:ext cx="1530820" cy="1026439"/>
          </a:xfrm>
          <a:prstGeom prst="rect">
            <a:avLst/>
          </a:prstGeom>
        </p:spPr>
      </p:pic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713075C7-0428-8ACF-3059-1EEA616B505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6"/>
          <a:stretch/>
        </p:blipFill>
        <p:spPr>
          <a:xfrm>
            <a:off x="4105172" y="2674514"/>
            <a:ext cx="1425693" cy="95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76B5A40-AF67-A72F-05BB-64852E227DB2}"/>
              </a:ext>
            </a:extLst>
          </p:cNvPr>
          <p:cNvSpPr txBox="1"/>
          <p:nvPr/>
        </p:nvSpPr>
        <p:spPr>
          <a:xfrm>
            <a:off x="685800" y="1473201"/>
            <a:ext cx="44862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The host city of The 2022 Commonwealth Games is Birmingham.</a:t>
            </a:r>
          </a:p>
        </p:txBody>
      </p:sp>
      <p:grpSp>
        <p:nvGrpSpPr>
          <p:cNvPr id="6" name="Google Shape;36;p2">
            <a:extLst>
              <a:ext uri="{FF2B5EF4-FFF2-40B4-BE49-F238E27FC236}">
                <a16:creationId xmlns:a16="http://schemas.microsoft.com/office/drawing/2014/main" id="{9A077471-F754-7DE3-03BC-2E509BBD945A}"/>
              </a:ext>
            </a:extLst>
          </p:cNvPr>
          <p:cNvGrpSpPr/>
          <p:nvPr/>
        </p:nvGrpSpPr>
        <p:grpSpPr>
          <a:xfrm>
            <a:off x="216693" y="531471"/>
            <a:ext cx="5843523" cy="1052249"/>
            <a:chOff x="216693" y="316982"/>
            <a:chExt cx="5843523" cy="1052249"/>
          </a:xfrm>
        </p:grpSpPr>
        <p:sp>
          <p:nvSpPr>
            <p:cNvPr id="7" name="Google Shape;37;p2">
              <a:extLst>
                <a:ext uri="{FF2B5EF4-FFF2-40B4-BE49-F238E27FC236}">
                  <a16:creationId xmlns:a16="http://schemas.microsoft.com/office/drawing/2014/main" id="{FDA0A582-050E-C450-9894-1B9EB3427F72}"/>
                </a:ext>
              </a:extLst>
            </p:cNvPr>
            <p:cNvSpPr/>
            <p:nvPr/>
          </p:nvSpPr>
          <p:spPr>
            <a:xfrm>
              <a:off x="293088" y="417398"/>
              <a:ext cx="5767128" cy="737201"/>
            </a:xfrm>
            <a:prstGeom prst="parallelogram">
              <a:avLst>
                <a:gd name="adj" fmla="val 25000"/>
              </a:avLst>
            </a:prstGeom>
            <a:solidFill>
              <a:srgbClr val="E6C800">
                <a:alpha val="5764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" name="Google Shape;38;p2">
              <a:extLst>
                <a:ext uri="{FF2B5EF4-FFF2-40B4-BE49-F238E27FC236}">
                  <a16:creationId xmlns:a16="http://schemas.microsoft.com/office/drawing/2014/main" id="{102B56BA-58E2-7951-B484-B4BE82EA4AF6}"/>
                </a:ext>
              </a:extLst>
            </p:cNvPr>
            <p:cNvGrpSpPr/>
            <p:nvPr/>
          </p:nvGrpSpPr>
          <p:grpSpPr>
            <a:xfrm>
              <a:off x="216693" y="316982"/>
              <a:ext cx="5815807" cy="1052249"/>
              <a:chOff x="216693" y="771788"/>
              <a:chExt cx="5815807" cy="1052249"/>
            </a:xfrm>
          </p:grpSpPr>
          <p:sp>
            <p:nvSpPr>
              <p:cNvPr id="9" name="Google Shape;39;p2">
                <a:extLst>
                  <a:ext uri="{FF2B5EF4-FFF2-40B4-BE49-F238E27FC236}">
                    <a16:creationId xmlns:a16="http://schemas.microsoft.com/office/drawing/2014/main" id="{18790F6F-604E-0058-4D09-EE041854BA3F}"/>
                  </a:ext>
                </a:extLst>
              </p:cNvPr>
              <p:cNvSpPr/>
              <p:nvPr/>
            </p:nvSpPr>
            <p:spPr>
              <a:xfrm>
                <a:off x="227272" y="771788"/>
                <a:ext cx="5805228" cy="788564"/>
              </a:xfrm>
              <a:prstGeom prst="parallelogram">
                <a:avLst>
                  <a:gd name="adj" fmla="val 25000"/>
                </a:avLst>
              </a:prstGeom>
              <a:solidFill>
                <a:srgbClr val="FFEEAA"/>
              </a:solidFill>
              <a:ln w="28575" cap="flat" cmpd="sng">
                <a:solidFill>
                  <a:srgbClr val="E6C8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40;p2">
                <a:extLst>
                  <a:ext uri="{FF2B5EF4-FFF2-40B4-BE49-F238E27FC236}">
                    <a16:creationId xmlns:a16="http://schemas.microsoft.com/office/drawing/2014/main" id="{4DE3BA64-5D93-05A7-4B47-9FE5EE8B39BC}"/>
                  </a:ext>
                </a:extLst>
              </p:cNvPr>
              <p:cNvSpPr txBox="1"/>
              <p:nvPr/>
            </p:nvSpPr>
            <p:spPr>
              <a:xfrm>
                <a:off x="427212" y="788565"/>
                <a:ext cx="5395938" cy="7078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lvl="0" algn="ctr"/>
                <a:r>
                  <a:rPr lang="en-GB" sz="4000" b="1" dirty="0">
                    <a:latin typeface="Twinkl" pitchFamily="2" charset="77"/>
                  </a:rPr>
                  <a:t>Birmingham 2022 </a:t>
                </a:r>
              </a:p>
            </p:txBody>
          </p:sp>
          <p:sp>
            <p:nvSpPr>
              <p:cNvPr id="11" name="Google Shape;41;p2">
                <a:extLst>
                  <a:ext uri="{FF2B5EF4-FFF2-40B4-BE49-F238E27FC236}">
                    <a16:creationId xmlns:a16="http://schemas.microsoft.com/office/drawing/2014/main" id="{718A5640-1ABC-1242-404A-6BB982D4B769}"/>
                  </a:ext>
                </a:extLst>
              </p:cNvPr>
              <p:cNvSpPr/>
              <p:nvPr/>
            </p:nvSpPr>
            <p:spPr>
              <a:xfrm rot="10800000">
                <a:off x="216693" y="1574050"/>
                <a:ext cx="240045" cy="249987"/>
              </a:xfrm>
              <a:prstGeom prst="rtTriangle">
                <a:avLst/>
              </a:prstGeom>
              <a:solidFill>
                <a:srgbClr val="E6C8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72F7A45-E98A-896B-2557-3009A2DC04A4}"/>
              </a:ext>
            </a:extLst>
          </p:cNvPr>
          <p:cNvSpPr txBox="1"/>
          <p:nvPr/>
        </p:nvSpPr>
        <p:spPr>
          <a:xfrm>
            <a:off x="670257" y="2177321"/>
            <a:ext cx="46003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The Commonwealth Games will take place from 28</a:t>
            </a:r>
            <a:r>
              <a:rPr lang="en-GB" sz="1800" b="0" i="0" u="none" strike="noStrike" baseline="30000" dirty="0">
                <a:solidFill>
                  <a:srgbClr val="000000"/>
                </a:solidFill>
                <a:effectLst/>
              </a:rPr>
              <a:t>th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 July - 8</a:t>
            </a:r>
            <a:r>
              <a:rPr lang="en-GB" sz="1800" b="0" i="0" u="none" strike="noStrike" baseline="30000" dirty="0">
                <a:solidFill>
                  <a:srgbClr val="000000"/>
                </a:solidFill>
                <a:effectLst/>
              </a:rPr>
              <a:t>th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 August.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B55F2E-3897-96C2-B4F3-308D8EC1A5F7}"/>
              </a:ext>
            </a:extLst>
          </p:cNvPr>
          <p:cNvSpPr txBox="1"/>
          <p:nvPr/>
        </p:nvSpPr>
        <p:spPr>
          <a:xfrm>
            <a:off x="685800" y="3005353"/>
            <a:ext cx="77329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There are 72 competing nations.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1CDD0B-6F10-0DE4-1289-9B0C61B6BC8C}"/>
              </a:ext>
            </a:extLst>
          </p:cNvPr>
          <p:cNvSpPr txBox="1"/>
          <p:nvPr/>
        </p:nvSpPr>
        <p:spPr>
          <a:xfrm>
            <a:off x="685799" y="3411412"/>
            <a:ext cx="77329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This year, there will be more medals available to women than men.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4BFFD27-2ABA-07F8-37DF-29FFD3E19808}"/>
              </a:ext>
            </a:extLst>
          </p:cNvPr>
          <p:cNvSpPr txBox="1"/>
          <p:nvPr/>
        </p:nvSpPr>
        <p:spPr>
          <a:xfrm>
            <a:off x="685798" y="3827323"/>
            <a:ext cx="77329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The 2022 competition will feature the largest para sport programme in Commonwealth Games history.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6F059FC-D897-0C0A-23CB-9C0ACA7F5224}"/>
              </a:ext>
            </a:extLst>
          </p:cNvPr>
          <p:cNvSpPr txBox="1"/>
          <p:nvPr/>
        </p:nvSpPr>
        <p:spPr>
          <a:xfrm>
            <a:off x="685798" y="4517155"/>
            <a:ext cx="77329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rtl="0" fontAlgn="base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The eight para sports are: athletics, wheelchair basketball, cycling, lawn bowls, para powerlifting, swimming, table tennis and triathlon.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2B91C11-A9CD-0301-7C3E-961325459E3A}"/>
              </a:ext>
            </a:extLst>
          </p:cNvPr>
          <p:cNvSpPr txBox="1"/>
          <p:nvPr/>
        </p:nvSpPr>
        <p:spPr>
          <a:xfrm>
            <a:off x="685798" y="5221275"/>
            <a:ext cx="77329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fontAlgn="base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GB" dirty="0"/>
              <a:t>New sports for 2022 include: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women’s cricket T20, basketball 3x3, wheelchair basketball 3x3 and mixed synchronised diving.</a:t>
            </a:r>
          </a:p>
        </p:txBody>
      </p:sp>
    </p:spTree>
    <p:extLst>
      <p:ext uri="{BB962C8B-B14F-4D97-AF65-F5344CB8AC3E}">
        <p14:creationId xmlns:p14="http://schemas.microsoft.com/office/powerpoint/2010/main" val="20024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19" grpId="0"/>
      <p:bldP spid="21" grpId="0"/>
      <p:bldP spid="23" grpId="0"/>
      <p:bldP spid="25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grass, sky, outdoor, building&#10;&#10;Description automatically generated">
            <a:extLst>
              <a:ext uri="{FF2B5EF4-FFF2-40B4-BE49-F238E27FC236}">
                <a16:creationId xmlns:a16="http://schemas.microsoft.com/office/drawing/2014/main" id="{13762A15-5B3F-C8AD-6DFC-87E9EF2033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5181" y="4567907"/>
            <a:ext cx="3177923" cy="1246010"/>
          </a:xfrm>
          <a:prstGeom prst="roundRect">
            <a:avLst>
              <a:gd name="adj" fmla="val 8398"/>
            </a:avLst>
          </a:prstGeom>
          <a:ln w="19050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395BF0-5BA0-0445-B6AA-1977DD045C57}"/>
              </a:ext>
            </a:extLst>
          </p:cNvPr>
          <p:cNvSpPr txBox="1"/>
          <p:nvPr/>
        </p:nvSpPr>
        <p:spPr>
          <a:xfrm>
            <a:off x="775401" y="1583720"/>
            <a:ext cx="6959601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600"/>
              </a:spcBef>
              <a:spcAft>
                <a:spcPts val="60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The Commonwealth Games will be held in a number of different venues including:</a:t>
            </a:r>
            <a:endParaRPr lang="en-GB" b="0" dirty="0">
              <a:effectLst/>
            </a:endParaRPr>
          </a:p>
          <a:p>
            <a:pPr marL="285750" indent="-285750" algn="just" rtl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Birmingham NEC</a:t>
            </a:r>
            <a:endParaRPr lang="en-GB" b="0" dirty="0">
              <a:effectLst/>
            </a:endParaRPr>
          </a:p>
          <a:p>
            <a:pPr marL="285750" indent="-285750" algn="just" rtl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Edgbaston Cricket Ground</a:t>
            </a:r>
            <a:endParaRPr lang="en-GB" b="0" dirty="0">
              <a:effectLst/>
            </a:endParaRPr>
          </a:p>
          <a:p>
            <a:pPr marL="285750" indent="-285750" algn="just" rtl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Sandwell Aquatics Centre</a:t>
            </a:r>
          </a:p>
          <a:p>
            <a:pPr marL="285750" indent="-285750" algn="just" rtl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Birmingham University</a:t>
            </a:r>
            <a:endParaRPr lang="en-GB" b="0" dirty="0"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A0AC81-2DC0-23FF-0AB0-9E1C53DA2254}"/>
              </a:ext>
            </a:extLst>
          </p:cNvPr>
          <p:cNvSpPr txBox="1"/>
          <p:nvPr/>
        </p:nvSpPr>
        <p:spPr>
          <a:xfrm>
            <a:off x="3361919" y="5813917"/>
            <a:ext cx="29411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0" u="none" strike="noStrike" dirty="0">
                <a:solidFill>
                  <a:schemeClr val="bg1"/>
                </a:solidFill>
                <a:effectLst/>
              </a:rPr>
              <a:t>Edgbaston Cricket Ground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0" name="Google Shape;36;p2">
            <a:extLst>
              <a:ext uri="{FF2B5EF4-FFF2-40B4-BE49-F238E27FC236}">
                <a16:creationId xmlns:a16="http://schemas.microsoft.com/office/drawing/2014/main" id="{3B729920-356D-0248-64A2-0EB33801A0B3}"/>
              </a:ext>
            </a:extLst>
          </p:cNvPr>
          <p:cNvGrpSpPr/>
          <p:nvPr/>
        </p:nvGrpSpPr>
        <p:grpSpPr>
          <a:xfrm>
            <a:off x="216693" y="531471"/>
            <a:ext cx="5843523" cy="1052249"/>
            <a:chOff x="216693" y="316982"/>
            <a:chExt cx="5843523" cy="1052249"/>
          </a:xfrm>
        </p:grpSpPr>
        <p:sp>
          <p:nvSpPr>
            <p:cNvPr id="11" name="Google Shape;37;p2">
              <a:extLst>
                <a:ext uri="{FF2B5EF4-FFF2-40B4-BE49-F238E27FC236}">
                  <a16:creationId xmlns:a16="http://schemas.microsoft.com/office/drawing/2014/main" id="{9C5F7988-991D-0BE1-EE6E-AA85975A9B9D}"/>
                </a:ext>
              </a:extLst>
            </p:cNvPr>
            <p:cNvSpPr/>
            <p:nvPr/>
          </p:nvSpPr>
          <p:spPr>
            <a:xfrm>
              <a:off x="293088" y="417398"/>
              <a:ext cx="5767128" cy="737201"/>
            </a:xfrm>
            <a:prstGeom prst="parallelogram">
              <a:avLst>
                <a:gd name="adj" fmla="val 25000"/>
              </a:avLst>
            </a:prstGeom>
            <a:solidFill>
              <a:srgbClr val="45B2E5">
                <a:alpha val="5764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" name="Google Shape;38;p2">
              <a:extLst>
                <a:ext uri="{FF2B5EF4-FFF2-40B4-BE49-F238E27FC236}">
                  <a16:creationId xmlns:a16="http://schemas.microsoft.com/office/drawing/2014/main" id="{1FA4DB24-A71A-C8BE-0619-101C0B137A43}"/>
                </a:ext>
              </a:extLst>
            </p:cNvPr>
            <p:cNvGrpSpPr/>
            <p:nvPr/>
          </p:nvGrpSpPr>
          <p:grpSpPr>
            <a:xfrm>
              <a:off x="216693" y="316982"/>
              <a:ext cx="5815807" cy="1052249"/>
              <a:chOff x="216693" y="771788"/>
              <a:chExt cx="5815807" cy="1052249"/>
            </a:xfrm>
          </p:grpSpPr>
          <p:sp>
            <p:nvSpPr>
              <p:cNvPr id="13" name="Google Shape;39;p2">
                <a:extLst>
                  <a:ext uri="{FF2B5EF4-FFF2-40B4-BE49-F238E27FC236}">
                    <a16:creationId xmlns:a16="http://schemas.microsoft.com/office/drawing/2014/main" id="{179490A9-2225-B6D1-CE20-6290CD2C05C9}"/>
                  </a:ext>
                </a:extLst>
              </p:cNvPr>
              <p:cNvSpPr/>
              <p:nvPr/>
            </p:nvSpPr>
            <p:spPr>
              <a:xfrm>
                <a:off x="227272" y="771788"/>
                <a:ext cx="5805228" cy="788564"/>
              </a:xfrm>
              <a:prstGeom prst="parallelogram">
                <a:avLst>
                  <a:gd name="adj" fmla="val 25000"/>
                </a:avLst>
              </a:prstGeom>
              <a:solidFill>
                <a:srgbClr val="AFDEF9"/>
              </a:solidFill>
              <a:ln w="28575" cap="flat" cmpd="sng">
                <a:solidFill>
                  <a:srgbClr val="45B2E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40;p2">
                <a:extLst>
                  <a:ext uri="{FF2B5EF4-FFF2-40B4-BE49-F238E27FC236}">
                    <a16:creationId xmlns:a16="http://schemas.microsoft.com/office/drawing/2014/main" id="{CA22E27E-83DA-0938-579A-CD2EEB3B0A5E}"/>
                  </a:ext>
                </a:extLst>
              </p:cNvPr>
              <p:cNvSpPr txBox="1"/>
              <p:nvPr/>
            </p:nvSpPr>
            <p:spPr>
              <a:xfrm>
                <a:off x="427212" y="788565"/>
                <a:ext cx="5395938" cy="7078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lvl="0" algn="ctr"/>
                <a:r>
                  <a:rPr lang="en-GB" sz="4000" b="1" dirty="0">
                    <a:latin typeface="Twinkl" pitchFamily="2" charset="77"/>
                  </a:rPr>
                  <a:t>Birmingham 2022</a:t>
                </a:r>
              </a:p>
            </p:txBody>
          </p:sp>
          <p:sp>
            <p:nvSpPr>
              <p:cNvPr id="15" name="Google Shape;41;p2">
                <a:extLst>
                  <a:ext uri="{FF2B5EF4-FFF2-40B4-BE49-F238E27FC236}">
                    <a16:creationId xmlns:a16="http://schemas.microsoft.com/office/drawing/2014/main" id="{CC43B840-4A0E-BC57-239B-2B01AFC21C4C}"/>
                  </a:ext>
                </a:extLst>
              </p:cNvPr>
              <p:cNvSpPr/>
              <p:nvPr/>
            </p:nvSpPr>
            <p:spPr>
              <a:xfrm rot="10800000">
                <a:off x="216693" y="1574050"/>
                <a:ext cx="240045" cy="249987"/>
              </a:xfrm>
              <a:prstGeom prst="rtTriangle">
                <a:avLst/>
              </a:prstGeom>
              <a:solidFill>
                <a:srgbClr val="45B2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0671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60000" y="1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0885" y="1757159"/>
            <a:ext cx="3821115" cy="1530401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/>
              <a:t>The Commonwealth Games were known as the British Commonwealth Games until 1978, as it was held as an event to bring together all members of the British Empire. </a:t>
            </a:r>
          </a:p>
        </p:txBody>
      </p:sp>
      <p:grpSp>
        <p:nvGrpSpPr>
          <p:cNvPr id="6" name="Google Shape;36;p2">
            <a:extLst>
              <a:ext uri="{FF2B5EF4-FFF2-40B4-BE49-F238E27FC236}">
                <a16:creationId xmlns:a16="http://schemas.microsoft.com/office/drawing/2014/main" id="{F2BCD768-15C4-1ACB-22CF-7B118F40CAA4}"/>
              </a:ext>
            </a:extLst>
          </p:cNvPr>
          <p:cNvGrpSpPr/>
          <p:nvPr/>
        </p:nvGrpSpPr>
        <p:grpSpPr>
          <a:xfrm>
            <a:off x="216693" y="531471"/>
            <a:ext cx="5843523" cy="1052249"/>
            <a:chOff x="216693" y="316982"/>
            <a:chExt cx="5843523" cy="1052249"/>
          </a:xfrm>
        </p:grpSpPr>
        <p:sp>
          <p:nvSpPr>
            <p:cNvPr id="7" name="Google Shape;37;p2">
              <a:extLst>
                <a:ext uri="{FF2B5EF4-FFF2-40B4-BE49-F238E27FC236}">
                  <a16:creationId xmlns:a16="http://schemas.microsoft.com/office/drawing/2014/main" id="{FDFB7467-6970-0B00-D7F7-65B4DA184F86}"/>
                </a:ext>
              </a:extLst>
            </p:cNvPr>
            <p:cNvSpPr/>
            <p:nvPr/>
          </p:nvSpPr>
          <p:spPr>
            <a:xfrm>
              <a:off x="293088" y="417398"/>
              <a:ext cx="5767128" cy="737201"/>
            </a:xfrm>
            <a:prstGeom prst="parallelogram">
              <a:avLst>
                <a:gd name="adj" fmla="val 25000"/>
              </a:avLst>
            </a:prstGeom>
            <a:solidFill>
              <a:srgbClr val="E50050">
                <a:alpha val="5764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" name="Google Shape;38;p2">
              <a:extLst>
                <a:ext uri="{FF2B5EF4-FFF2-40B4-BE49-F238E27FC236}">
                  <a16:creationId xmlns:a16="http://schemas.microsoft.com/office/drawing/2014/main" id="{307B4C2D-E9B7-D54A-CAC8-9CB91581C844}"/>
                </a:ext>
              </a:extLst>
            </p:cNvPr>
            <p:cNvGrpSpPr/>
            <p:nvPr/>
          </p:nvGrpSpPr>
          <p:grpSpPr>
            <a:xfrm>
              <a:off x="216693" y="316982"/>
              <a:ext cx="5815807" cy="1052249"/>
              <a:chOff x="216693" y="771788"/>
              <a:chExt cx="5815807" cy="1052249"/>
            </a:xfrm>
          </p:grpSpPr>
          <p:sp>
            <p:nvSpPr>
              <p:cNvPr id="10" name="Google Shape;39;p2">
                <a:extLst>
                  <a:ext uri="{FF2B5EF4-FFF2-40B4-BE49-F238E27FC236}">
                    <a16:creationId xmlns:a16="http://schemas.microsoft.com/office/drawing/2014/main" id="{F544E1E2-A38B-9D08-5D6A-B13F8B4D848B}"/>
                  </a:ext>
                </a:extLst>
              </p:cNvPr>
              <p:cNvSpPr/>
              <p:nvPr/>
            </p:nvSpPr>
            <p:spPr>
              <a:xfrm>
                <a:off x="227272" y="771788"/>
                <a:ext cx="5805228" cy="788564"/>
              </a:xfrm>
              <a:prstGeom prst="parallelogram">
                <a:avLst>
                  <a:gd name="adj" fmla="val 25000"/>
                </a:avLst>
              </a:prstGeom>
              <a:solidFill>
                <a:srgbClr val="FACCCB"/>
              </a:solidFill>
              <a:ln w="28575" cap="flat" cmpd="sng">
                <a:solidFill>
                  <a:srgbClr val="E50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40;p2">
                <a:extLst>
                  <a:ext uri="{FF2B5EF4-FFF2-40B4-BE49-F238E27FC236}">
                    <a16:creationId xmlns:a16="http://schemas.microsoft.com/office/drawing/2014/main" id="{B5BB2D0C-938D-6F5A-B7E8-9505440CAF18}"/>
                  </a:ext>
                </a:extLst>
              </p:cNvPr>
              <p:cNvSpPr txBox="1"/>
              <p:nvPr/>
            </p:nvSpPr>
            <p:spPr>
              <a:xfrm>
                <a:off x="431917" y="872204"/>
                <a:ext cx="5395938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lvl="0" algn="ctr"/>
                <a:r>
                  <a:rPr lang="en-GB" sz="3200" b="1" dirty="0"/>
                  <a:t>The Commonwealth Games</a:t>
                </a:r>
                <a:endParaRPr lang="en-GB" sz="3200" b="1" dirty="0">
                  <a:latin typeface="Twinkl" pitchFamily="2" charset="77"/>
                </a:endParaRPr>
              </a:p>
            </p:txBody>
          </p:sp>
          <p:sp>
            <p:nvSpPr>
              <p:cNvPr id="12" name="Google Shape;41;p2">
                <a:extLst>
                  <a:ext uri="{FF2B5EF4-FFF2-40B4-BE49-F238E27FC236}">
                    <a16:creationId xmlns:a16="http://schemas.microsoft.com/office/drawing/2014/main" id="{36E3B5C0-27AF-BEF1-DD27-01FC14BEB88D}"/>
                  </a:ext>
                </a:extLst>
              </p:cNvPr>
              <p:cNvSpPr/>
              <p:nvPr/>
            </p:nvSpPr>
            <p:spPr>
              <a:xfrm rot="10800000">
                <a:off x="216693" y="1574050"/>
                <a:ext cx="240045" cy="249987"/>
              </a:xfrm>
              <a:prstGeom prst="rtTriangle">
                <a:avLst/>
              </a:prstGeom>
              <a:solidFill>
                <a:srgbClr val="E50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E5005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D631706-4677-6BF9-029B-59F71F1292D7}"/>
              </a:ext>
            </a:extLst>
          </p:cNvPr>
          <p:cNvSpPr txBox="1"/>
          <p:nvPr/>
        </p:nvSpPr>
        <p:spPr>
          <a:xfrm>
            <a:off x="686412" y="3429000"/>
            <a:ext cx="382111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The three nations to have hosted the games the most times are Australia (five times), Canada (four times) and New Zealand (three times). 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B7E024-651A-F97C-B4FD-D3061F4566EA}"/>
              </a:ext>
            </a:extLst>
          </p:cNvPr>
          <p:cNvSpPr txBox="1"/>
          <p:nvPr/>
        </p:nvSpPr>
        <p:spPr>
          <a:xfrm>
            <a:off x="686412" y="5149368"/>
            <a:ext cx="38855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Events of the games include triathlon, hockey, judo, cycling, athletics and table tennis.</a:t>
            </a:r>
            <a:endParaRPr lang="en-US" dirty="0"/>
          </a:p>
        </p:txBody>
      </p:sp>
      <p:pic>
        <p:nvPicPr>
          <p:cNvPr id="4" name="Picture 3" descr="A group of women running on a track&#10;&#10;Description automatically generated">
            <a:extLst>
              <a:ext uri="{FF2B5EF4-FFF2-40B4-BE49-F238E27FC236}">
                <a16:creationId xmlns:a16="http://schemas.microsoft.com/office/drawing/2014/main" id="{6DD85974-A69B-A41C-CAD5-54002CB484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369" y="2967894"/>
            <a:ext cx="2132546" cy="1423243"/>
          </a:xfrm>
          <a:prstGeom prst="roundRect">
            <a:avLst>
              <a:gd name="adj" fmla="val 10806"/>
            </a:avLst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533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75000" y="1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0886" y="1757159"/>
            <a:ext cx="4727126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dirty="0"/>
              <a:t>Queen Elizabeth II is Queen of 14 of the 54 British Commonwealth member countries.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5EE24E-A317-4E1F-8970-5355D3DAC8D8}"/>
              </a:ext>
            </a:extLst>
          </p:cNvPr>
          <p:cNvSpPr/>
          <p:nvPr/>
        </p:nvSpPr>
        <p:spPr>
          <a:xfrm>
            <a:off x="750886" y="3682005"/>
            <a:ext cx="4139898" cy="976403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The British Commonwealth Games (as it used to be called) were first held in Hamilton, </a:t>
            </a:r>
            <a:r>
              <a:rPr lang="en-GB" dirty="0"/>
              <a:t>Canada in 1930.</a:t>
            </a:r>
            <a:endParaRPr lang="en-GB" altLang="en-US" dirty="0"/>
          </a:p>
        </p:txBody>
      </p:sp>
      <p:grpSp>
        <p:nvGrpSpPr>
          <p:cNvPr id="8" name="Google Shape;36;p2">
            <a:extLst>
              <a:ext uri="{FF2B5EF4-FFF2-40B4-BE49-F238E27FC236}">
                <a16:creationId xmlns:a16="http://schemas.microsoft.com/office/drawing/2014/main" id="{62421A95-4109-1DAF-B5EB-B6FAB881EBF2}"/>
              </a:ext>
            </a:extLst>
          </p:cNvPr>
          <p:cNvGrpSpPr/>
          <p:nvPr/>
        </p:nvGrpSpPr>
        <p:grpSpPr>
          <a:xfrm>
            <a:off x="216693" y="531471"/>
            <a:ext cx="5862572" cy="1052249"/>
            <a:chOff x="216693" y="316982"/>
            <a:chExt cx="5862572" cy="1052249"/>
          </a:xfrm>
        </p:grpSpPr>
        <p:sp>
          <p:nvSpPr>
            <p:cNvPr id="9" name="Google Shape;37;p2">
              <a:extLst>
                <a:ext uri="{FF2B5EF4-FFF2-40B4-BE49-F238E27FC236}">
                  <a16:creationId xmlns:a16="http://schemas.microsoft.com/office/drawing/2014/main" id="{E0E31D93-6B06-EF17-CE6D-6BCCC8AA3A87}"/>
                </a:ext>
              </a:extLst>
            </p:cNvPr>
            <p:cNvSpPr/>
            <p:nvPr/>
          </p:nvSpPr>
          <p:spPr>
            <a:xfrm>
              <a:off x="293088" y="417398"/>
              <a:ext cx="5767128" cy="737201"/>
            </a:xfrm>
            <a:prstGeom prst="parallelogram">
              <a:avLst>
                <a:gd name="adj" fmla="val 25000"/>
              </a:avLst>
            </a:prstGeom>
            <a:solidFill>
              <a:srgbClr val="E6C800">
                <a:alpha val="5764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" name="Google Shape;38;p2">
              <a:extLst>
                <a:ext uri="{FF2B5EF4-FFF2-40B4-BE49-F238E27FC236}">
                  <a16:creationId xmlns:a16="http://schemas.microsoft.com/office/drawing/2014/main" id="{AE1B4DCC-EBC0-B577-EDBE-1E6843B2F57D}"/>
                </a:ext>
              </a:extLst>
            </p:cNvPr>
            <p:cNvGrpSpPr/>
            <p:nvPr/>
          </p:nvGrpSpPr>
          <p:grpSpPr>
            <a:xfrm>
              <a:off x="216693" y="316982"/>
              <a:ext cx="5862572" cy="1052249"/>
              <a:chOff x="216693" y="771788"/>
              <a:chExt cx="5862572" cy="1052249"/>
            </a:xfrm>
          </p:grpSpPr>
          <p:sp>
            <p:nvSpPr>
              <p:cNvPr id="11" name="Google Shape;39;p2">
                <a:extLst>
                  <a:ext uri="{FF2B5EF4-FFF2-40B4-BE49-F238E27FC236}">
                    <a16:creationId xmlns:a16="http://schemas.microsoft.com/office/drawing/2014/main" id="{61DE58D9-472B-DC39-0D6B-EF7A97307CBF}"/>
                  </a:ext>
                </a:extLst>
              </p:cNvPr>
              <p:cNvSpPr/>
              <p:nvPr/>
            </p:nvSpPr>
            <p:spPr>
              <a:xfrm>
                <a:off x="227272" y="771788"/>
                <a:ext cx="5805228" cy="788564"/>
              </a:xfrm>
              <a:prstGeom prst="parallelogram">
                <a:avLst>
                  <a:gd name="adj" fmla="val 25000"/>
                </a:avLst>
              </a:prstGeom>
              <a:solidFill>
                <a:srgbClr val="FFEEAA"/>
              </a:solidFill>
              <a:ln w="28575" cap="flat" cmpd="sng">
                <a:solidFill>
                  <a:srgbClr val="E6C8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40;p2">
                <a:extLst>
                  <a:ext uri="{FF2B5EF4-FFF2-40B4-BE49-F238E27FC236}">
                    <a16:creationId xmlns:a16="http://schemas.microsoft.com/office/drawing/2014/main" id="{85F9F168-5955-EFFE-6674-841D9EB6AA21}"/>
                  </a:ext>
                </a:extLst>
              </p:cNvPr>
              <p:cNvSpPr txBox="1"/>
              <p:nvPr/>
            </p:nvSpPr>
            <p:spPr>
              <a:xfrm>
                <a:off x="274038" y="914430"/>
                <a:ext cx="5805227" cy="4924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lvl="0" algn="ctr"/>
                <a:r>
                  <a:rPr lang="en-GB" sz="2600" b="1" dirty="0"/>
                  <a:t>Fun Commonwealth Games Facts!</a:t>
                </a:r>
                <a:endParaRPr lang="en-GB" sz="2600" b="1" dirty="0">
                  <a:latin typeface="Twinkl" pitchFamily="2" charset="77"/>
                </a:endParaRPr>
              </a:p>
            </p:txBody>
          </p:sp>
          <p:sp>
            <p:nvSpPr>
              <p:cNvPr id="13" name="Google Shape;41;p2">
                <a:extLst>
                  <a:ext uri="{FF2B5EF4-FFF2-40B4-BE49-F238E27FC236}">
                    <a16:creationId xmlns:a16="http://schemas.microsoft.com/office/drawing/2014/main" id="{BC2D99DC-B05C-1BCB-D5AE-A8011F517F9A}"/>
                  </a:ext>
                </a:extLst>
              </p:cNvPr>
              <p:cNvSpPr/>
              <p:nvPr/>
            </p:nvSpPr>
            <p:spPr>
              <a:xfrm rot="10800000">
                <a:off x="216693" y="1574050"/>
                <a:ext cx="240045" cy="249987"/>
              </a:xfrm>
              <a:prstGeom prst="rtTriangle">
                <a:avLst/>
              </a:prstGeom>
              <a:solidFill>
                <a:srgbClr val="E6C8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4" name="Picture 1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73160E38-B075-D358-EB74-E86E69AA20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1901" y="2976359"/>
            <a:ext cx="3497785" cy="3429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438E460-051C-4169-6C59-6C918049F58D}"/>
              </a:ext>
            </a:extLst>
          </p:cNvPr>
          <p:cNvSpPr txBox="1"/>
          <p:nvPr/>
        </p:nvSpPr>
        <p:spPr>
          <a:xfrm>
            <a:off x="750886" y="2607619"/>
            <a:ext cx="47271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dirty="0"/>
              <a:t>Commonwealth Day is the annual celebration of the Commonwealth and happens on the second Monday of March.</a:t>
            </a:r>
          </a:p>
        </p:txBody>
      </p:sp>
    </p:spTree>
    <p:extLst>
      <p:ext uri="{BB962C8B-B14F-4D97-AF65-F5344CB8AC3E}">
        <p14:creationId xmlns:p14="http://schemas.microsoft.com/office/powerpoint/2010/main" val="3817862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field, sport&#10;&#10;Description automatically generated">
            <a:extLst>
              <a:ext uri="{FF2B5EF4-FFF2-40B4-BE49-F238E27FC236}">
                <a16:creationId xmlns:a16="http://schemas.microsoft.com/office/drawing/2014/main" id="{7CB67197-68C6-CC21-6175-2DD42D231C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18" y="754742"/>
            <a:ext cx="6903390" cy="4602260"/>
          </a:xfrm>
          <a:prstGeom prst="roundRect">
            <a:avLst>
              <a:gd name="adj" fmla="val 7014"/>
            </a:avLst>
          </a:prstGeom>
          <a:ln w="19050">
            <a:solidFill>
              <a:srgbClr val="E5005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158FA3-AC75-157E-5055-0DAF41A2BDFF}"/>
              </a:ext>
            </a:extLst>
          </p:cNvPr>
          <p:cNvSpPr txBox="1"/>
          <p:nvPr/>
        </p:nvSpPr>
        <p:spPr>
          <a:xfrm>
            <a:off x="476475" y="5596569"/>
            <a:ext cx="822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E50050"/>
                </a:solidFill>
              </a:rPr>
              <a:t>l</a:t>
            </a:r>
            <a:r>
              <a:rPr lang="en-US" sz="3200" b="1">
                <a:solidFill>
                  <a:srgbClr val="E50050"/>
                </a:solidFill>
              </a:rPr>
              <a:t>awn </a:t>
            </a:r>
            <a:r>
              <a:rPr lang="en-US" sz="3200" b="1" dirty="0">
                <a:solidFill>
                  <a:srgbClr val="E50050"/>
                </a:solidFill>
              </a:rPr>
              <a:t>bowls</a:t>
            </a:r>
          </a:p>
        </p:txBody>
      </p:sp>
    </p:spTree>
    <p:extLst>
      <p:ext uri="{BB962C8B-B14F-4D97-AF65-F5344CB8AC3E}">
        <p14:creationId xmlns:p14="http://schemas.microsoft.com/office/powerpoint/2010/main" val="24239558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AB2BAE4-4FC7-C31A-D8EE-045F6D86B7F2}"/>
              </a:ext>
            </a:extLst>
          </p:cNvPr>
          <p:cNvSpPr txBox="1"/>
          <p:nvPr/>
        </p:nvSpPr>
        <p:spPr>
          <a:xfrm>
            <a:off x="476475" y="5596569"/>
            <a:ext cx="822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E6C800"/>
                </a:solidFill>
              </a:rPr>
              <a:t>triathlon</a:t>
            </a:r>
          </a:p>
        </p:txBody>
      </p:sp>
      <p:pic>
        <p:nvPicPr>
          <p:cNvPr id="4" name="Picture 3" descr="A picture containing outdoor, group, swimming, shore&#10;&#10;Description automatically generated">
            <a:extLst>
              <a:ext uri="{FF2B5EF4-FFF2-40B4-BE49-F238E27FC236}">
                <a16:creationId xmlns:a16="http://schemas.microsoft.com/office/drawing/2014/main" id="{552AB0C4-C71D-20E9-6642-D1FF4032AF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" r="4128" b="20052"/>
          <a:stretch/>
        </p:blipFill>
        <p:spPr>
          <a:xfrm>
            <a:off x="759202" y="696076"/>
            <a:ext cx="7625593" cy="4620337"/>
          </a:xfrm>
          <a:prstGeom prst="roundRect">
            <a:avLst>
              <a:gd name="adj" fmla="val 6784"/>
            </a:avLst>
          </a:prstGeom>
          <a:ln w="19050">
            <a:solidFill>
              <a:srgbClr val="E6C800"/>
            </a:solidFill>
          </a:ln>
        </p:spPr>
      </p:pic>
    </p:spTree>
    <p:extLst>
      <p:ext uri="{BB962C8B-B14F-4D97-AF65-F5344CB8AC3E}">
        <p14:creationId xmlns:p14="http://schemas.microsoft.com/office/powerpoint/2010/main" val="31215320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8428550-23F6-733A-2C2B-3A0AB72EAF24}"/>
              </a:ext>
            </a:extLst>
          </p:cNvPr>
          <p:cNvSpPr txBox="1"/>
          <p:nvPr/>
        </p:nvSpPr>
        <p:spPr>
          <a:xfrm>
            <a:off x="476475" y="5596569"/>
            <a:ext cx="822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45B2E5"/>
                </a:solidFill>
              </a:rPr>
              <a:t>hockey</a:t>
            </a:r>
          </a:p>
        </p:txBody>
      </p:sp>
      <p:pic>
        <p:nvPicPr>
          <p:cNvPr id="4" name="Picture 3" descr="A group of women playing field hockey&#10;&#10;Description automatically generated">
            <a:extLst>
              <a:ext uri="{FF2B5EF4-FFF2-40B4-BE49-F238E27FC236}">
                <a16:creationId xmlns:a16="http://schemas.microsoft.com/office/drawing/2014/main" id="{2E822048-EBFD-6257-2B8B-8074E0117C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570" y="696076"/>
            <a:ext cx="6410855" cy="4585155"/>
          </a:xfrm>
          <a:prstGeom prst="roundRect">
            <a:avLst>
              <a:gd name="adj" fmla="val 8120"/>
            </a:avLst>
          </a:prstGeom>
          <a:ln w="19050">
            <a:solidFill>
              <a:srgbClr val="45B2E5"/>
            </a:solidFill>
          </a:ln>
        </p:spPr>
      </p:pic>
    </p:spTree>
    <p:extLst>
      <p:ext uri="{BB962C8B-B14F-4D97-AF65-F5344CB8AC3E}">
        <p14:creationId xmlns:p14="http://schemas.microsoft.com/office/powerpoint/2010/main" val="13867489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C2D07FF1-3EB1-4D9E-84F9-D2450425A22C}" vid="{819F8316-0E89-457C-B2A7-A168B6D0BF6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272</TotalTime>
  <Words>378</Words>
  <Application>Microsoft Macintosh PowerPoint</Application>
  <PresentationFormat>On-screen Show (4:3)</PresentationFormat>
  <Paragraphs>35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Calibri</vt:lpstr>
      <vt:lpstr>Twinkl</vt:lpstr>
      <vt:lpstr>Arial</vt:lpstr>
      <vt:lpstr>Courier New</vt:lpstr>
      <vt:lpstr>Twinkl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Holly Riglar</dc:creator>
  <cp:lastModifiedBy>twinkl twinkl</cp:lastModifiedBy>
  <cp:revision>28</cp:revision>
  <dcterms:created xsi:type="dcterms:W3CDTF">2018-02-23T12:52:57Z</dcterms:created>
  <dcterms:modified xsi:type="dcterms:W3CDTF">2022-06-22T12:58:58Z</dcterms:modified>
</cp:coreProperties>
</file>