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5" r:id="rId5"/>
    <p:sldMasterId id="2147483686" r:id="rId6"/>
    <p:sldMasterId id="2147483687" r:id="rId7"/>
    <p:sldMasterId id="2147483688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</p:sldIdLst>
  <p:sldSz cy="5143500" cx="9144000"/>
  <p:notesSz cx="6858000" cy="9144000"/>
  <p:embeddedFontLst>
    <p:embeddedFont>
      <p:font typeface="Raleway"/>
      <p:regular r:id="rId24"/>
      <p:bold r:id="rId25"/>
      <p:italic r:id="rId26"/>
      <p:boldItalic r:id="rId27"/>
    </p:embeddedFont>
    <p:embeddedFont>
      <p:font typeface="Proxima Nova"/>
      <p:regular r:id="rId28"/>
      <p:bold r:id="rId29"/>
      <p:italic r:id="rId30"/>
      <p:boldItalic r:id="rId31"/>
    </p:embeddedFont>
    <p:embeddedFont>
      <p:font typeface="Lato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E83A35D-C6BB-4CFD-819D-0EB308E611A8}">
  <a:tblStyle styleId="{BE83A35D-C6BB-4CFD-819D-0EB308E611A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font" Target="fonts/Raleway-regular.fntdata"/><Relationship Id="rId23" Type="http://schemas.openxmlformats.org/officeDocument/2006/relationships/slide" Target="slides/slide1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26" Type="http://schemas.openxmlformats.org/officeDocument/2006/relationships/font" Target="fonts/Raleway-italic.fntdata"/><Relationship Id="rId25" Type="http://schemas.openxmlformats.org/officeDocument/2006/relationships/font" Target="fonts/Raleway-bold.fntdata"/><Relationship Id="rId28" Type="http://schemas.openxmlformats.org/officeDocument/2006/relationships/font" Target="fonts/ProximaNova-regular.fntdata"/><Relationship Id="rId27" Type="http://schemas.openxmlformats.org/officeDocument/2006/relationships/font" Target="fonts/Raleway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roximaNova-bold.fntdata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font" Target="fonts/ProximaNova-boldItalic.fntdata"/><Relationship Id="rId30" Type="http://schemas.openxmlformats.org/officeDocument/2006/relationships/font" Target="fonts/ProximaNova-italic.fntdata"/><Relationship Id="rId11" Type="http://schemas.openxmlformats.org/officeDocument/2006/relationships/slide" Target="slides/slide2.xml"/><Relationship Id="rId33" Type="http://schemas.openxmlformats.org/officeDocument/2006/relationships/font" Target="fonts/Lato-bold.fntdata"/><Relationship Id="rId10" Type="http://schemas.openxmlformats.org/officeDocument/2006/relationships/slide" Target="slides/slide1.xml"/><Relationship Id="rId32" Type="http://schemas.openxmlformats.org/officeDocument/2006/relationships/font" Target="fonts/Lato-regular.fntdata"/><Relationship Id="rId13" Type="http://schemas.openxmlformats.org/officeDocument/2006/relationships/slide" Target="slides/slide4.xml"/><Relationship Id="rId35" Type="http://schemas.openxmlformats.org/officeDocument/2006/relationships/font" Target="fonts/Lato-boldItalic.fntdata"/><Relationship Id="rId12" Type="http://schemas.openxmlformats.org/officeDocument/2006/relationships/slide" Target="slides/slide3.xml"/><Relationship Id="rId34" Type="http://schemas.openxmlformats.org/officeDocument/2006/relationships/font" Target="fonts/Lato-italic.fntdata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d27c0bba00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g2d27c0bba00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d27c0bba00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g2d27c0bba00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db79ef9cb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db79ef9cb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db79ef9cb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db79ef9cb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db79ef9cb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db79ef9cb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d27c0bba00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d27c0bba00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db79ef9cb0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db79ef9cb0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db79ef9cb0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db79ef9cb0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db79ef9cb0_0_2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g2db79ef9cb0_0_2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g2db79ef9cb0_0_2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d27c0bba00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d27c0bba00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d27c0bba00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d27c0bba00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d27c0bba00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d27c0bba00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d27c0bba00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d27c0bba00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g"/><Relationship Id="rId3" Type="http://schemas.openxmlformats.org/officeDocument/2006/relationships/hyperlink" Target="https://www.twinkl.co.uk/" TargetMode="Externa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hyperlink" Target="https://www.twinkl.co.uk/" TargetMode="Externa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4" name="Google Shape;74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5" name="Google Shape;7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8" name="Google Shape;8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2" name="Google Shape;92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9" name="Google Shape;9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03" name="Google Shape;103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4" name="Google Shape;104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8" name="Google Shape;10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2" name="Google Shape;11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" name="Google Shape;119;p2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0" name="Google Shape;120;p2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" name="Google Shape;122;p26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3" name="Google Shape;123;p26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4" name="Google Shape;124;p2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2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7" name="Google Shape;127;p2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" name="Google Shape;129;p27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0" name="Google Shape;130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3" name="Google Shape;133;p2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4" name="Google Shape;134;p2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2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6" name="Google Shape;136;p2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37" name="Google Shape;137;p2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8" name="Google Shape;138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1" name="Google Shape;141;p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2" name="Google Shape;142;p2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2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45" name="Google Shape;145;p29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46" name="Google Shape;146;p29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0" name="Google Shape;150;p3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51" name="Google Shape;151;p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3" name="Google Shape;153;p3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54" name="Google Shape;154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7" name="Google Shape;157;p3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58" name="Google Shape;158;p3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0" name="Google Shape;160;p3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61" name="Google Shape;161;p3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2" name="Google Shape;162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3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65" name="Google Shape;165;p3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3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8" name="Google Shape;168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1" name="Google Shape;171;p3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72" name="Google Shape;172;p3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3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4" name="Google Shape;174;p33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75" name="Google Shape;175;p33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6" name="Google Shape;176;p33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77" name="Google Shape;177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4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80" name="Google Shape;180;p3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35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83" name="Google Shape;183;p3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3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35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86" name="Google Shape;186;p35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7" name="Google Shape;187;p3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8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9"/>
          <p:cNvSpPr/>
          <p:nvPr/>
        </p:nvSpPr>
        <p:spPr>
          <a:xfrm>
            <a:off x="457198" y="328613"/>
            <a:ext cx="8220000" cy="4468500"/>
          </a:xfrm>
          <a:prstGeom prst="rect">
            <a:avLst/>
          </a:prstGeom>
          <a:solidFill>
            <a:schemeClr val="lt1"/>
          </a:solidFill>
          <a:ln cap="rnd" cmpd="sng" w="25400">
            <a:solidFill>
              <a:srgbClr val="DE1E5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9"/>
          <p:cNvSpPr txBox="1"/>
          <p:nvPr>
            <p:ph type="title"/>
          </p:nvPr>
        </p:nvSpPr>
        <p:spPr>
          <a:xfrm>
            <a:off x="457198" y="328613"/>
            <a:ext cx="8220000" cy="745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ims Slide">
  <p:cSld name="Aims Slide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0"/>
          <p:cNvSpPr/>
          <p:nvPr/>
        </p:nvSpPr>
        <p:spPr>
          <a:xfrm>
            <a:off x="503239" y="2197826"/>
            <a:ext cx="8137500" cy="25611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40"/>
          <p:cNvSpPr/>
          <p:nvPr/>
        </p:nvSpPr>
        <p:spPr>
          <a:xfrm>
            <a:off x="503239" y="384572"/>
            <a:ext cx="8137500" cy="1644900"/>
          </a:xfrm>
          <a:prstGeom prst="roundRect">
            <a:avLst>
              <a:gd fmla="val 6409" name="adj"/>
            </a:avLst>
          </a:prstGeom>
          <a:solidFill>
            <a:srgbClr val="FFF9E7"/>
          </a:solidFill>
          <a:ln cap="rnd" cmpd="sng" w="25400">
            <a:solidFill>
              <a:srgbClr val="FEFBD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en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0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" name="Google Shape;202;p40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p40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40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3600"/>
              <a:buNone/>
              <a:defRPr b="1" sz="3600"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480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1">
            <a:hlinkClick r:id="rId3"/>
          </p:cNvPr>
          <p:cNvSpPr/>
          <p:nvPr/>
        </p:nvSpPr>
        <p:spPr>
          <a:xfrm>
            <a:off x="4137660" y="2364366"/>
            <a:ext cx="8688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7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5" name="Google Shape;11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6" name="Google Shape;116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7"/>
          <p:cNvSpPr/>
          <p:nvPr>
            <p:ph type="title"/>
          </p:nvPr>
        </p:nvSpPr>
        <p:spPr>
          <a:xfrm>
            <a:off x="489745" y="521494"/>
            <a:ext cx="8164500" cy="863100"/>
          </a:xfrm>
          <a:prstGeom prst="roundRect">
            <a:avLst>
              <a:gd fmla="val 9641" name="adj"/>
            </a:avLst>
          </a:prstGeom>
          <a:noFill/>
          <a:ln>
            <a:noFill/>
          </a:ln>
        </p:spPr>
        <p:txBody>
          <a:bodyPr anchorCtr="1" anchor="ctr" bIns="252000" lIns="252000" spcFirstLastPara="1" rIns="252000" wrap="square" tIns="2520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Google Shape;192;p37"/>
          <p:cNvSpPr/>
          <p:nvPr>
            <p:ph idx="1" type="body"/>
          </p:nvPr>
        </p:nvSpPr>
        <p:spPr>
          <a:xfrm>
            <a:off x="489745" y="1468040"/>
            <a:ext cx="8164500" cy="3290700"/>
          </a:xfrm>
          <a:prstGeom prst="roundRect">
            <a:avLst>
              <a:gd fmla="val 2585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1C1C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2"/>
    <p:sldLayoutId id="2147483682" r:id="rId3"/>
    <p:sldLayoutId id="2147483683" r:id="rId4"/>
    <p:sldLayoutId id="2147483684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doc.govt.nz/nature/native-animals/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3nYbCZA4N_E" TargetMode="External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lip.com/82a2801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Maori Use Slideshow</a:t>
            </a:r>
            <a:endParaRPr/>
          </a:p>
        </p:txBody>
      </p:sp>
      <p:sp>
        <p:nvSpPr>
          <p:cNvPr id="212" name="Google Shape;212;p4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highlight>
                  <a:schemeClr val="dk1"/>
                </a:highlight>
                <a:latin typeface="Trebuchet MS"/>
                <a:ea typeface="Trebuchet MS"/>
                <a:cs typeface="Trebuchet MS"/>
                <a:sym typeface="Trebuchet MS"/>
              </a:rPr>
              <a:t>L.I: We are </a:t>
            </a:r>
            <a:r>
              <a:rPr i="1" lang="en" sz="1400">
                <a:highlight>
                  <a:schemeClr val="dk1"/>
                </a:highlight>
                <a:latin typeface="Trebuchet MS"/>
                <a:ea typeface="Trebuchet MS"/>
                <a:cs typeface="Trebuchet MS"/>
                <a:sym typeface="Trebuchet MS"/>
              </a:rPr>
              <a:t>FOCUSING on</a:t>
            </a:r>
            <a:r>
              <a:rPr lang="en" sz="1400">
                <a:highlight>
                  <a:schemeClr val="dk1"/>
                </a:highlight>
                <a:latin typeface="Trebuchet MS"/>
                <a:ea typeface="Trebuchet MS"/>
                <a:cs typeface="Trebuchet MS"/>
                <a:sym typeface="Trebuchet MS"/>
              </a:rPr>
              <a:t> [Māori connection to te taiao] by </a:t>
            </a:r>
            <a:r>
              <a:rPr i="1" lang="en" sz="1400">
                <a:highlight>
                  <a:schemeClr val="dk1"/>
                </a:highlight>
                <a:latin typeface="Trebuchet MS"/>
                <a:ea typeface="Trebuchet MS"/>
                <a:cs typeface="Trebuchet MS"/>
                <a:sym typeface="Trebuchet MS"/>
              </a:rPr>
              <a:t>clarifying</a:t>
            </a:r>
            <a:r>
              <a:rPr lang="en" sz="1400">
                <a:highlight>
                  <a:schemeClr val="dk1"/>
                </a:highlight>
                <a:latin typeface="Trebuchet MS"/>
                <a:ea typeface="Trebuchet MS"/>
                <a:cs typeface="Trebuchet MS"/>
                <a:sym typeface="Trebuchet MS"/>
              </a:rPr>
              <a:t> how Māori valued and used native plants and animals.</a:t>
            </a:r>
            <a:endParaRPr sz="1400">
              <a:highlight>
                <a:schemeClr val="dk1"/>
              </a:highlight>
            </a:endParaRPr>
          </a:p>
        </p:txBody>
      </p:sp>
      <p:pic>
        <p:nvPicPr>
          <p:cNvPr id="213" name="Google Shape;21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800" y="1625825"/>
            <a:ext cx="2193200" cy="209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Food Gathering</a:t>
            </a:r>
            <a:endParaRPr/>
          </a:p>
        </p:txBody>
      </p:sp>
      <p:sp>
        <p:nvSpPr>
          <p:cNvPr id="277" name="Google Shape;277;p5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44444"/>
                </a:solidFill>
              </a:rPr>
              <a:t>Before Europeans introduced metal tools and guns, Māori made implements for gardening, hunting, fishing, and eeling from natural resources found in the surrounding environment.</a:t>
            </a:r>
            <a:endParaRPr>
              <a:solidFill>
                <a:srgbClr val="44444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444444"/>
                </a:solidFill>
              </a:rPr>
              <a:t>They used wood, bark and flax for making snares, and gardening tools. Bird and whale bones were used for making matau / fishhooks, and spear points. Hīnaki / eel pots and taruke / crayfish pots were made out of supplejack vines.</a:t>
            </a:r>
            <a:endParaRPr>
              <a:solidFill>
                <a:srgbClr val="44444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>
                <a:solidFill>
                  <a:srgbClr val="444444"/>
                </a:solidFill>
              </a:rPr>
              <a:t>While many of the old ways, including traditional food gathering methods and tools, disappeared after the arrival of Europeans, there has been a revival over recent decades, and many books have been written about these methods.</a:t>
            </a:r>
            <a:endParaRPr>
              <a:solidFill>
                <a:srgbClr val="444444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6950" y="527500"/>
            <a:ext cx="1519850" cy="249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8700" y="2355850"/>
            <a:ext cx="1630925" cy="249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55613" y="284500"/>
            <a:ext cx="1944625" cy="2870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56250" y="2214075"/>
            <a:ext cx="2035975" cy="277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3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 (Medium)</a:t>
            </a:r>
            <a:endParaRPr/>
          </a:p>
        </p:txBody>
      </p:sp>
      <p:sp>
        <p:nvSpPr>
          <p:cNvPr id="291" name="Google Shape;291;p53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Draw, label and colour your own tool you would make from the materials that the Maori used for fishing, hunting, collecting food or farming </a:t>
            </a:r>
            <a:r>
              <a:rPr lang="en">
                <a:solidFill>
                  <a:srgbClr val="202729"/>
                </a:solidFill>
              </a:rPr>
              <a:t>like the template on the next slide in your global studies books to</a:t>
            </a:r>
            <a:r>
              <a:rPr lang="en"/>
              <a:t> </a:t>
            </a:r>
            <a:r>
              <a:rPr b="1" lang="en" sz="1800" u="sng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AT LEAST A YEAR SEVEN STANDARD</a:t>
            </a:r>
            <a:r>
              <a:rPr lang="en">
                <a:solidFill>
                  <a:srgbClr val="616161"/>
                </a:solidFill>
                <a:latin typeface="Proxima Nova"/>
                <a:ea typeface="Proxima Nova"/>
                <a:cs typeface="Proxima Nova"/>
                <a:sym typeface="Proxima Nova"/>
              </a:rPr>
              <a:t>.</a:t>
            </a:r>
            <a:endParaRPr/>
          </a:p>
        </p:txBody>
      </p:sp>
      <p:pic>
        <p:nvPicPr>
          <p:cNvPr id="292" name="Google Shape;292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9900" y="152400"/>
            <a:ext cx="5578350" cy="4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" name="Google Shape;297;p54"/>
          <p:cNvGraphicFramePr/>
          <p:nvPr/>
        </p:nvGraphicFramePr>
        <p:xfrm>
          <a:off x="952500" y="14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{BE83A35D-C6BB-4CFD-819D-0EB308E611A8}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Name of tool: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Picture of tool: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Description of tool: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55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 (Spicy)</a:t>
            </a:r>
            <a:endParaRPr/>
          </a:p>
        </p:txBody>
      </p:sp>
      <p:sp>
        <p:nvSpPr>
          <p:cNvPr id="303" name="Google Shape;303;p55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Draw, label and colour your own animal that could help you with fishing, hunting, collecting food or farming </a:t>
            </a:r>
            <a:r>
              <a:rPr lang="en">
                <a:solidFill>
                  <a:srgbClr val="202729"/>
                </a:solidFill>
              </a:rPr>
              <a:t>like the template on the previous slide in your global studies books to</a:t>
            </a:r>
            <a:r>
              <a:rPr lang="en"/>
              <a:t> </a:t>
            </a:r>
            <a:r>
              <a:rPr b="1" lang="en" sz="1800" u="sng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rPr>
              <a:t>AT LEAST A YEAR SEVEN STANDARD</a:t>
            </a:r>
            <a:r>
              <a:rPr lang="en">
                <a:solidFill>
                  <a:srgbClr val="616161"/>
                </a:solidFill>
                <a:latin typeface="Proxima Nova"/>
                <a:ea typeface="Proxima Nova"/>
                <a:cs typeface="Proxima Nova"/>
                <a:sym typeface="Proxima Nova"/>
              </a:rPr>
              <a:t>. </a:t>
            </a:r>
            <a:r>
              <a:rPr lang="en">
                <a:solidFill>
                  <a:srgbClr val="000000"/>
                </a:solidFill>
              </a:rPr>
              <a:t>Also, make sure that the animal has combined features of New Zealand animals like on this </a:t>
            </a:r>
            <a:r>
              <a:rPr lang="en" u="sng">
                <a:solidFill>
                  <a:schemeClr val="hlink"/>
                </a:solidFill>
                <a:hlinkClick r:id="rId3"/>
              </a:rPr>
              <a:t>link</a:t>
            </a:r>
            <a:r>
              <a:rPr lang="en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304" name="Google Shape;304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9900" y="152400"/>
            <a:ext cx="5578350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3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Animals Helping</a:t>
            </a:r>
            <a:endParaRPr/>
          </a:p>
        </p:txBody>
      </p:sp>
      <p:sp>
        <p:nvSpPr>
          <p:cNvPr id="219" name="Google Shape;219;p43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how animals help to solve problems for human beings.</a:t>
            </a:r>
            <a:endParaRPr/>
          </a:p>
        </p:txBody>
      </p:sp>
      <p:pic>
        <p:nvPicPr>
          <p:cNvPr id="220" name="Google Shape;22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25000" y="155025"/>
            <a:ext cx="5966599" cy="484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Everyone should be able to complete the MILD task, if you finish it you can do the MEDIUM task and if that’s done you can do the SPICY task.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5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231" name="Google Shape;231;p45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6"/>
          <p:cNvSpPr/>
          <p:nvPr>
            <p:ph idx="1" type="body"/>
          </p:nvPr>
        </p:nvSpPr>
        <p:spPr>
          <a:xfrm>
            <a:off x="755651" y="777763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Maori made tools out of the materials from nature in New Zealand.</a:t>
            </a:r>
            <a:endParaRPr/>
          </a:p>
        </p:txBody>
      </p:sp>
      <p:sp>
        <p:nvSpPr>
          <p:cNvPr id="238" name="Google Shape;238;p46"/>
          <p:cNvSpPr/>
          <p:nvPr>
            <p:ph idx="2" type="body"/>
          </p:nvPr>
        </p:nvSpPr>
        <p:spPr>
          <a:xfrm>
            <a:off x="755651" y="2584217"/>
            <a:ext cx="7632600" cy="11019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t" bIns="252000" lIns="252000" spcFirstLastPara="1" rIns="252000" wrap="square" tIns="2520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Maori used new ways of getting food after Europeans arrived.</a:t>
            </a:r>
            <a:endParaRPr/>
          </a:p>
        </p:txBody>
      </p:sp>
      <p:sp>
        <p:nvSpPr>
          <p:cNvPr id="239" name="Google Shape;239;p46"/>
          <p:cNvSpPr/>
          <p:nvPr>
            <p:ph idx="3" type="body"/>
          </p:nvPr>
        </p:nvSpPr>
        <p:spPr>
          <a:xfrm>
            <a:off x="755650" y="384572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1</a:t>
            </a:r>
            <a:endParaRPr/>
          </a:p>
        </p:txBody>
      </p:sp>
      <p:sp>
        <p:nvSpPr>
          <p:cNvPr id="240" name="Google Shape;240;p46"/>
          <p:cNvSpPr/>
          <p:nvPr>
            <p:ph idx="4" type="body"/>
          </p:nvPr>
        </p:nvSpPr>
        <p:spPr>
          <a:xfrm>
            <a:off x="755649" y="2197826"/>
            <a:ext cx="7632600" cy="3774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2520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"/>
              <a:t>Summarised Point 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 (Mild)</a:t>
            </a:r>
            <a:endParaRPr/>
          </a:p>
        </p:txBody>
      </p:sp>
      <p:sp>
        <p:nvSpPr>
          <p:cNvPr id="246" name="Google Shape;246;p4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On the next slide you will see a list of animals and plants which were eaten and/or used by the Maori. </a:t>
            </a:r>
            <a:r>
              <a:rPr lang="en">
                <a:solidFill>
                  <a:srgbClr val="59595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Then on the next two slides you need to drag the pictures into the boxes alongside the correct names.</a:t>
            </a:r>
            <a:endParaRPr/>
          </a:p>
        </p:txBody>
      </p:sp>
      <p:pic>
        <p:nvPicPr>
          <p:cNvPr id="247" name="Google Shape;24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9300" y="152400"/>
            <a:ext cx="5478500" cy="48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8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Animals/Plants</a:t>
            </a:r>
            <a:endParaRPr/>
          </a:p>
        </p:txBody>
      </p:sp>
      <p:sp>
        <p:nvSpPr>
          <p:cNvPr id="253" name="Google Shape;253;p48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Moas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Huhu grubs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Ferns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Seeds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Taros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Yams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Muttonbirds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Rats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" name="Google Shape;258;p49"/>
          <p:cNvGraphicFramePr/>
          <p:nvPr/>
        </p:nvGraphicFramePr>
        <p:xfrm>
          <a:off x="134675" y="72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{BE83A35D-C6BB-4CFD-819D-0EB308E611A8}</a:tableStyleId>
              </a:tblPr>
              <a:tblGrid>
                <a:gridCol w="2860800"/>
                <a:gridCol w="2860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Muttonbirds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Rats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/>
                      </a:b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Huhu grubs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59" name="Google Shape;25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8850" y="128100"/>
            <a:ext cx="2739250" cy="109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8850" y="1399200"/>
            <a:ext cx="2739249" cy="1093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28850" y="2670300"/>
            <a:ext cx="2739251" cy="109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28850" y="3892125"/>
            <a:ext cx="2739251" cy="10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" name="Google Shape;267;p50"/>
          <p:cNvGraphicFramePr/>
          <p:nvPr/>
        </p:nvGraphicFramePr>
        <p:xfrm>
          <a:off x="134675" y="72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{BE83A35D-C6BB-4CFD-819D-0EB308E611A8}</a:tableStyleId>
              </a:tblPr>
              <a:tblGrid>
                <a:gridCol w="2860800"/>
                <a:gridCol w="28608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Ferns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Seeds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Taros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/>
                      </a:b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Yams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68" name="Google Shape;26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8225" y="162225"/>
            <a:ext cx="2687351" cy="108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225" y="1403750"/>
            <a:ext cx="2687350" cy="10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8225" y="2674850"/>
            <a:ext cx="2687350" cy="1089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8225" y="3926225"/>
            <a:ext cx="2687352" cy="108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 Layouts">
  <a:themeElements>
    <a:clrScheme name="Twinkl Template">
      <a:dk1>
        <a:srgbClr val="1C1C1C"/>
      </a:dk1>
      <a:lt1>
        <a:srgbClr val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