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5"/>
    <p:sldMasterId id="2147483686" r:id="rId6"/>
    <p:sldMasterId id="2147483687" r:id="rId7"/>
    <p:sldMasterId id="214748368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Proxima Nova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83A35D-C6BB-4CFD-819D-0EB308E611A8}">
  <a:tblStyle styleId="{BE83A35D-C6BB-4CFD-819D-0EB308E611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font" Target="fonts/Raleway-regular.fntdata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ProximaNova-regular.fntdata"/><Relationship Id="rId27" Type="http://schemas.openxmlformats.org/officeDocument/2006/relationships/font" Target="fonts/Raleway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ProximaNova-bold.fntdata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ProximaNova-boldItalic.fntdata"/><Relationship Id="rId30" Type="http://schemas.openxmlformats.org/officeDocument/2006/relationships/font" Target="fonts/ProximaNova-italic.fntdata"/><Relationship Id="rId11" Type="http://schemas.openxmlformats.org/officeDocument/2006/relationships/slide" Target="slides/slide2.xml"/><Relationship Id="rId33" Type="http://schemas.openxmlformats.org/officeDocument/2006/relationships/font" Target="fonts/Lato-bold.fntdata"/><Relationship Id="rId10" Type="http://schemas.openxmlformats.org/officeDocument/2006/relationships/slide" Target="slides/slide1.xml"/><Relationship Id="rId32" Type="http://schemas.openxmlformats.org/officeDocument/2006/relationships/font" Target="fonts/Lato-regular.fntdata"/><Relationship Id="rId13" Type="http://schemas.openxmlformats.org/officeDocument/2006/relationships/slide" Target="slides/slide4.xml"/><Relationship Id="rId35" Type="http://schemas.openxmlformats.org/officeDocument/2006/relationships/font" Target="fonts/Lato-boldItalic.fntdata"/><Relationship Id="rId12" Type="http://schemas.openxmlformats.org/officeDocument/2006/relationships/slide" Target="slides/slide3.xml"/><Relationship Id="rId34" Type="http://schemas.openxmlformats.org/officeDocument/2006/relationships/font" Target="fonts/Lato-italic.fntdata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d27c0bba00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2d27c0bba0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d27c0bba00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2d27c0bba00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b79ef9c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db79ef9c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db79ef9cb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db79ef9cb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b79ef9cb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db79ef9c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27c0bba0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27c0bba0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b79ef9cb0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db79ef9cb0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b79ef9cb0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db79ef9cb0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b79ef9cb0_0_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2db79ef9cb0_0_2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2db79ef9cb0_0_2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27c0bba00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d27c0bba00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27c0bba00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d27c0bba00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27c0bba00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d27c0bba00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27c0bba00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d27c0bba00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hyperlink" Target="https://www.twinkl.co.uk/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Relationship Id="rId3" Type="http://schemas.openxmlformats.org/officeDocument/2006/relationships/hyperlink" Target="https://www.twinkl.co.uk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3" name="Google Shape;103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8" name="Google Shape;10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0" name="Google Shape;120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3" name="Google Shape;123;p26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4" name="Google Shape;124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7" name="Google Shape;127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2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2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4" name="Google Shape;134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" name="Google Shape;136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2" name="Google Shape;142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2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45" name="Google Shape;145;p29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p3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1" name="Google Shape;151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" name="Google Shape;153;p3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3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8" name="Google Shape;158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31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2" name="Google Shape;162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3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65" name="Google Shape;165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" name="Google Shape;171;p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2" name="Google Shape;172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3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5" name="Google Shape;175;p3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6" name="Google Shape;176;p3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80" name="Google Shape;180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3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83" name="Google Shape;183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" name="Google Shape;185;p3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457198" y="328613"/>
            <a:ext cx="8220000" cy="4468500"/>
          </a:xfrm>
          <a:prstGeom prst="rect">
            <a:avLst/>
          </a:prstGeom>
          <a:solidFill>
            <a:schemeClr val="lt1"/>
          </a:solidFill>
          <a:ln cap="rnd" cmpd="sng" w="25400">
            <a:solidFill>
              <a:srgbClr val="DE1E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9"/>
          <p:cNvSpPr txBox="1"/>
          <p:nvPr>
            <p:ph type="title"/>
          </p:nvPr>
        </p:nvSpPr>
        <p:spPr>
          <a:xfrm>
            <a:off x="457198" y="328613"/>
            <a:ext cx="8220000" cy="74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/>
          <p:nvPr/>
        </p:nvSpPr>
        <p:spPr>
          <a:xfrm>
            <a:off x="503239" y="2197826"/>
            <a:ext cx="8137500" cy="25611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0"/>
          <p:cNvSpPr/>
          <p:nvPr/>
        </p:nvSpPr>
        <p:spPr>
          <a:xfrm>
            <a:off x="503239" y="384572"/>
            <a:ext cx="8137500" cy="16449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0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40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40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40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80">
          <p15:clr>
            <a:srgbClr val="F26B43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6" name="Google Shape;116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/>
          <p:nvPr>
            <p:ph type="title"/>
          </p:nvPr>
        </p:nvSpPr>
        <p:spPr>
          <a:xfrm>
            <a:off x="489745" y="521494"/>
            <a:ext cx="8164500" cy="863100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37"/>
          <p:cNvSpPr/>
          <p:nvPr>
            <p:ph idx="1" type="body"/>
          </p:nvPr>
        </p:nvSpPr>
        <p:spPr>
          <a:xfrm>
            <a:off x="489745" y="1468040"/>
            <a:ext cx="8164500" cy="32907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doc.govt.nz/nature/native-animals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3nYbCZA4N_E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lip.com/82a2801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Maori Use Slideshow</a:t>
            </a:r>
            <a:endParaRPr/>
          </a:p>
        </p:txBody>
      </p:sp>
      <p:sp>
        <p:nvSpPr>
          <p:cNvPr id="212" name="Google Shape;212;p4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highlight>
                  <a:schemeClr val="dk1"/>
                </a:highlight>
                <a:latin typeface="Trebuchet MS"/>
                <a:ea typeface="Trebuchet MS"/>
                <a:cs typeface="Trebuchet MS"/>
                <a:sym typeface="Trebuchet MS"/>
              </a:rPr>
              <a:t>L.I: We are </a:t>
            </a:r>
            <a:r>
              <a:rPr i="1" lang="en" sz="1400">
                <a:highlight>
                  <a:schemeClr val="dk1"/>
                </a:highlight>
                <a:latin typeface="Trebuchet MS"/>
                <a:ea typeface="Trebuchet MS"/>
                <a:cs typeface="Trebuchet MS"/>
                <a:sym typeface="Trebuchet MS"/>
              </a:rPr>
              <a:t>FOCUSING on</a:t>
            </a:r>
            <a:r>
              <a:rPr lang="en" sz="1400">
                <a:highlight>
                  <a:schemeClr val="dk1"/>
                </a:highlight>
                <a:latin typeface="Trebuchet MS"/>
                <a:ea typeface="Trebuchet MS"/>
                <a:cs typeface="Trebuchet MS"/>
                <a:sym typeface="Trebuchet MS"/>
              </a:rPr>
              <a:t> [Māori connection to te taiao] by </a:t>
            </a:r>
            <a:r>
              <a:rPr i="1" lang="en" sz="1400">
                <a:highlight>
                  <a:schemeClr val="dk1"/>
                </a:highlight>
                <a:latin typeface="Trebuchet MS"/>
                <a:ea typeface="Trebuchet MS"/>
                <a:cs typeface="Trebuchet MS"/>
                <a:sym typeface="Trebuchet MS"/>
              </a:rPr>
              <a:t>clarifying</a:t>
            </a:r>
            <a:r>
              <a:rPr lang="en" sz="1400">
                <a:highlight>
                  <a:schemeClr val="dk1"/>
                </a:highlight>
                <a:latin typeface="Trebuchet MS"/>
                <a:ea typeface="Trebuchet MS"/>
                <a:cs typeface="Trebuchet MS"/>
                <a:sym typeface="Trebuchet MS"/>
              </a:rPr>
              <a:t> how Māori valued and used native plants and animals.</a:t>
            </a:r>
            <a:endParaRPr sz="1400">
              <a:highlight>
                <a:schemeClr val="dk1"/>
              </a:highlight>
            </a:endParaRPr>
          </a:p>
        </p:txBody>
      </p:sp>
      <p:pic>
        <p:nvPicPr>
          <p:cNvPr id="213" name="Google Shape;2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0" y="1625825"/>
            <a:ext cx="2193200" cy="20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Food Gathering</a:t>
            </a:r>
            <a:endParaRPr/>
          </a:p>
        </p:txBody>
      </p:sp>
      <p:sp>
        <p:nvSpPr>
          <p:cNvPr id="277" name="Google Shape;277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44444"/>
                </a:solidFill>
              </a:rPr>
              <a:t>Before Europeans introduced metal tools and guns, Māori made implements for gardening, hunting, fishing, and eeling from natural resources found in the surrounding environment.</a:t>
            </a:r>
            <a:endParaRPr>
              <a:solidFill>
                <a:srgbClr val="44444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444444"/>
                </a:solidFill>
              </a:rPr>
              <a:t>They used wood, bark and flax for making snares, and gardening tools. Bird and whale bones were used for making matau / fishhooks, and spear points. Hīnaki / eel pots and taruke / crayfish pots were made out of supplejack vines.</a:t>
            </a:r>
            <a:endParaRPr>
              <a:solidFill>
                <a:srgbClr val="44444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rgbClr val="444444"/>
                </a:solidFill>
              </a:rPr>
              <a:t>While many of the old ways, including traditional food gathering methods and tools, disappeared after the arrival of Europeans, there has been a revival over recent decades, and many books have been written about these methods.</a:t>
            </a:r>
            <a:endParaRPr>
              <a:solidFill>
                <a:srgbClr val="44444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950" y="527500"/>
            <a:ext cx="1519850" cy="249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8700" y="2355850"/>
            <a:ext cx="1630925" cy="24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55613" y="284500"/>
            <a:ext cx="1944625" cy="287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6250" y="2214075"/>
            <a:ext cx="2035975" cy="277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3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(Medium)</a:t>
            </a:r>
            <a:endParaRPr/>
          </a:p>
        </p:txBody>
      </p:sp>
      <p:sp>
        <p:nvSpPr>
          <p:cNvPr id="291" name="Google Shape;291;p53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Draw, label and colour your own tool you would make from the materials that the Maori used for fishing, hunting, collecting food or farming </a:t>
            </a:r>
            <a:r>
              <a:rPr lang="en">
                <a:solidFill>
                  <a:srgbClr val="202729"/>
                </a:solidFill>
              </a:rPr>
              <a:t>like the template on the next slide in your global studies books to</a:t>
            </a:r>
            <a:r>
              <a:rPr lang="en"/>
              <a:t> </a:t>
            </a:r>
            <a:r>
              <a:rPr b="1" lang="en" sz="1800" u="sng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AT LEAST A YEAR SEVEN STANDARD</a:t>
            </a:r>
            <a:r>
              <a:rPr lang="en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</p:txBody>
      </p:sp>
      <p:pic>
        <p:nvPicPr>
          <p:cNvPr id="292" name="Google Shape;2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9900" y="152400"/>
            <a:ext cx="5578350" cy="48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54"/>
          <p:cNvGraphicFramePr/>
          <p:nvPr/>
        </p:nvGraphicFramePr>
        <p:xfrm>
          <a:off x="952500" y="1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{BE83A35D-C6BB-4CFD-819D-0EB308E611A8}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Name of tool: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Picture of tool: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 of tool: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(Spicy)</a:t>
            </a:r>
            <a:endParaRPr/>
          </a:p>
        </p:txBody>
      </p:sp>
      <p:sp>
        <p:nvSpPr>
          <p:cNvPr id="303" name="Google Shape;303;p55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Draw, label and colour your own animal that could help you with fishing, hunting, collecting food or farming </a:t>
            </a:r>
            <a:r>
              <a:rPr lang="en">
                <a:solidFill>
                  <a:srgbClr val="202729"/>
                </a:solidFill>
              </a:rPr>
              <a:t>like the template on the previous slide in your global studies books to</a:t>
            </a:r>
            <a:r>
              <a:rPr lang="en"/>
              <a:t> </a:t>
            </a:r>
            <a:r>
              <a:rPr b="1" lang="en" sz="1800" u="sng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rPr>
              <a:t>AT LEAST A YEAR SEVEN STANDARD</a:t>
            </a:r>
            <a:r>
              <a:rPr lang="en">
                <a:solidFill>
                  <a:srgbClr val="61616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r>
              <a:rPr lang="en">
                <a:solidFill>
                  <a:srgbClr val="000000"/>
                </a:solidFill>
              </a:rPr>
              <a:t>Also, make sure that the animal has combined features of New Zealand animals like on this </a:t>
            </a:r>
            <a:r>
              <a:rPr lang="en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04" name="Google Shape;30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900" y="152400"/>
            <a:ext cx="557835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3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Helping</a:t>
            </a:r>
            <a:endParaRPr/>
          </a:p>
        </p:txBody>
      </p:sp>
      <p:sp>
        <p:nvSpPr>
          <p:cNvPr id="219" name="Google Shape;219;p43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Watch the following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/>
              <a:t> about how animals help to solve problems for human beings.</a:t>
            </a:r>
            <a:endParaRPr/>
          </a:p>
        </p:txBody>
      </p:sp>
      <p:pic>
        <p:nvPicPr>
          <p:cNvPr id="220" name="Google Shape;2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5000" y="155025"/>
            <a:ext cx="5966599" cy="484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should be able to complete the MILD task, if you finish it you can do the MEDIUM task and if that’s done you can do the SPICY task.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231" name="Google Shape;231;p4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6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Maori made tools out of the materials from nature in New Zealand.</a:t>
            </a:r>
            <a:endParaRPr/>
          </a:p>
        </p:txBody>
      </p:sp>
      <p:sp>
        <p:nvSpPr>
          <p:cNvPr id="238" name="Google Shape;238;p46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Maori used new ways of getting food after Europeans arrived.</a:t>
            </a:r>
            <a:endParaRPr/>
          </a:p>
        </p:txBody>
      </p:sp>
      <p:sp>
        <p:nvSpPr>
          <p:cNvPr id="239" name="Google Shape;239;p46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1</a:t>
            </a:r>
            <a:endParaRPr/>
          </a:p>
        </p:txBody>
      </p:sp>
      <p:sp>
        <p:nvSpPr>
          <p:cNvPr id="240" name="Google Shape;240;p46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 (Mild)</a:t>
            </a:r>
            <a:endParaRPr/>
          </a:p>
        </p:txBody>
      </p:sp>
      <p:sp>
        <p:nvSpPr>
          <p:cNvPr id="246" name="Google Shape;246;p4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On the next slide you will see a list of animals and plants which were eaten and/or used by the Maori. </a:t>
            </a:r>
            <a:r>
              <a:rPr lang="en">
                <a:solidFill>
                  <a:srgbClr val="5959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Then on the next two slides you need to drag the pictures into the boxes alongside the correct names.</a:t>
            </a:r>
            <a:endParaRPr/>
          </a:p>
        </p:txBody>
      </p:sp>
      <p:pic>
        <p:nvPicPr>
          <p:cNvPr id="247" name="Google Shape;2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9300" y="152400"/>
            <a:ext cx="5478500" cy="48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Animals/Plants</a:t>
            </a:r>
            <a:endParaRPr/>
          </a:p>
        </p:txBody>
      </p:sp>
      <p:sp>
        <p:nvSpPr>
          <p:cNvPr id="253" name="Google Shape;253;p4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Moas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Huhu grubs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Ferns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Taros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Muttonbirds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Rats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Google Shape;258;p49"/>
          <p:cNvGraphicFramePr/>
          <p:nvPr/>
        </p:nvGraphicFramePr>
        <p:xfrm>
          <a:off x="134675" y="72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{BE83A35D-C6BB-4CFD-819D-0EB308E611A8}</a:tableStyleId>
              </a:tblPr>
              <a:tblGrid>
                <a:gridCol w="2860800"/>
                <a:gridCol w="2860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Moas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Muttonbirds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Rats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/>
                      </a:b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Huhu grubs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9" name="Google Shape;25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850" y="128100"/>
            <a:ext cx="2739250" cy="10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850" y="1399200"/>
            <a:ext cx="2739249" cy="109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8850" y="2670300"/>
            <a:ext cx="2739251" cy="10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8850" y="3892125"/>
            <a:ext cx="2739251" cy="109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" name="Google Shape;267;p50"/>
          <p:cNvGraphicFramePr/>
          <p:nvPr/>
        </p:nvGraphicFramePr>
        <p:xfrm>
          <a:off x="134675" y="72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{BE83A35D-C6BB-4CFD-819D-0EB308E611A8}</a:tableStyleId>
              </a:tblPr>
              <a:tblGrid>
                <a:gridCol w="2860800"/>
                <a:gridCol w="2860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Ferns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Seeds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Taros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/>
                      </a:b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Yams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8" name="Google Shape;26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225" y="162225"/>
            <a:ext cx="2687351" cy="10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225" y="1403750"/>
            <a:ext cx="2687350" cy="10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225" y="2674850"/>
            <a:ext cx="2687350" cy="108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8225" y="3926225"/>
            <a:ext cx="2687352" cy="10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 Layouts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