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Lst>
  <p:sldSz cy="6858000" cx="9144000"/>
  <p:notesSz cx="6858000" cy="9144000"/>
  <p:embeddedFontLst>
    <p:embeddedFont>
      <p:font typeface="Arimo"/>
      <p:regular r:id="rId93"/>
      <p:bold r:id="rId94"/>
      <p:italic r:id="rId95"/>
      <p:boldItalic r:id="rId96"/>
    </p:embeddedFont>
    <p:embeddedFont>
      <p:font typeface="Ribeye"/>
      <p:regular r:id="rId97"/>
    </p:embeddedFont>
    <p:embeddedFont>
      <p:font typeface="Tahoma"/>
      <p:regular r:id="rId98"/>
      <p:bold r:id="rId99"/>
    </p:embeddedFont>
    <p:embeddedFont>
      <p:font typeface="Schoolbell"/>
      <p:regular r:id="rId100"/>
    </p:embeddedFont>
    <p:embeddedFont>
      <p:font typeface="Baumans"/>
      <p:regular r:id="rId101"/>
    </p:embeddedFont>
    <p:embeddedFont>
      <p:font typeface="Erica One"/>
      <p:regular r:id="rId102"/>
    </p:embeddedFont>
    <p:embeddedFont>
      <p:font typeface="Stardos Stencil"/>
      <p:regular r:id="rId103"/>
      <p:bold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105" roundtripDataSignature="AMtx7mjPBl4Z+LDjC44oRilC+gbWBr+X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D3CEB59-70A5-41B0-B4F1-E94C858F68E2}">
  <a:tblStyle styleId="{DD3CEB59-70A5-41B0-B4F1-E94C858F68E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5" Type="http://customschemas.google.com/relationships/presentationmetadata" Target="metadata"/><Relationship Id="rId104" Type="http://schemas.openxmlformats.org/officeDocument/2006/relationships/font" Target="fonts/StardosStencil-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StardosStencil-regular.fntdata"/><Relationship Id="rId102" Type="http://schemas.openxmlformats.org/officeDocument/2006/relationships/font" Target="fonts/EricaOne-regular.fntdata"/><Relationship Id="rId101" Type="http://schemas.openxmlformats.org/officeDocument/2006/relationships/font" Target="fonts/Baumans-regular.fntdata"/><Relationship Id="rId100" Type="http://schemas.openxmlformats.org/officeDocument/2006/relationships/font" Target="fonts/Schoolbell-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Arimo-italic.fntdata"/><Relationship Id="rId94" Type="http://schemas.openxmlformats.org/officeDocument/2006/relationships/font" Target="fonts/Arimo-bold.fntdata"/><Relationship Id="rId97" Type="http://schemas.openxmlformats.org/officeDocument/2006/relationships/font" Target="fonts/Ribeye-regular.fntdata"/><Relationship Id="rId96" Type="http://schemas.openxmlformats.org/officeDocument/2006/relationships/font" Target="fonts/Arimo-boldItalic.fntdata"/><Relationship Id="rId11" Type="http://schemas.openxmlformats.org/officeDocument/2006/relationships/slide" Target="slides/slide4.xml"/><Relationship Id="rId99" Type="http://schemas.openxmlformats.org/officeDocument/2006/relationships/font" Target="fonts/Tahoma-bold.fntdata"/><Relationship Id="rId10" Type="http://schemas.openxmlformats.org/officeDocument/2006/relationships/slide" Target="slides/slide3.xml"/><Relationship Id="rId98" Type="http://schemas.openxmlformats.org/officeDocument/2006/relationships/font" Target="fonts/Tahoma-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font" Target="fonts/Arimo-regular.fntdata"/><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en-US" sz="2400" u="none">
                <a:solidFill>
                  <a:srgbClr val="000000"/>
                </a:solidFill>
                <a:latin typeface="Times New Roman"/>
                <a:ea typeface="Times New Roman"/>
                <a:cs typeface="Times New Roman"/>
                <a:sym typeface="Times New Roman"/>
              </a:rP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2" name="Shape 732"/>
        <p:cNvGrpSpPr/>
        <p:nvPr/>
      </p:nvGrpSpPr>
      <p:grpSpPr>
        <a:xfrm>
          <a:off x="0" y="0"/>
          <a:ext cx="0" cy="0"/>
          <a:chOff x="0" y="0"/>
          <a:chExt cx="0" cy="0"/>
        </a:xfrm>
      </p:grpSpPr>
      <p:sp>
        <p:nvSpPr>
          <p:cNvPr id="733" name="Google Shape;733;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1" name="Shape 811"/>
        <p:cNvGrpSpPr/>
        <p:nvPr/>
      </p:nvGrpSpPr>
      <p:grpSpPr>
        <a:xfrm>
          <a:off x="0" y="0"/>
          <a:ext cx="0" cy="0"/>
          <a:chOff x="0" y="0"/>
          <a:chExt cx="0" cy="0"/>
        </a:xfrm>
      </p:grpSpPr>
      <p:sp>
        <p:nvSpPr>
          <p:cNvPr id="812" name="Google Shape;812;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4" name="Shape 834"/>
        <p:cNvGrpSpPr/>
        <p:nvPr/>
      </p:nvGrpSpPr>
      <p:grpSpPr>
        <a:xfrm>
          <a:off x="0" y="0"/>
          <a:ext cx="0" cy="0"/>
          <a:chOff x="0" y="0"/>
          <a:chExt cx="0" cy="0"/>
        </a:xfrm>
      </p:grpSpPr>
      <p:sp>
        <p:nvSpPr>
          <p:cNvPr id="835" name="Google Shape;835;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5" name="Shape 855"/>
        <p:cNvGrpSpPr/>
        <p:nvPr/>
      </p:nvGrpSpPr>
      <p:grpSpPr>
        <a:xfrm>
          <a:off x="0" y="0"/>
          <a:ext cx="0" cy="0"/>
          <a:chOff x="0" y="0"/>
          <a:chExt cx="0" cy="0"/>
        </a:xfrm>
      </p:grpSpPr>
      <p:sp>
        <p:nvSpPr>
          <p:cNvPr id="856" name="Google Shape;856;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3" name="Shape 903"/>
        <p:cNvGrpSpPr/>
        <p:nvPr/>
      </p:nvGrpSpPr>
      <p:grpSpPr>
        <a:xfrm>
          <a:off x="0" y="0"/>
          <a:ext cx="0" cy="0"/>
          <a:chOff x="0" y="0"/>
          <a:chExt cx="0" cy="0"/>
        </a:xfrm>
      </p:grpSpPr>
      <p:sp>
        <p:nvSpPr>
          <p:cNvPr id="904" name="Google Shape;904;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p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 name="Google Shape;919;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8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87"/>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8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 name="Google Shape;19;p8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8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2 Content" type="txAndTwoObj">
  <p:cSld name="TEXT_AND_TWO_OBJECTS">
    <p:spTree>
      <p:nvGrpSpPr>
        <p:cNvPr id="68" name="Shape 68"/>
        <p:cNvGrpSpPr/>
        <p:nvPr/>
      </p:nvGrpSpPr>
      <p:grpSpPr>
        <a:xfrm>
          <a:off x="0" y="0"/>
          <a:ext cx="0" cy="0"/>
          <a:chOff x="0" y="0"/>
          <a:chExt cx="0" cy="0"/>
        </a:xfrm>
      </p:grpSpPr>
      <p:sp>
        <p:nvSpPr>
          <p:cNvPr id="69" name="Google Shape;69;p9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98"/>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98"/>
          <p:cNvSpPr txBox="1"/>
          <p:nvPr>
            <p:ph idx="2" type="body"/>
          </p:nvPr>
        </p:nvSpPr>
        <p:spPr>
          <a:xfrm>
            <a:off x="4648200" y="1981200"/>
            <a:ext cx="381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98"/>
          <p:cNvSpPr txBox="1"/>
          <p:nvPr>
            <p:ph idx="3" type="body"/>
          </p:nvPr>
        </p:nvSpPr>
        <p:spPr>
          <a:xfrm>
            <a:off x="4648200" y="4114800"/>
            <a:ext cx="381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9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5" name="Google Shape;75;p9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99"/>
          <p:cNvSpPr txBox="1"/>
          <p:nvPr>
            <p:ph type="title"/>
          </p:nvPr>
        </p:nvSpPr>
        <p:spPr>
          <a:xfrm rot="5400000">
            <a:off x="4743450" y="2381250"/>
            <a:ext cx="5486400" cy="1943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 name="Google Shape;78;p99"/>
          <p:cNvSpPr txBox="1"/>
          <p:nvPr>
            <p:ph idx="1" type="body"/>
          </p:nvPr>
        </p:nvSpPr>
        <p:spPr>
          <a:xfrm rot="5400000">
            <a:off x="781050" y="514350"/>
            <a:ext cx="5486400" cy="5676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9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9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 name="Google Shape;81;p9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2" name="Shape 82"/>
        <p:cNvGrpSpPr/>
        <p:nvPr/>
      </p:nvGrpSpPr>
      <p:grpSpPr>
        <a:xfrm>
          <a:off x="0" y="0"/>
          <a:ext cx="0" cy="0"/>
          <a:chOff x="0" y="0"/>
          <a:chExt cx="0" cy="0"/>
        </a:xfrm>
      </p:grpSpPr>
      <p:sp>
        <p:nvSpPr>
          <p:cNvPr id="83" name="Google Shape;83;p10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4" name="Google Shape;84;p10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Times New Roman"/>
              <a:buNone/>
              <a:defRPr sz="3200">
                <a:solidFill>
                  <a:schemeClr val="dk1"/>
                </a:solidFill>
                <a:latin typeface="Times New Roman"/>
                <a:ea typeface="Times New Roman"/>
                <a:cs typeface="Times New Roman"/>
                <a:sym typeface="Times New Roman"/>
              </a:defRPr>
            </a:lvl1pPr>
            <a:lvl2pPr lvl="1" marR="0" rtl="0" algn="l">
              <a:spcBef>
                <a:spcPts val="560"/>
              </a:spcBef>
              <a:spcAft>
                <a:spcPts val="0"/>
              </a:spcAft>
              <a:buClr>
                <a:schemeClr val="dk1"/>
              </a:buClr>
              <a:buSzPts val="2800"/>
              <a:buFont typeface="Times New Roman"/>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480"/>
              </a:spcBef>
              <a:spcAft>
                <a:spcPts val="0"/>
              </a:spcAft>
              <a:buClr>
                <a:schemeClr val="dk1"/>
              </a:buClr>
              <a:buSzPts val="2400"/>
              <a:buFont typeface="Times New Roman"/>
              <a:buNone/>
              <a:defRPr b="0" i="0" sz="2400" u="none" cap="none" strike="noStrike">
                <a:solidFill>
                  <a:schemeClr val="dk1"/>
                </a:solidFill>
                <a:latin typeface="Times New Roman"/>
                <a:ea typeface="Times New Roman"/>
                <a:cs typeface="Times New Roman"/>
                <a:sym typeface="Times New Roman"/>
              </a:defRPr>
            </a:lvl3pPr>
            <a:lvl4pPr lvl="3"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4pPr>
            <a:lvl5pPr lvl="4"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5pPr>
            <a:lvl6pPr lvl="5"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6pPr>
            <a:lvl7pPr lvl="6"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7pPr>
            <a:lvl8pPr lvl="7"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8pPr>
            <a:lvl9pPr lvl="8"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9pPr>
          </a:lstStyle>
          <a:p/>
        </p:txBody>
      </p:sp>
      <p:sp>
        <p:nvSpPr>
          <p:cNvPr id="85" name="Google Shape;85;p10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Times New Roman"/>
              <a:buNone/>
              <a:defRPr sz="1400"/>
            </a:lvl1pPr>
            <a:lvl2pPr indent="-228600" lvl="1" marL="914400" algn="l">
              <a:spcBef>
                <a:spcPts val="240"/>
              </a:spcBef>
              <a:spcAft>
                <a:spcPts val="0"/>
              </a:spcAft>
              <a:buClr>
                <a:schemeClr val="dk1"/>
              </a:buClr>
              <a:buSzPts val="1200"/>
              <a:buFont typeface="Times New Roman"/>
              <a:buNone/>
              <a:defRPr sz="1200"/>
            </a:lvl2pPr>
            <a:lvl3pPr indent="-228600" lvl="2" marL="1371600" algn="l">
              <a:spcBef>
                <a:spcPts val="200"/>
              </a:spcBef>
              <a:spcAft>
                <a:spcPts val="0"/>
              </a:spcAft>
              <a:buClr>
                <a:schemeClr val="dk1"/>
              </a:buClr>
              <a:buSzPts val="1000"/>
              <a:buFont typeface="Times New Roman"/>
              <a:buNone/>
              <a:defRPr sz="1000"/>
            </a:lvl3pPr>
            <a:lvl4pPr indent="-228600" lvl="3" marL="1828800" algn="l">
              <a:spcBef>
                <a:spcPts val="180"/>
              </a:spcBef>
              <a:spcAft>
                <a:spcPts val="0"/>
              </a:spcAft>
              <a:buClr>
                <a:schemeClr val="dk1"/>
              </a:buClr>
              <a:buSzPts val="900"/>
              <a:buFont typeface="Times New Roman"/>
              <a:buNone/>
              <a:defRPr sz="900"/>
            </a:lvl4pPr>
            <a:lvl5pPr indent="-228600" lvl="4" marL="2286000" algn="l">
              <a:spcBef>
                <a:spcPts val="180"/>
              </a:spcBef>
              <a:spcAft>
                <a:spcPts val="0"/>
              </a:spcAft>
              <a:buClr>
                <a:schemeClr val="dk1"/>
              </a:buClr>
              <a:buSzPts val="900"/>
              <a:buFont typeface="Times New Roman"/>
              <a:buNone/>
              <a:defRPr sz="900"/>
            </a:lvl5pPr>
            <a:lvl6pPr indent="-228600" lvl="5" marL="2743200" algn="l">
              <a:spcBef>
                <a:spcPts val="180"/>
              </a:spcBef>
              <a:spcAft>
                <a:spcPts val="0"/>
              </a:spcAft>
              <a:buClr>
                <a:schemeClr val="dk1"/>
              </a:buClr>
              <a:buSzPts val="900"/>
              <a:buFont typeface="Times New Roman"/>
              <a:buNone/>
              <a:defRPr sz="900"/>
            </a:lvl6pPr>
            <a:lvl7pPr indent="-228600" lvl="6" marL="3200400" algn="l">
              <a:spcBef>
                <a:spcPts val="180"/>
              </a:spcBef>
              <a:spcAft>
                <a:spcPts val="0"/>
              </a:spcAft>
              <a:buClr>
                <a:schemeClr val="dk1"/>
              </a:buClr>
              <a:buSzPts val="900"/>
              <a:buFont typeface="Times New Roman"/>
              <a:buNone/>
              <a:defRPr sz="900"/>
            </a:lvl7pPr>
            <a:lvl8pPr indent="-228600" lvl="7" marL="3657600" algn="l">
              <a:spcBef>
                <a:spcPts val="180"/>
              </a:spcBef>
              <a:spcAft>
                <a:spcPts val="0"/>
              </a:spcAft>
              <a:buClr>
                <a:schemeClr val="dk1"/>
              </a:buClr>
              <a:buSzPts val="900"/>
              <a:buFont typeface="Times New Roman"/>
              <a:buNone/>
              <a:defRPr sz="900"/>
            </a:lvl8pPr>
            <a:lvl9pPr indent="-228600" lvl="8" marL="4114800" algn="l">
              <a:spcBef>
                <a:spcPts val="180"/>
              </a:spcBef>
              <a:spcAft>
                <a:spcPts val="0"/>
              </a:spcAft>
              <a:buClr>
                <a:schemeClr val="dk1"/>
              </a:buClr>
              <a:buSzPts val="900"/>
              <a:buFont typeface="Times New Roman"/>
              <a:buNone/>
              <a:defRPr sz="900"/>
            </a:lvl9pPr>
          </a:lstStyle>
          <a:p/>
        </p:txBody>
      </p:sp>
      <p:sp>
        <p:nvSpPr>
          <p:cNvPr id="86" name="Google Shape;86;p10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7" name="Google Shape;87;p10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10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9" name="Shape 89"/>
        <p:cNvGrpSpPr/>
        <p:nvPr/>
      </p:nvGrpSpPr>
      <p:grpSpPr>
        <a:xfrm>
          <a:off x="0" y="0"/>
          <a:ext cx="0" cy="0"/>
          <a:chOff x="0" y="0"/>
          <a:chExt cx="0" cy="0"/>
        </a:xfrm>
      </p:grpSpPr>
      <p:sp>
        <p:nvSpPr>
          <p:cNvPr id="90" name="Google Shape;90;p10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10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Times New Roman"/>
              <a:buChar char="•"/>
              <a:defRPr sz="3200"/>
            </a:lvl1pPr>
            <a:lvl2pPr indent="-406400" lvl="1" marL="914400" algn="l">
              <a:spcBef>
                <a:spcPts val="560"/>
              </a:spcBef>
              <a:spcAft>
                <a:spcPts val="0"/>
              </a:spcAft>
              <a:buClr>
                <a:schemeClr val="dk1"/>
              </a:buClr>
              <a:buSzPts val="2800"/>
              <a:buFont typeface="Times New Roman"/>
              <a:buChar char="–"/>
              <a:defRPr sz="2800"/>
            </a:lvl2pPr>
            <a:lvl3pPr indent="-381000" lvl="2" marL="1371600" algn="l">
              <a:spcBef>
                <a:spcPts val="480"/>
              </a:spcBef>
              <a:spcAft>
                <a:spcPts val="0"/>
              </a:spcAft>
              <a:buClr>
                <a:schemeClr val="dk1"/>
              </a:buClr>
              <a:buSzPts val="2400"/>
              <a:buFont typeface="Times New Roman"/>
              <a:buChar char="•"/>
              <a:defRPr sz="2400"/>
            </a:lvl3pPr>
            <a:lvl4pPr indent="-355600" lvl="3" marL="1828800" algn="l">
              <a:spcBef>
                <a:spcPts val="400"/>
              </a:spcBef>
              <a:spcAft>
                <a:spcPts val="0"/>
              </a:spcAft>
              <a:buClr>
                <a:schemeClr val="dk1"/>
              </a:buClr>
              <a:buSzPts val="2000"/>
              <a:buFont typeface="Times New Roman"/>
              <a:buChar char="–"/>
              <a:defRPr sz="2000"/>
            </a:lvl4pPr>
            <a:lvl5pPr indent="-355600" lvl="4" marL="2286000" algn="l">
              <a:spcBef>
                <a:spcPts val="400"/>
              </a:spcBef>
              <a:spcAft>
                <a:spcPts val="0"/>
              </a:spcAft>
              <a:buClr>
                <a:schemeClr val="dk1"/>
              </a:buClr>
              <a:buSzPts val="2000"/>
              <a:buFont typeface="Times New Roman"/>
              <a:buChar char="»"/>
              <a:defRPr sz="2000"/>
            </a:lvl5pPr>
            <a:lvl6pPr indent="-355600" lvl="5" marL="2743200" algn="l">
              <a:spcBef>
                <a:spcPts val="400"/>
              </a:spcBef>
              <a:spcAft>
                <a:spcPts val="0"/>
              </a:spcAft>
              <a:buClr>
                <a:schemeClr val="dk1"/>
              </a:buClr>
              <a:buSzPts val="2000"/>
              <a:buFont typeface="Times New Roman"/>
              <a:buChar char="»"/>
              <a:defRPr sz="2000"/>
            </a:lvl6pPr>
            <a:lvl7pPr indent="-355600" lvl="6" marL="3200400" algn="l">
              <a:spcBef>
                <a:spcPts val="400"/>
              </a:spcBef>
              <a:spcAft>
                <a:spcPts val="0"/>
              </a:spcAft>
              <a:buClr>
                <a:schemeClr val="dk1"/>
              </a:buClr>
              <a:buSzPts val="2000"/>
              <a:buFont typeface="Times New Roman"/>
              <a:buChar char="»"/>
              <a:defRPr sz="2000"/>
            </a:lvl7pPr>
            <a:lvl8pPr indent="-355600" lvl="7" marL="3657600" algn="l">
              <a:spcBef>
                <a:spcPts val="400"/>
              </a:spcBef>
              <a:spcAft>
                <a:spcPts val="0"/>
              </a:spcAft>
              <a:buClr>
                <a:schemeClr val="dk1"/>
              </a:buClr>
              <a:buSzPts val="2000"/>
              <a:buFont typeface="Times New Roman"/>
              <a:buChar char="»"/>
              <a:defRPr sz="2000"/>
            </a:lvl8pPr>
            <a:lvl9pPr indent="-355600" lvl="8" marL="4114800" algn="l">
              <a:spcBef>
                <a:spcPts val="400"/>
              </a:spcBef>
              <a:spcAft>
                <a:spcPts val="0"/>
              </a:spcAft>
              <a:buClr>
                <a:schemeClr val="dk1"/>
              </a:buClr>
              <a:buSzPts val="2000"/>
              <a:buFont typeface="Times New Roman"/>
              <a:buChar char="»"/>
              <a:defRPr sz="2000"/>
            </a:lvl9pPr>
          </a:lstStyle>
          <a:p/>
        </p:txBody>
      </p:sp>
      <p:sp>
        <p:nvSpPr>
          <p:cNvPr id="92" name="Google Shape;92;p10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Times New Roman"/>
              <a:buNone/>
              <a:defRPr sz="1400"/>
            </a:lvl1pPr>
            <a:lvl2pPr indent="-228600" lvl="1" marL="914400" algn="l">
              <a:spcBef>
                <a:spcPts val="240"/>
              </a:spcBef>
              <a:spcAft>
                <a:spcPts val="0"/>
              </a:spcAft>
              <a:buClr>
                <a:schemeClr val="dk1"/>
              </a:buClr>
              <a:buSzPts val="1200"/>
              <a:buFont typeface="Times New Roman"/>
              <a:buNone/>
              <a:defRPr sz="1200"/>
            </a:lvl2pPr>
            <a:lvl3pPr indent="-228600" lvl="2" marL="1371600" algn="l">
              <a:spcBef>
                <a:spcPts val="200"/>
              </a:spcBef>
              <a:spcAft>
                <a:spcPts val="0"/>
              </a:spcAft>
              <a:buClr>
                <a:schemeClr val="dk1"/>
              </a:buClr>
              <a:buSzPts val="1000"/>
              <a:buFont typeface="Times New Roman"/>
              <a:buNone/>
              <a:defRPr sz="1000"/>
            </a:lvl3pPr>
            <a:lvl4pPr indent="-228600" lvl="3" marL="1828800" algn="l">
              <a:spcBef>
                <a:spcPts val="180"/>
              </a:spcBef>
              <a:spcAft>
                <a:spcPts val="0"/>
              </a:spcAft>
              <a:buClr>
                <a:schemeClr val="dk1"/>
              </a:buClr>
              <a:buSzPts val="900"/>
              <a:buFont typeface="Times New Roman"/>
              <a:buNone/>
              <a:defRPr sz="900"/>
            </a:lvl4pPr>
            <a:lvl5pPr indent="-228600" lvl="4" marL="2286000" algn="l">
              <a:spcBef>
                <a:spcPts val="180"/>
              </a:spcBef>
              <a:spcAft>
                <a:spcPts val="0"/>
              </a:spcAft>
              <a:buClr>
                <a:schemeClr val="dk1"/>
              </a:buClr>
              <a:buSzPts val="900"/>
              <a:buFont typeface="Times New Roman"/>
              <a:buNone/>
              <a:defRPr sz="900"/>
            </a:lvl5pPr>
            <a:lvl6pPr indent="-228600" lvl="5" marL="2743200" algn="l">
              <a:spcBef>
                <a:spcPts val="180"/>
              </a:spcBef>
              <a:spcAft>
                <a:spcPts val="0"/>
              </a:spcAft>
              <a:buClr>
                <a:schemeClr val="dk1"/>
              </a:buClr>
              <a:buSzPts val="900"/>
              <a:buFont typeface="Times New Roman"/>
              <a:buNone/>
              <a:defRPr sz="900"/>
            </a:lvl6pPr>
            <a:lvl7pPr indent="-228600" lvl="6" marL="3200400" algn="l">
              <a:spcBef>
                <a:spcPts val="180"/>
              </a:spcBef>
              <a:spcAft>
                <a:spcPts val="0"/>
              </a:spcAft>
              <a:buClr>
                <a:schemeClr val="dk1"/>
              </a:buClr>
              <a:buSzPts val="900"/>
              <a:buFont typeface="Times New Roman"/>
              <a:buNone/>
              <a:defRPr sz="900"/>
            </a:lvl7pPr>
            <a:lvl8pPr indent="-228600" lvl="7" marL="3657600" algn="l">
              <a:spcBef>
                <a:spcPts val="180"/>
              </a:spcBef>
              <a:spcAft>
                <a:spcPts val="0"/>
              </a:spcAft>
              <a:buClr>
                <a:schemeClr val="dk1"/>
              </a:buClr>
              <a:buSzPts val="900"/>
              <a:buFont typeface="Times New Roman"/>
              <a:buNone/>
              <a:defRPr sz="900"/>
            </a:lvl8pPr>
            <a:lvl9pPr indent="-228600" lvl="8" marL="4114800" algn="l">
              <a:spcBef>
                <a:spcPts val="180"/>
              </a:spcBef>
              <a:spcAft>
                <a:spcPts val="0"/>
              </a:spcAft>
              <a:buClr>
                <a:schemeClr val="dk1"/>
              </a:buClr>
              <a:buSzPts val="900"/>
              <a:buFont typeface="Times New Roman"/>
              <a:buNone/>
              <a:defRPr sz="900"/>
            </a:lvl9pPr>
          </a:lstStyle>
          <a:p/>
        </p:txBody>
      </p:sp>
      <p:sp>
        <p:nvSpPr>
          <p:cNvPr id="93" name="Google Shape;93;p10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 name="Google Shape;94;p10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 name="Google Shape;95;p10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96" name="Shape 96"/>
        <p:cNvGrpSpPr/>
        <p:nvPr/>
      </p:nvGrpSpPr>
      <p:grpSpPr>
        <a:xfrm>
          <a:off x="0" y="0"/>
          <a:ext cx="0" cy="0"/>
          <a:chOff x="0" y="0"/>
          <a:chExt cx="0" cy="0"/>
        </a:xfrm>
      </p:grpSpPr>
      <p:sp>
        <p:nvSpPr>
          <p:cNvPr id="97" name="Google Shape;97;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8" name="Google Shape;98;p10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Times New Roman"/>
              <a:buNone/>
              <a:defRPr b="1" sz="2400"/>
            </a:lvl1pPr>
            <a:lvl2pPr indent="-228600" lvl="1" marL="914400" algn="l">
              <a:spcBef>
                <a:spcPts val="400"/>
              </a:spcBef>
              <a:spcAft>
                <a:spcPts val="0"/>
              </a:spcAft>
              <a:buClr>
                <a:schemeClr val="dk1"/>
              </a:buClr>
              <a:buSzPts val="2000"/>
              <a:buFont typeface="Times New Roman"/>
              <a:buNone/>
              <a:defRPr b="1" sz="2000"/>
            </a:lvl2pPr>
            <a:lvl3pPr indent="-228600" lvl="2" marL="1371600" algn="l">
              <a:spcBef>
                <a:spcPts val="360"/>
              </a:spcBef>
              <a:spcAft>
                <a:spcPts val="0"/>
              </a:spcAft>
              <a:buClr>
                <a:schemeClr val="dk1"/>
              </a:buClr>
              <a:buSzPts val="1800"/>
              <a:buFont typeface="Times New Roman"/>
              <a:buNone/>
              <a:defRPr b="1" sz="1800"/>
            </a:lvl3pPr>
            <a:lvl4pPr indent="-228600" lvl="3" marL="1828800" algn="l">
              <a:spcBef>
                <a:spcPts val="320"/>
              </a:spcBef>
              <a:spcAft>
                <a:spcPts val="0"/>
              </a:spcAft>
              <a:buClr>
                <a:schemeClr val="dk1"/>
              </a:buClr>
              <a:buSzPts val="1600"/>
              <a:buFont typeface="Times New Roman"/>
              <a:buNone/>
              <a:defRPr b="1" sz="1600"/>
            </a:lvl4pPr>
            <a:lvl5pPr indent="-228600" lvl="4" marL="2286000" algn="l">
              <a:spcBef>
                <a:spcPts val="320"/>
              </a:spcBef>
              <a:spcAft>
                <a:spcPts val="0"/>
              </a:spcAft>
              <a:buClr>
                <a:schemeClr val="dk1"/>
              </a:buClr>
              <a:buSzPts val="1600"/>
              <a:buFont typeface="Times New Roman"/>
              <a:buNone/>
              <a:defRPr b="1" sz="1600"/>
            </a:lvl5pPr>
            <a:lvl6pPr indent="-228600" lvl="5" marL="2743200" algn="l">
              <a:spcBef>
                <a:spcPts val="320"/>
              </a:spcBef>
              <a:spcAft>
                <a:spcPts val="0"/>
              </a:spcAft>
              <a:buClr>
                <a:schemeClr val="dk1"/>
              </a:buClr>
              <a:buSzPts val="1600"/>
              <a:buFont typeface="Times New Roman"/>
              <a:buNone/>
              <a:defRPr b="1" sz="1600"/>
            </a:lvl6pPr>
            <a:lvl7pPr indent="-228600" lvl="6" marL="3200400" algn="l">
              <a:spcBef>
                <a:spcPts val="320"/>
              </a:spcBef>
              <a:spcAft>
                <a:spcPts val="0"/>
              </a:spcAft>
              <a:buClr>
                <a:schemeClr val="dk1"/>
              </a:buClr>
              <a:buSzPts val="1600"/>
              <a:buFont typeface="Times New Roman"/>
              <a:buNone/>
              <a:defRPr b="1" sz="1600"/>
            </a:lvl7pPr>
            <a:lvl8pPr indent="-228600" lvl="7" marL="3657600" algn="l">
              <a:spcBef>
                <a:spcPts val="320"/>
              </a:spcBef>
              <a:spcAft>
                <a:spcPts val="0"/>
              </a:spcAft>
              <a:buClr>
                <a:schemeClr val="dk1"/>
              </a:buClr>
              <a:buSzPts val="1600"/>
              <a:buFont typeface="Times New Roman"/>
              <a:buNone/>
              <a:defRPr b="1" sz="1600"/>
            </a:lvl8pPr>
            <a:lvl9pPr indent="-228600" lvl="8" marL="4114800" algn="l">
              <a:spcBef>
                <a:spcPts val="320"/>
              </a:spcBef>
              <a:spcAft>
                <a:spcPts val="0"/>
              </a:spcAft>
              <a:buClr>
                <a:schemeClr val="dk1"/>
              </a:buClr>
              <a:buSzPts val="1600"/>
              <a:buFont typeface="Times New Roman"/>
              <a:buNone/>
              <a:defRPr b="1" sz="1600"/>
            </a:lvl9pPr>
          </a:lstStyle>
          <a:p/>
        </p:txBody>
      </p:sp>
      <p:sp>
        <p:nvSpPr>
          <p:cNvPr id="99" name="Google Shape;99;p10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Times New Roman"/>
              <a:buChar char="•"/>
              <a:defRPr sz="2400"/>
            </a:lvl1pPr>
            <a:lvl2pPr indent="-355600" lvl="1" marL="914400" algn="l">
              <a:spcBef>
                <a:spcPts val="400"/>
              </a:spcBef>
              <a:spcAft>
                <a:spcPts val="0"/>
              </a:spcAft>
              <a:buClr>
                <a:schemeClr val="dk1"/>
              </a:buClr>
              <a:buSzPts val="2000"/>
              <a:buFont typeface="Times New Roman"/>
              <a:buChar char="–"/>
              <a:defRPr sz="2000"/>
            </a:lvl2pPr>
            <a:lvl3pPr indent="-342900" lvl="2" marL="1371600" algn="l">
              <a:spcBef>
                <a:spcPts val="360"/>
              </a:spcBef>
              <a:spcAft>
                <a:spcPts val="0"/>
              </a:spcAft>
              <a:buClr>
                <a:schemeClr val="dk1"/>
              </a:buClr>
              <a:buSzPts val="1800"/>
              <a:buFont typeface="Times New Roman"/>
              <a:buChar char="•"/>
              <a:defRPr sz="1800"/>
            </a:lvl3pPr>
            <a:lvl4pPr indent="-330200" lvl="3" marL="1828800" algn="l">
              <a:spcBef>
                <a:spcPts val="320"/>
              </a:spcBef>
              <a:spcAft>
                <a:spcPts val="0"/>
              </a:spcAft>
              <a:buClr>
                <a:schemeClr val="dk1"/>
              </a:buClr>
              <a:buSzPts val="1600"/>
              <a:buFont typeface="Times New Roman"/>
              <a:buChar char="–"/>
              <a:defRPr sz="1600"/>
            </a:lvl4pPr>
            <a:lvl5pPr indent="-330200" lvl="4" marL="2286000" algn="l">
              <a:spcBef>
                <a:spcPts val="320"/>
              </a:spcBef>
              <a:spcAft>
                <a:spcPts val="0"/>
              </a:spcAft>
              <a:buClr>
                <a:schemeClr val="dk1"/>
              </a:buClr>
              <a:buSzPts val="1600"/>
              <a:buFont typeface="Times New Roman"/>
              <a:buChar char="»"/>
              <a:defRPr sz="1600"/>
            </a:lvl5pPr>
            <a:lvl6pPr indent="-330200" lvl="5" marL="2743200" algn="l">
              <a:spcBef>
                <a:spcPts val="320"/>
              </a:spcBef>
              <a:spcAft>
                <a:spcPts val="0"/>
              </a:spcAft>
              <a:buClr>
                <a:schemeClr val="dk1"/>
              </a:buClr>
              <a:buSzPts val="1600"/>
              <a:buFont typeface="Times New Roman"/>
              <a:buChar char="»"/>
              <a:defRPr sz="1600"/>
            </a:lvl6pPr>
            <a:lvl7pPr indent="-330200" lvl="6" marL="3200400" algn="l">
              <a:spcBef>
                <a:spcPts val="320"/>
              </a:spcBef>
              <a:spcAft>
                <a:spcPts val="0"/>
              </a:spcAft>
              <a:buClr>
                <a:schemeClr val="dk1"/>
              </a:buClr>
              <a:buSzPts val="1600"/>
              <a:buFont typeface="Times New Roman"/>
              <a:buChar char="»"/>
              <a:defRPr sz="1600"/>
            </a:lvl7pPr>
            <a:lvl8pPr indent="-330200" lvl="7" marL="3657600" algn="l">
              <a:spcBef>
                <a:spcPts val="320"/>
              </a:spcBef>
              <a:spcAft>
                <a:spcPts val="0"/>
              </a:spcAft>
              <a:buClr>
                <a:schemeClr val="dk1"/>
              </a:buClr>
              <a:buSzPts val="1600"/>
              <a:buFont typeface="Times New Roman"/>
              <a:buChar char="»"/>
              <a:defRPr sz="1600"/>
            </a:lvl8pPr>
            <a:lvl9pPr indent="-330200" lvl="8" marL="4114800" algn="l">
              <a:spcBef>
                <a:spcPts val="320"/>
              </a:spcBef>
              <a:spcAft>
                <a:spcPts val="0"/>
              </a:spcAft>
              <a:buClr>
                <a:schemeClr val="dk1"/>
              </a:buClr>
              <a:buSzPts val="1600"/>
              <a:buFont typeface="Times New Roman"/>
              <a:buChar char="»"/>
              <a:defRPr sz="1600"/>
            </a:lvl9pPr>
          </a:lstStyle>
          <a:p/>
        </p:txBody>
      </p:sp>
      <p:sp>
        <p:nvSpPr>
          <p:cNvPr id="100" name="Google Shape;100;p10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Times New Roman"/>
              <a:buNone/>
              <a:defRPr b="1" sz="2400"/>
            </a:lvl1pPr>
            <a:lvl2pPr indent="-228600" lvl="1" marL="914400" algn="l">
              <a:spcBef>
                <a:spcPts val="400"/>
              </a:spcBef>
              <a:spcAft>
                <a:spcPts val="0"/>
              </a:spcAft>
              <a:buClr>
                <a:schemeClr val="dk1"/>
              </a:buClr>
              <a:buSzPts val="2000"/>
              <a:buFont typeface="Times New Roman"/>
              <a:buNone/>
              <a:defRPr b="1" sz="2000"/>
            </a:lvl2pPr>
            <a:lvl3pPr indent="-228600" lvl="2" marL="1371600" algn="l">
              <a:spcBef>
                <a:spcPts val="360"/>
              </a:spcBef>
              <a:spcAft>
                <a:spcPts val="0"/>
              </a:spcAft>
              <a:buClr>
                <a:schemeClr val="dk1"/>
              </a:buClr>
              <a:buSzPts val="1800"/>
              <a:buFont typeface="Times New Roman"/>
              <a:buNone/>
              <a:defRPr b="1" sz="1800"/>
            </a:lvl3pPr>
            <a:lvl4pPr indent="-228600" lvl="3" marL="1828800" algn="l">
              <a:spcBef>
                <a:spcPts val="320"/>
              </a:spcBef>
              <a:spcAft>
                <a:spcPts val="0"/>
              </a:spcAft>
              <a:buClr>
                <a:schemeClr val="dk1"/>
              </a:buClr>
              <a:buSzPts val="1600"/>
              <a:buFont typeface="Times New Roman"/>
              <a:buNone/>
              <a:defRPr b="1" sz="1600"/>
            </a:lvl4pPr>
            <a:lvl5pPr indent="-228600" lvl="4" marL="2286000" algn="l">
              <a:spcBef>
                <a:spcPts val="320"/>
              </a:spcBef>
              <a:spcAft>
                <a:spcPts val="0"/>
              </a:spcAft>
              <a:buClr>
                <a:schemeClr val="dk1"/>
              </a:buClr>
              <a:buSzPts val="1600"/>
              <a:buFont typeface="Times New Roman"/>
              <a:buNone/>
              <a:defRPr b="1" sz="1600"/>
            </a:lvl5pPr>
            <a:lvl6pPr indent="-228600" lvl="5" marL="2743200" algn="l">
              <a:spcBef>
                <a:spcPts val="320"/>
              </a:spcBef>
              <a:spcAft>
                <a:spcPts val="0"/>
              </a:spcAft>
              <a:buClr>
                <a:schemeClr val="dk1"/>
              </a:buClr>
              <a:buSzPts val="1600"/>
              <a:buFont typeface="Times New Roman"/>
              <a:buNone/>
              <a:defRPr b="1" sz="1600"/>
            </a:lvl6pPr>
            <a:lvl7pPr indent="-228600" lvl="6" marL="3200400" algn="l">
              <a:spcBef>
                <a:spcPts val="320"/>
              </a:spcBef>
              <a:spcAft>
                <a:spcPts val="0"/>
              </a:spcAft>
              <a:buClr>
                <a:schemeClr val="dk1"/>
              </a:buClr>
              <a:buSzPts val="1600"/>
              <a:buFont typeface="Times New Roman"/>
              <a:buNone/>
              <a:defRPr b="1" sz="1600"/>
            </a:lvl7pPr>
            <a:lvl8pPr indent="-228600" lvl="7" marL="3657600" algn="l">
              <a:spcBef>
                <a:spcPts val="320"/>
              </a:spcBef>
              <a:spcAft>
                <a:spcPts val="0"/>
              </a:spcAft>
              <a:buClr>
                <a:schemeClr val="dk1"/>
              </a:buClr>
              <a:buSzPts val="1600"/>
              <a:buFont typeface="Times New Roman"/>
              <a:buNone/>
              <a:defRPr b="1" sz="1600"/>
            </a:lvl8pPr>
            <a:lvl9pPr indent="-228600" lvl="8" marL="4114800" algn="l">
              <a:spcBef>
                <a:spcPts val="320"/>
              </a:spcBef>
              <a:spcAft>
                <a:spcPts val="0"/>
              </a:spcAft>
              <a:buClr>
                <a:schemeClr val="dk1"/>
              </a:buClr>
              <a:buSzPts val="1600"/>
              <a:buFont typeface="Times New Roman"/>
              <a:buNone/>
              <a:defRPr b="1" sz="1600"/>
            </a:lvl9pPr>
          </a:lstStyle>
          <a:p/>
        </p:txBody>
      </p:sp>
      <p:sp>
        <p:nvSpPr>
          <p:cNvPr id="101" name="Google Shape;101;p10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Times New Roman"/>
              <a:buChar char="•"/>
              <a:defRPr sz="2400"/>
            </a:lvl1pPr>
            <a:lvl2pPr indent="-355600" lvl="1" marL="914400" algn="l">
              <a:spcBef>
                <a:spcPts val="400"/>
              </a:spcBef>
              <a:spcAft>
                <a:spcPts val="0"/>
              </a:spcAft>
              <a:buClr>
                <a:schemeClr val="dk1"/>
              </a:buClr>
              <a:buSzPts val="2000"/>
              <a:buFont typeface="Times New Roman"/>
              <a:buChar char="–"/>
              <a:defRPr sz="2000"/>
            </a:lvl2pPr>
            <a:lvl3pPr indent="-342900" lvl="2" marL="1371600" algn="l">
              <a:spcBef>
                <a:spcPts val="360"/>
              </a:spcBef>
              <a:spcAft>
                <a:spcPts val="0"/>
              </a:spcAft>
              <a:buClr>
                <a:schemeClr val="dk1"/>
              </a:buClr>
              <a:buSzPts val="1800"/>
              <a:buFont typeface="Times New Roman"/>
              <a:buChar char="•"/>
              <a:defRPr sz="1800"/>
            </a:lvl3pPr>
            <a:lvl4pPr indent="-330200" lvl="3" marL="1828800" algn="l">
              <a:spcBef>
                <a:spcPts val="320"/>
              </a:spcBef>
              <a:spcAft>
                <a:spcPts val="0"/>
              </a:spcAft>
              <a:buClr>
                <a:schemeClr val="dk1"/>
              </a:buClr>
              <a:buSzPts val="1600"/>
              <a:buFont typeface="Times New Roman"/>
              <a:buChar char="–"/>
              <a:defRPr sz="1600"/>
            </a:lvl4pPr>
            <a:lvl5pPr indent="-330200" lvl="4" marL="2286000" algn="l">
              <a:spcBef>
                <a:spcPts val="320"/>
              </a:spcBef>
              <a:spcAft>
                <a:spcPts val="0"/>
              </a:spcAft>
              <a:buClr>
                <a:schemeClr val="dk1"/>
              </a:buClr>
              <a:buSzPts val="1600"/>
              <a:buFont typeface="Times New Roman"/>
              <a:buChar char="»"/>
              <a:defRPr sz="1600"/>
            </a:lvl5pPr>
            <a:lvl6pPr indent="-330200" lvl="5" marL="2743200" algn="l">
              <a:spcBef>
                <a:spcPts val="320"/>
              </a:spcBef>
              <a:spcAft>
                <a:spcPts val="0"/>
              </a:spcAft>
              <a:buClr>
                <a:schemeClr val="dk1"/>
              </a:buClr>
              <a:buSzPts val="1600"/>
              <a:buFont typeface="Times New Roman"/>
              <a:buChar char="»"/>
              <a:defRPr sz="1600"/>
            </a:lvl6pPr>
            <a:lvl7pPr indent="-330200" lvl="6" marL="3200400" algn="l">
              <a:spcBef>
                <a:spcPts val="320"/>
              </a:spcBef>
              <a:spcAft>
                <a:spcPts val="0"/>
              </a:spcAft>
              <a:buClr>
                <a:schemeClr val="dk1"/>
              </a:buClr>
              <a:buSzPts val="1600"/>
              <a:buFont typeface="Times New Roman"/>
              <a:buChar char="»"/>
              <a:defRPr sz="1600"/>
            </a:lvl7pPr>
            <a:lvl8pPr indent="-330200" lvl="7" marL="3657600" algn="l">
              <a:spcBef>
                <a:spcPts val="320"/>
              </a:spcBef>
              <a:spcAft>
                <a:spcPts val="0"/>
              </a:spcAft>
              <a:buClr>
                <a:schemeClr val="dk1"/>
              </a:buClr>
              <a:buSzPts val="1600"/>
              <a:buFont typeface="Times New Roman"/>
              <a:buChar char="»"/>
              <a:defRPr sz="1600"/>
            </a:lvl8pPr>
            <a:lvl9pPr indent="-330200" lvl="8" marL="4114800" algn="l">
              <a:spcBef>
                <a:spcPts val="320"/>
              </a:spcBef>
              <a:spcAft>
                <a:spcPts val="0"/>
              </a:spcAft>
              <a:buClr>
                <a:schemeClr val="dk1"/>
              </a:buClr>
              <a:buSzPts val="1600"/>
              <a:buFont typeface="Times New Roman"/>
              <a:buChar char="»"/>
              <a:defRPr sz="1600"/>
            </a:lvl9pPr>
          </a:lstStyle>
          <a:p/>
        </p:txBody>
      </p:sp>
      <p:sp>
        <p:nvSpPr>
          <p:cNvPr id="102" name="Google Shape;102;p10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3" name="Google Shape;103;p10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4" name="Google Shape;104;p10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5" name="Shape 105"/>
        <p:cNvGrpSpPr/>
        <p:nvPr/>
      </p:nvGrpSpPr>
      <p:grpSpPr>
        <a:xfrm>
          <a:off x="0" y="0"/>
          <a:ext cx="0" cy="0"/>
          <a:chOff x="0" y="0"/>
          <a:chExt cx="0" cy="0"/>
        </a:xfrm>
      </p:grpSpPr>
      <p:sp>
        <p:nvSpPr>
          <p:cNvPr id="106" name="Google Shape;106;p10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7" name="Google Shape;107;p10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Times New Roman"/>
              <a:buNone/>
              <a:defRPr sz="2000"/>
            </a:lvl1pPr>
            <a:lvl2pPr indent="-228600" lvl="1" marL="914400" algn="l">
              <a:spcBef>
                <a:spcPts val="360"/>
              </a:spcBef>
              <a:spcAft>
                <a:spcPts val="0"/>
              </a:spcAft>
              <a:buClr>
                <a:schemeClr val="dk1"/>
              </a:buClr>
              <a:buSzPts val="1800"/>
              <a:buFont typeface="Times New Roman"/>
              <a:buNone/>
              <a:defRPr sz="1800"/>
            </a:lvl2pPr>
            <a:lvl3pPr indent="-228600" lvl="2" marL="1371600" algn="l">
              <a:spcBef>
                <a:spcPts val="320"/>
              </a:spcBef>
              <a:spcAft>
                <a:spcPts val="0"/>
              </a:spcAft>
              <a:buClr>
                <a:schemeClr val="dk1"/>
              </a:buClr>
              <a:buSzPts val="1600"/>
              <a:buFont typeface="Times New Roman"/>
              <a:buNone/>
              <a:defRPr sz="1600"/>
            </a:lvl3pPr>
            <a:lvl4pPr indent="-228600" lvl="3" marL="1828800" algn="l">
              <a:spcBef>
                <a:spcPts val="280"/>
              </a:spcBef>
              <a:spcAft>
                <a:spcPts val="0"/>
              </a:spcAft>
              <a:buClr>
                <a:schemeClr val="dk1"/>
              </a:buClr>
              <a:buSzPts val="1400"/>
              <a:buFont typeface="Times New Roman"/>
              <a:buNone/>
              <a:defRPr sz="1400"/>
            </a:lvl4pPr>
            <a:lvl5pPr indent="-228600" lvl="4" marL="2286000" algn="l">
              <a:spcBef>
                <a:spcPts val="280"/>
              </a:spcBef>
              <a:spcAft>
                <a:spcPts val="0"/>
              </a:spcAft>
              <a:buClr>
                <a:schemeClr val="dk1"/>
              </a:buClr>
              <a:buSzPts val="1400"/>
              <a:buFont typeface="Times New Roman"/>
              <a:buNone/>
              <a:defRPr sz="1400"/>
            </a:lvl5pPr>
            <a:lvl6pPr indent="-228600" lvl="5" marL="2743200" algn="l">
              <a:spcBef>
                <a:spcPts val="280"/>
              </a:spcBef>
              <a:spcAft>
                <a:spcPts val="0"/>
              </a:spcAft>
              <a:buClr>
                <a:schemeClr val="dk1"/>
              </a:buClr>
              <a:buSzPts val="1400"/>
              <a:buFont typeface="Times New Roman"/>
              <a:buNone/>
              <a:defRPr sz="1400"/>
            </a:lvl6pPr>
            <a:lvl7pPr indent="-228600" lvl="6" marL="3200400" algn="l">
              <a:spcBef>
                <a:spcPts val="280"/>
              </a:spcBef>
              <a:spcAft>
                <a:spcPts val="0"/>
              </a:spcAft>
              <a:buClr>
                <a:schemeClr val="dk1"/>
              </a:buClr>
              <a:buSzPts val="1400"/>
              <a:buFont typeface="Times New Roman"/>
              <a:buNone/>
              <a:defRPr sz="1400"/>
            </a:lvl7pPr>
            <a:lvl8pPr indent="-228600" lvl="7" marL="3657600" algn="l">
              <a:spcBef>
                <a:spcPts val="280"/>
              </a:spcBef>
              <a:spcAft>
                <a:spcPts val="0"/>
              </a:spcAft>
              <a:buClr>
                <a:schemeClr val="dk1"/>
              </a:buClr>
              <a:buSzPts val="1400"/>
              <a:buFont typeface="Times New Roman"/>
              <a:buNone/>
              <a:defRPr sz="1400"/>
            </a:lvl8pPr>
            <a:lvl9pPr indent="-228600" lvl="8" marL="4114800" algn="l">
              <a:spcBef>
                <a:spcPts val="280"/>
              </a:spcBef>
              <a:spcAft>
                <a:spcPts val="0"/>
              </a:spcAft>
              <a:buClr>
                <a:schemeClr val="dk1"/>
              </a:buClr>
              <a:buSzPts val="1400"/>
              <a:buFont typeface="Times New Roman"/>
              <a:buNone/>
              <a:defRPr sz="1400"/>
            </a:lvl9pPr>
          </a:lstStyle>
          <a:p/>
        </p:txBody>
      </p:sp>
      <p:sp>
        <p:nvSpPr>
          <p:cNvPr id="108" name="Google Shape;108;p10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9" name="Google Shape;109;p10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10" name="Google Shape;110;p10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objOnly">
  <p:cSld name="OBJECT_ONLY">
    <p:spTree>
      <p:nvGrpSpPr>
        <p:cNvPr id="117" name="Shape 117"/>
        <p:cNvGrpSpPr/>
        <p:nvPr/>
      </p:nvGrpSpPr>
      <p:grpSpPr>
        <a:xfrm>
          <a:off x="0" y="0"/>
          <a:ext cx="0" cy="0"/>
          <a:chOff x="0" y="0"/>
          <a:chExt cx="0" cy="0"/>
        </a:xfrm>
      </p:grpSpPr>
      <p:sp>
        <p:nvSpPr>
          <p:cNvPr id="118" name="Google Shape;118;p95"/>
          <p:cNvSpPr txBox="1"/>
          <p:nvPr>
            <p:ph idx="1" type="body"/>
          </p:nvPr>
        </p:nvSpPr>
        <p:spPr>
          <a:xfrm>
            <a:off x="1143000" y="609600"/>
            <a:ext cx="7799388" cy="54514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 name="Google Shape;119;p95"/>
          <p:cNvSpPr txBox="1"/>
          <p:nvPr>
            <p:ph idx="10" type="dt"/>
          </p:nvPr>
        </p:nvSpPr>
        <p:spPr>
          <a:xfrm>
            <a:off x="11430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0" name="Google Shape;120;p95"/>
          <p:cNvSpPr txBox="1"/>
          <p:nvPr>
            <p:ph idx="11" type="ftr"/>
          </p:nvPr>
        </p:nvSpPr>
        <p:spPr>
          <a:xfrm>
            <a:off x="35814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1" name="Google Shape;121;p95"/>
          <p:cNvSpPr txBox="1"/>
          <p:nvPr>
            <p:ph idx="12" type="sldNum"/>
          </p:nvPr>
        </p:nvSpPr>
        <p:spPr>
          <a:xfrm>
            <a:off x="70104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8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88"/>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Times New Roman"/>
              <a:buChar char="•"/>
              <a:defRPr sz="2800"/>
            </a:lvl1pPr>
            <a:lvl2pPr indent="-381000" lvl="1" marL="914400" algn="l">
              <a:spcBef>
                <a:spcPts val="480"/>
              </a:spcBef>
              <a:spcAft>
                <a:spcPts val="0"/>
              </a:spcAft>
              <a:buClr>
                <a:schemeClr val="dk1"/>
              </a:buClr>
              <a:buSzPts val="2400"/>
              <a:buFont typeface="Times New Roman"/>
              <a:buChar char="–"/>
              <a:defRPr sz="2400"/>
            </a:lvl2pPr>
            <a:lvl3pPr indent="-355600" lvl="2" marL="1371600" algn="l">
              <a:spcBef>
                <a:spcPts val="400"/>
              </a:spcBef>
              <a:spcAft>
                <a:spcPts val="0"/>
              </a:spcAft>
              <a:buClr>
                <a:schemeClr val="dk1"/>
              </a:buClr>
              <a:buSzPts val="2000"/>
              <a:buFont typeface="Times New Roman"/>
              <a:buChar char="•"/>
              <a:defRPr sz="2000"/>
            </a:lvl3pPr>
            <a:lvl4pPr indent="-342900" lvl="3" marL="1828800" algn="l">
              <a:spcBef>
                <a:spcPts val="360"/>
              </a:spcBef>
              <a:spcAft>
                <a:spcPts val="0"/>
              </a:spcAft>
              <a:buClr>
                <a:schemeClr val="dk1"/>
              </a:buClr>
              <a:buSzPts val="1800"/>
              <a:buFont typeface="Times New Roman"/>
              <a:buChar char="–"/>
              <a:defRPr sz="1800"/>
            </a:lvl4pPr>
            <a:lvl5pPr indent="-342900" lvl="4" marL="2286000" algn="l">
              <a:spcBef>
                <a:spcPts val="360"/>
              </a:spcBef>
              <a:spcAft>
                <a:spcPts val="0"/>
              </a:spcAft>
              <a:buClr>
                <a:schemeClr val="dk1"/>
              </a:buClr>
              <a:buSzPts val="1800"/>
              <a:buFont typeface="Times New Roman"/>
              <a:buChar char="»"/>
              <a:defRPr sz="1800"/>
            </a:lvl5pPr>
            <a:lvl6pPr indent="-342900" lvl="5" marL="2743200" algn="l">
              <a:spcBef>
                <a:spcPts val="360"/>
              </a:spcBef>
              <a:spcAft>
                <a:spcPts val="0"/>
              </a:spcAft>
              <a:buClr>
                <a:schemeClr val="dk1"/>
              </a:buClr>
              <a:buSzPts val="1800"/>
              <a:buFont typeface="Times New Roman"/>
              <a:buChar char="»"/>
              <a:defRPr sz="1800"/>
            </a:lvl6pPr>
            <a:lvl7pPr indent="-342900" lvl="6" marL="3200400" algn="l">
              <a:spcBef>
                <a:spcPts val="360"/>
              </a:spcBef>
              <a:spcAft>
                <a:spcPts val="0"/>
              </a:spcAft>
              <a:buClr>
                <a:schemeClr val="dk1"/>
              </a:buClr>
              <a:buSzPts val="1800"/>
              <a:buFont typeface="Times New Roman"/>
              <a:buChar char="»"/>
              <a:defRPr sz="1800"/>
            </a:lvl7pPr>
            <a:lvl8pPr indent="-342900" lvl="7" marL="3657600" algn="l">
              <a:spcBef>
                <a:spcPts val="360"/>
              </a:spcBef>
              <a:spcAft>
                <a:spcPts val="0"/>
              </a:spcAft>
              <a:buClr>
                <a:schemeClr val="dk1"/>
              </a:buClr>
              <a:buSzPts val="1800"/>
              <a:buFont typeface="Times New Roman"/>
              <a:buChar char="»"/>
              <a:defRPr sz="1800"/>
            </a:lvl8pPr>
            <a:lvl9pPr indent="-342900" lvl="8" marL="4114800" algn="l">
              <a:spcBef>
                <a:spcPts val="360"/>
              </a:spcBef>
              <a:spcAft>
                <a:spcPts val="0"/>
              </a:spcAft>
              <a:buClr>
                <a:schemeClr val="dk1"/>
              </a:buClr>
              <a:buSzPts val="1800"/>
              <a:buFont typeface="Times New Roman"/>
              <a:buChar char="»"/>
              <a:defRPr sz="1800"/>
            </a:lvl9pPr>
          </a:lstStyle>
          <a:p/>
        </p:txBody>
      </p:sp>
      <p:sp>
        <p:nvSpPr>
          <p:cNvPr id="24" name="Google Shape;24;p88"/>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Times New Roman"/>
              <a:buChar char="•"/>
              <a:defRPr sz="2800"/>
            </a:lvl1pPr>
            <a:lvl2pPr indent="-381000" lvl="1" marL="914400" algn="l">
              <a:spcBef>
                <a:spcPts val="480"/>
              </a:spcBef>
              <a:spcAft>
                <a:spcPts val="0"/>
              </a:spcAft>
              <a:buClr>
                <a:schemeClr val="dk1"/>
              </a:buClr>
              <a:buSzPts val="2400"/>
              <a:buFont typeface="Times New Roman"/>
              <a:buChar char="–"/>
              <a:defRPr sz="2400"/>
            </a:lvl2pPr>
            <a:lvl3pPr indent="-355600" lvl="2" marL="1371600" algn="l">
              <a:spcBef>
                <a:spcPts val="400"/>
              </a:spcBef>
              <a:spcAft>
                <a:spcPts val="0"/>
              </a:spcAft>
              <a:buClr>
                <a:schemeClr val="dk1"/>
              </a:buClr>
              <a:buSzPts val="2000"/>
              <a:buFont typeface="Times New Roman"/>
              <a:buChar char="•"/>
              <a:defRPr sz="2000"/>
            </a:lvl3pPr>
            <a:lvl4pPr indent="-342900" lvl="3" marL="1828800" algn="l">
              <a:spcBef>
                <a:spcPts val="360"/>
              </a:spcBef>
              <a:spcAft>
                <a:spcPts val="0"/>
              </a:spcAft>
              <a:buClr>
                <a:schemeClr val="dk1"/>
              </a:buClr>
              <a:buSzPts val="1800"/>
              <a:buFont typeface="Times New Roman"/>
              <a:buChar char="–"/>
              <a:defRPr sz="1800"/>
            </a:lvl4pPr>
            <a:lvl5pPr indent="-342900" lvl="4" marL="2286000" algn="l">
              <a:spcBef>
                <a:spcPts val="360"/>
              </a:spcBef>
              <a:spcAft>
                <a:spcPts val="0"/>
              </a:spcAft>
              <a:buClr>
                <a:schemeClr val="dk1"/>
              </a:buClr>
              <a:buSzPts val="1800"/>
              <a:buFont typeface="Times New Roman"/>
              <a:buChar char="»"/>
              <a:defRPr sz="1800"/>
            </a:lvl5pPr>
            <a:lvl6pPr indent="-342900" lvl="5" marL="2743200" algn="l">
              <a:spcBef>
                <a:spcPts val="360"/>
              </a:spcBef>
              <a:spcAft>
                <a:spcPts val="0"/>
              </a:spcAft>
              <a:buClr>
                <a:schemeClr val="dk1"/>
              </a:buClr>
              <a:buSzPts val="1800"/>
              <a:buFont typeface="Times New Roman"/>
              <a:buChar char="»"/>
              <a:defRPr sz="1800"/>
            </a:lvl6pPr>
            <a:lvl7pPr indent="-342900" lvl="6" marL="3200400" algn="l">
              <a:spcBef>
                <a:spcPts val="360"/>
              </a:spcBef>
              <a:spcAft>
                <a:spcPts val="0"/>
              </a:spcAft>
              <a:buClr>
                <a:schemeClr val="dk1"/>
              </a:buClr>
              <a:buSzPts val="1800"/>
              <a:buFont typeface="Times New Roman"/>
              <a:buChar char="»"/>
              <a:defRPr sz="1800"/>
            </a:lvl7pPr>
            <a:lvl8pPr indent="-342900" lvl="7" marL="3657600" algn="l">
              <a:spcBef>
                <a:spcPts val="360"/>
              </a:spcBef>
              <a:spcAft>
                <a:spcPts val="0"/>
              </a:spcAft>
              <a:buClr>
                <a:schemeClr val="dk1"/>
              </a:buClr>
              <a:buSzPts val="1800"/>
              <a:buFont typeface="Times New Roman"/>
              <a:buChar char="»"/>
              <a:defRPr sz="1800"/>
            </a:lvl8pPr>
            <a:lvl9pPr indent="-342900" lvl="8" marL="4114800" algn="l">
              <a:spcBef>
                <a:spcPts val="360"/>
              </a:spcBef>
              <a:spcAft>
                <a:spcPts val="0"/>
              </a:spcAft>
              <a:buClr>
                <a:schemeClr val="dk1"/>
              </a:buClr>
              <a:buSzPts val="1800"/>
              <a:buFont typeface="Times New Roman"/>
              <a:buChar char="»"/>
              <a:defRPr sz="1800"/>
            </a:lvl9pPr>
          </a:lstStyle>
          <a:p/>
        </p:txBody>
      </p:sp>
      <p:sp>
        <p:nvSpPr>
          <p:cNvPr id="25" name="Google Shape;25;p8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 name="Google Shape;26;p8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8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8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 name="Google Shape;30;p8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 name="Google Shape;31;p8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8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3" name="Shape 33"/>
        <p:cNvGrpSpPr/>
        <p:nvPr/>
      </p:nvGrpSpPr>
      <p:grpSpPr>
        <a:xfrm>
          <a:off x="0" y="0"/>
          <a:ext cx="0" cy="0"/>
          <a:chOff x="0" y="0"/>
          <a:chExt cx="0" cy="0"/>
        </a:xfrm>
      </p:grpSpPr>
      <p:sp>
        <p:nvSpPr>
          <p:cNvPr id="34" name="Google Shape;34;p9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 name="Google Shape;35;p9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9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over Content" type="txOverObj">
  <p:cSld name="TEXT_OVER_OBJECT">
    <p:spTree>
      <p:nvGrpSpPr>
        <p:cNvPr id="37" name="Shape 37"/>
        <p:cNvGrpSpPr/>
        <p:nvPr/>
      </p:nvGrpSpPr>
      <p:grpSpPr>
        <a:xfrm>
          <a:off x="0" y="0"/>
          <a:ext cx="0" cy="0"/>
          <a:chOff x="0" y="0"/>
          <a:chExt cx="0" cy="0"/>
        </a:xfrm>
      </p:grpSpPr>
      <p:sp>
        <p:nvSpPr>
          <p:cNvPr id="38" name="Google Shape;38;p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91"/>
          <p:cNvSpPr txBox="1"/>
          <p:nvPr>
            <p:ph idx="1" type="body"/>
          </p:nvPr>
        </p:nvSpPr>
        <p:spPr>
          <a:xfrm>
            <a:off x="457200" y="1600200"/>
            <a:ext cx="8229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 name="Google Shape;40;p91"/>
          <p:cNvSpPr txBox="1"/>
          <p:nvPr>
            <p:ph idx="2" type="body"/>
          </p:nvPr>
        </p:nvSpPr>
        <p:spPr>
          <a:xfrm>
            <a:off x="457200" y="3938588"/>
            <a:ext cx="8229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 name="Google Shape;41;p9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 name="Google Shape;42;p9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 name="Google Shape;43;p9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4" name="Shape 44"/>
        <p:cNvGrpSpPr/>
        <p:nvPr/>
      </p:nvGrpSpPr>
      <p:grpSpPr>
        <a:xfrm>
          <a:off x="0" y="0"/>
          <a:ext cx="0" cy="0"/>
          <a:chOff x="0" y="0"/>
          <a:chExt cx="0" cy="0"/>
        </a:xfrm>
      </p:grpSpPr>
      <p:sp>
        <p:nvSpPr>
          <p:cNvPr id="45" name="Google Shape;45;p9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9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p:txBody>
      </p:sp>
      <p:sp>
        <p:nvSpPr>
          <p:cNvPr id="47" name="Google Shape;47;p9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 name="Google Shape;48;p9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9" name="Google Shape;49;p9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0" name="Shape 50"/>
        <p:cNvGrpSpPr/>
        <p:nvPr/>
      </p:nvGrpSpPr>
      <p:grpSpPr>
        <a:xfrm>
          <a:off x="0" y="0"/>
          <a:ext cx="0" cy="0"/>
          <a:chOff x="0" y="0"/>
          <a:chExt cx="0" cy="0"/>
        </a:xfrm>
      </p:grpSpPr>
      <p:sp>
        <p:nvSpPr>
          <p:cNvPr id="51" name="Google Shape;51;p9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 name="Google Shape;52;p93"/>
          <p:cNvSpPr txBox="1"/>
          <p:nvPr>
            <p:ph idx="1" type="body"/>
          </p:nvPr>
        </p:nvSpPr>
        <p:spPr>
          <a:xfrm rot="5400000">
            <a:off x="2514600" y="152400"/>
            <a:ext cx="41148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9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 name="Google Shape;54;p9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9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56" name="Shape 56"/>
        <p:cNvGrpSpPr/>
        <p:nvPr/>
      </p:nvGrpSpPr>
      <p:grpSpPr>
        <a:xfrm>
          <a:off x="0" y="0"/>
          <a:ext cx="0" cy="0"/>
          <a:chOff x="0" y="0"/>
          <a:chExt cx="0" cy="0"/>
        </a:xfrm>
      </p:grpSpPr>
      <p:sp>
        <p:nvSpPr>
          <p:cNvPr id="57" name="Google Shape;57;p9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96"/>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6"/>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9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9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 name="Google Shape;62;p9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able" type="tbl">
  <p:cSld name="TABLE">
    <p:spTree>
      <p:nvGrpSpPr>
        <p:cNvPr id="63" name="Shape 63"/>
        <p:cNvGrpSpPr/>
        <p:nvPr/>
      </p:nvGrpSpPr>
      <p:grpSpPr>
        <a:xfrm>
          <a:off x="0" y="0"/>
          <a:ext cx="0" cy="0"/>
          <a:chOff x="0" y="0"/>
          <a:chExt cx="0" cy="0"/>
        </a:xfrm>
      </p:grpSpPr>
      <p:sp>
        <p:nvSpPr>
          <p:cNvPr id="64" name="Google Shape;64;p9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 name="Google Shape;65;p9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9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9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8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1pPr>
            <a:lvl2pPr lvl="1"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2pPr>
            <a:lvl3pPr lvl="2"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3pPr>
            <a:lvl4pPr lvl="3"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4pPr>
            <a:lvl5pPr lvl="4"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5pPr>
            <a:lvl6pPr lvl="5"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11" name="Google Shape;11;p86"/>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 name="Google Shape;12;p8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3" name="Google Shape;13;p8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4" name="Google Shape;14;p8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1" name="Shape 111"/>
        <p:cNvGrpSpPr/>
        <p:nvPr/>
      </p:nvGrpSpPr>
      <p:grpSpPr>
        <a:xfrm>
          <a:off x="0" y="0"/>
          <a:ext cx="0" cy="0"/>
          <a:chOff x="0" y="0"/>
          <a:chExt cx="0" cy="0"/>
        </a:xfrm>
      </p:grpSpPr>
      <p:sp>
        <p:nvSpPr>
          <p:cNvPr id="112" name="Google Shape;112;p9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1pPr>
            <a:lvl2pPr lvl="1"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2pPr>
            <a:lvl3pPr lvl="2"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3pPr>
            <a:lvl4pPr lvl="3"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4pPr>
            <a:lvl5pPr lvl="4"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5pPr>
            <a:lvl6pPr lvl="5"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113" name="Google Shape;113;p94"/>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14" name="Google Shape;114;p94"/>
          <p:cNvSpPr txBox="1"/>
          <p:nvPr>
            <p:ph idx="10" type="dt"/>
          </p:nvPr>
        </p:nvSpPr>
        <p:spPr>
          <a:xfrm>
            <a:off x="1143000" y="6248400"/>
            <a:ext cx="19050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a:solidFill>
                  <a:schemeClr val="dk1"/>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15" name="Google Shape;115;p94"/>
          <p:cNvSpPr txBox="1"/>
          <p:nvPr>
            <p:ph idx="11" type="ftr"/>
          </p:nvPr>
        </p:nvSpPr>
        <p:spPr>
          <a:xfrm>
            <a:off x="3581400" y="6248400"/>
            <a:ext cx="28956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a:solidFill>
                  <a:schemeClr val="dk1"/>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16" name="Google Shape;116;p94"/>
          <p:cNvSpPr txBox="1"/>
          <p:nvPr>
            <p:ph idx="12" type="sldNum"/>
          </p:nvPr>
        </p:nvSpPr>
        <p:spPr>
          <a:xfrm>
            <a:off x="70104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13.png"/><Relationship Id="rId8"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1.jpg"/><Relationship Id="rId5" Type="http://schemas.openxmlformats.org/officeDocument/2006/relationships/image" Target="../media/image30.png"/><Relationship Id="rId6"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35.jpg"/><Relationship Id="rId5"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39.jpg"/><Relationship Id="rId5"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44.png"/></Relationships>
</file>

<file path=ppt/slides/_rels/slide33.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4.png"/><Relationship Id="rId12"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58.png"/><Relationship Id="rId8"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0"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2.png"/><Relationship Id="rId4" Type="http://schemas.openxmlformats.org/officeDocument/2006/relationships/image" Target="../media/image61.png"/><Relationship Id="rId9"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1.png"/><Relationship Id="rId4" Type="http://schemas.openxmlformats.org/officeDocument/2006/relationships/image" Target="../media/image70.png"/><Relationship Id="rId5" Type="http://schemas.openxmlformats.org/officeDocument/2006/relationships/image" Target="../media/image75.png"/><Relationship Id="rId6" Type="http://schemas.openxmlformats.org/officeDocument/2006/relationships/image" Target="../media/image71.png"/><Relationship Id="rId7"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learn.genetics.utah.edu/content/molecules/dna/"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8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9.png"/><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0.png"/><Relationship Id="rId4" Type="http://schemas.openxmlformats.org/officeDocument/2006/relationships/image" Target="../media/image78.jpg"/><Relationship Id="rId5" Type="http://schemas.openxmlformats.org/officeDocument/2006/relationships/image" Target="../media/image7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3.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4.png"/><Relationship Id="rId4" Type="http://schemas.openxmlformats.org/officeDocument/2006/relationships/image" Target="../media/image92.png"/><Relationship Id="rId5"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05.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3.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0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0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0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0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4.png"/><Relationship Id="rId12"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58.png"/><Relationship Id="rId8"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0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15.jpg"/><Relationship Id="rId4" Type="http://schemas.openxmlformats.org/officeDocument/2006/relationships/image" Target="../media/image110.png"/><Relationship Id="rId5" Type="http://schemas.openxmlformats.org/officeDocument/2006/relationships/image" Target="../media/image117.png"/><Relationship Id="rId6" Type="http://schemas.openxmlformats.org/officeDocument/2006/relationships/image" Target="../media/image113.jpg"/><Relationship Id="rId7" Type="http://schemas.openxmlformats.org/officeDocument/2006/relationships/image" Target="../media/image1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125" name="Shape 125"/>
        <p:cNvGrpSpPr/>
        <p:nvPr/>
      </p:nvGrpSpPr>
      <p:grpSpPr>
        <a:xfrm>
          <a:off x="0" y="0"/>
          <a:ext cx="0" cy="0"/>
          <a:chOff x="0" y="0"/>
          <a:chExt cx="0" cy="0"/>
        </a:xfrm>
      </p:grpSpPr>
      <p:pic>
        <p:nvPicPr>
          <p:cNvPr descr="DNA" id="126" name="Google Shape;126;p1"/>
          <p:cNvPicPr preferRelativeResize="0"/>
          <p:nvPr/>
        </p:nvPicPr>
        <p:blipFill rotWithShape="1">
          <a:blip r:embed="rId3">
            <a:alphaModFix/>
          </a:blip>
          <a:srcRect b="0" l="0" r="0" t="2754"/>
          <a:stretch/>
        </p:blipFill>
        <p:spPr>
          <a:xfrm>
            <a:off x="4959350" y="0"/>
            <a:ext cx="4184650" cy="6858000"/>
          </a:xfrm>
          <a:prstGeom prst="rect">
            <a:avLst/>
          </a:prstGeom>
          <a:noFill/>
          <a:ln>
            <a:noFill/>
          </a:ln>
        </p:spPr>
      </p:pic>
      <p:sp>
        <p:nvSpPr>
          <p:cNvPr id="127" name="Google Shape;127;p1"/>
          <p:cNvSpPr txBox="1"/>
          <p:nvPr/>
        </p:nvSpPr>
        <p:spPr>
          <a:xfrm>
            <a:off x="539750" y="1268412"/>
            <a:ext cx="4248150" cy="2608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6600"/>
              <a:buFont typeface="Stardos Stencil"/>
              <a:buNone/>
            </a:pPr>
            <a:r>
              <a:rPr b="0" i="0" lang="en-US" sz="6600" u="none" cap="none" strike="noStrike">
                <a:solidFill>
                  <a:srgbClr val="FFFF00"/>
                </a:solidFill>
                <a:latin typeface="Stardos Stencil"/>
                <a:ea typeface="Stardos Stencil"/>
                <a:cs typeface="Stardos Stencil"/>
                <a:sym typeface="Stardos Stencil"/>
              </a:rPr>
              <a:t>Year 10 </a:t>
            </a:r>
            <a:endParaRPr/>
          </a:p>
          <a:p>
            <a:pPr indent="0" lvl="0" marL="0" marR="0" rtl="0" algn="ctr">
              <a:lnSpc>
                <a:spcPct val="100000"/>
              </a:lnSpc>
              <a:spcBef>
                <a:spcPts val="3300"/>
              </a:spcBef>
              <a:spcAft>
                <a:spcPts val="0"/>
              </a:spcAft>
              <a:buClr>
                <a:srgbClr val="FFFF00"/>
              </a:buClr>
              <a:buSzPts val="6600"/>
              <a:buFont typeface="Stardos Stencil"/>
              <a:buNone/>
            </a:pPr>
            <a:r>
              <a:rPr b="0" i="0" lang="en-US" sz="6600" u="none" cap="none" strike="noStrike">
                <a:solidFill>
                  <a:srgbClr val="FFFF00"/>
                </a:solidFill>
                <a:latin typeface="Stardos Stencil"/>
                <a:ea typeface="Stardos Stencil"/>
                <a:cs typeface="Stardos Stencil"/>
                <a:sym typeface="Stardos Stencil"/>
              </a:rPr>
              <a:t>Genetics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0"/>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Times New Roman"/>
              <a:buNone/>
            </a:pPr>
            <a:r>
              <a:rPr b="1" i="0" lang="en-US" sz="2800" u="none">
                <a:solidFill>
                  <a:schemeClr val="dk2"/>
                </a:solidFill>
                <a:latin typeface="Times New Roman"/>
                <a:ea typeface="Times New Roman"/>
                <a:cs typeface="Times New Roman"/>
                <a:sym typeface="Times New Roman"/>
              </a:rPr>
              <a:t>Different living things have </a:t>
            </a:r>
            <a:br>
              <a:rPr b="1" i="0" lang="en-US" sz="2800" u="none">
                <a:solidFill>
                  <a:schemeClr val="dk2"/>
                </a:solidFill>
                <a:latin typeface="Times New Roman"/>
                <a:ea typeface="Times New Roman"/>
                <a:cs typeface="Times New Roman"/>
                <a:sym typeface="Times New Roman"/>
              </a:rPr>
            </a:br>
            <a:r>
              <a:rPr b="1" i="0" lang="en-US" sz="2800" u="none">
                <a:solidFill>
                  <a:schemeClr val="dk2"/>
                </a:solidFill>
                <a:latin typeface="Times New Roman"/>
                <a:ea typeface="Times New Roman"/>
                <a:cs typeface="Times New Roman"/>
                <a:sym typeface="Times New Roman"/>
              </a:rPr>
              <a:t>different numbers of chromosomes</a:t>
            </a:r>
            <a:endParaRPr/>
          </a:p>
        </p:txBody>
      </p:sp>
      <p:pic>
        <p:nvPicPr>
          <p:cNvPr descr="chrom_chart" id="194" name="Google Shape;194;p10"/>
          <p:cNvPicPr preferRelativeResize="0"/>
          <p:nvPr/>
        </p:nvPicPr>
        <p:blipFill rotWithShape="1">
          <a:blip r:embed="rId3">
            <a:alphaModFix/>
          </a:blip>
          <a:srcRect b="0" l="0" r="0" t="0"/>
          <a:stretch/>
        </p:blipFill>
        <p:spPr>
          <a:xfrm>
            <a:off x="3059112" y="1557337"/>
            <a:ext cx="3140075" cy="4864100"/>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200"/>
              <a:buFont typeface="Times New Roman"/>
              <a:buNone/>
            </a:pPr>
            <a:r>
              <a:rPr b="1" i="0" lang="en-US" sz="3200" u="none">
                <a:solidFill>
                  <a:schemeClr val="dk2"/>
                </a:solidFill>
                <a:latin typeface="Times New Roman"/>
                <a:ea typeface="Times New Roman"/>
                <a:cs typeface="Times New Roman"/>
                <a:sym typeface="Times New Roman"/>
              </a:rPr>
              <a:t>Karyotyping</a:t>
            </a:r>
            <a:br>
              <a:rPr b="1" i="0" lang="en-US" sz="3200" u="none">
                <a:solidFill>
                  <a:schemeClr val="dk2"/>
                </a:solidFill>
                <a:latin typeface="Times New Roman"/>
                <a:ea typeface="Times New Roman"/>
                <a:cs typeface="Times New Roman"/>
                <a:sym typeface="Times New Roman"/>
              </a:rPr>
            </a:br>
            <a:endParaRPr/>
          </a:p>
        </p:txBody>
      </p:sp>
      <p:sp>
        <p:nvSpPr>
          <p:cNvPr id="200" name="Google Shape;200;p11"/>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Karyotyping is used to detect genetic abnormalities. To do so, the cell containing the chromosomes is put into a hypotonic solution so that it will burst. The chromosomes can then be photographed.</a:t>
            </a:r>
            <a:endParaRPr/>
          </a:p>
          <a:p>
            <a:pPr indent="-215900" lvl="0" marL="342900" rtl="0" algn="l">
              <a:lnSpc>
                <a:spcPct val="100000"/>
              </a:lnSpc>
              <a:spcBef>
                <a:spcPts val="400"/>
              </a:spcBef>
              <a:spcAft>
                <a:spcPts val="0"/>
              </a:spcAft>
              <a:buClr>
                <a:schemeClr val="dk1"/>
              </a:buClr>
              <a:buSzPts val="2000"/>
              <a:buFont typeface="Times New Roman"/>
              <a:buNone/>
            </a:pPr>
            <a:r>
              <a:t/>
            </a:r>
            <a:endParaRPr b="0" i="0" sz="2000" u="none">
              <a:solidFill>
                <a:schemeClr val="dk1"/>
              </a:solidFill>
              <a:latin typeface="Times New Roman"/>
              <a:ea typeface="Times New Roman"/>
              <a:cs typeface="Times New Roman"/>
              <a:sym typeface="Times New Roman"/>
            </a:endParaRPr>
          </a:p>
          <a:p>
            <a:pPr indent="-342900" lvl="0" marL="342900" rtl="0" algn="l">
              <a:lnSpc>
                <a:spcPct val="100000"/>
              </a:lnSpc>
              <a:spcBef>
                <a:spcPts val="40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the photographs are cut up and chromosomes are matched by size. </a:t>
            </a:r>
            <a:endParaRPr/>
          </a:p>
        </p:txBody>
      </p:sp>
      <p:sp>
        <p:nvSpPr>
          <p:cNvPr id="201" name="Google Shape;201;p11"/>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Times New Roman"/>
              <a:buNone/>
            </a:pPr>
            <a:r>
              <a:t/>
            </a:r>
            <a:endParaRPr sz="2800"/>
          </a:p>
        </p:txBody>
      </p:sp>
      <p:pic>
        <p:nvPicPr>
          <p:cNvPr id="202" name="Google Shape;202;p11"/>
          <p:cNvPicPr preferRelativeResize="0"/>
          <p:nvPr/>
        </p:nvPicPr>
        <p:blipFill rotWithShape="1">
          <a:blip r:embed="rId3">
            <a:alphaModFix/>
          </a:blip>
          <a:srcRect b="0" l="0" r="0" t="0"/>
          <a:stretch/>
        </p:blipFill>
        <p:spPr>
          <a:xfrm>
            <a:off x="4572000" y="1844675"/>
            <a:ext cx="4321175" cy="449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descr="ZWK99010k" id="207" name="Google Shape;207;p12"/>
          <p:cNvPicPr preferRelativeResize="0"/>
          <p:nvPr/>
        </p:nvPicPr>
        <p:blipFill rotWithShape="1">
          <a:blip r:embed="rId3">
            <a:alphaModFix/>
          </a:blip>
          <a:srcRect b="0" l="0" r="0" t="113"/>
          <a:stretch/>
        </p:blipFill>
        <p:spPr>
          <a:xfrm>
            <a:off x="900112" y="1377950"/>
            <a:ext cx="7315200" cy="5480050"/>
          </a:xfrm>
          <a:prstGeom prst="rect">
            <a:avLst/>
          </a:prstGeom>
          <a:noFill/>
          <a:ln>
            <a:noFill/>
          </a:ln>
        </p:spPr>
      </p:pic>
      <p:sp>
        <p:nvSpPr>
          <p:cNvPr id="208" name="Google Shape;208;p12"/>
          <p:cNvSpPr txBox="1"/>
          <p:nvPr/>
        </p:nvSpPr>
        <p:spPr>
          <a:xfrm>
            <a:off x="1023937" y="212725"/>
            <a:ext cx="7405687"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Ribeye"/>
              <a:buNone/>
            </a:pPr>
            <a:r>
              <a:rPr b="0" i="0" lang="en-US" sz="3600" u="none">
                <a:solidFill>
                  <a:schemeClr val="dk1"/>
                </a:solidFill>
                <a:latin typeface="Ribeye"/>
                <a:ea typeface="Ribeye"/>
                <a:cs typeface="Ribeye"/>
                <a:sym typeface="Ribeye"/>
              </a:rPr>
              <a:t>Human Male Karyotype</a:t>
            </a:r>
            <a:endParaRPr/>
          </a:p>
        </p:txBody>
      </p:sp>
      <p:sp>
        <p:nvSpPr>
          <p:cNvPr id="209" name="Google Shape;209;p12"/>
          <p:cNvSpPr txBox="1"/>
          <p:nvPr/>
        </p:nvSpPr>
        <p:spPr>
          <a:xfrm>
            <a:off x="1042987" y="1484312"/>
            <a:ext cx="151288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descr="300px-Human_karyogram" id="214" name="Google Shape;214;p13"/>
          <p:cNvPicPr preferRelativeResize="0"/>
          <p:nvPr/>
        </p:nvPicPr>
        <p:blipFill rotWithShape="1">
          <a:blip r:embed="rId3">
            <a:alphaModFix/>
          </a:blip>
          <a:srcRect b="0" l="0" r="0" t="0"/>
          <a:stretch/>
        </p:blipFill>
        <p:spPr>
          <a:xfrm>
            <a:off x="827087" y="1196975"/>
            <a:ext cx="7777162" cy="5289550"/>
          </a:xfrm>
          <a:prstGeom prst="rect">
            <a:avLst/>
          </a:prstGeom>
          <a:noFill/>
          <a:ln>
            <a:noFill/>
          </a:ln>
        </p:spPr>
      </p:pic>
      <p:sp>
        <p:nvSpPr>
          <p:cNvPr id="215" name="Google Shape;215;p13"/>
          <p:cNvSpPr txBox="1"/>
          <p:nvPr/>
        </p:nvSpPr>
        <p:spPr>
          <a:xfrm>
            <a:off x="611187" y="260350"/>
            <a:ext cx="8051800"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Ribeye"/>
              <a:buNone/>
            </a:pPr>
            <a:r>
              <a:rPr b="0" i="0" lang="en-US" sz="3600" u="none">
                <a:solidFill>
                  <a:schemeClr val="dk1"/>
                </a:solidFill>
                <a:latin typeface="Ribeye"/>
                <a:ea typeface="Ribeye"/>
                <a:cs typeface="Ribeye"/>
                <a:sym typeface="Ribeye"/>
              </a:rPr>
              <a:t>Human Female Karyotype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14"/>
          <p:cNvSpPr txBox="1"/>
          <p:nvPr>
            <p:ph type="title"/>
          </p:nvPr>
        </p:nvSpPr>
        <p:spPr>
          <a:xfrm>
            <a:off x="684212" y="404812"/>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200"/>
              <a:buFont typeface="Ribeye"/>
              <a:buNone/>
            </a:pPr>
            <a:r>
              <a:rPr b="0" i="0" lang="en-US" sz="3200" u="none">
                <a:solidFill>
                  <a:schemeClr val="dk2"/>
                </a:solidFill>
                <a:latin typeface="Ribeye"/>
                <a:ea typeface="Ribeye"/>
                <a:cs typeface="Ribeye"/>
                <a:sym typeface="Ribeye"/>
              </a:rPr>
              <a:t>What is the difference ?</a:t>
            </a:r>
            <a:endParaRPr/>
          </a:p>
        </p:txBody>
      </p:sp>
      <p:sp>
        <p:nvSpPr>
          <p:cNvPr id="221" name="Google Shape;221;p14"/>
          <p:cNvSpPr txBox="1"/>
          <p:nvPr>
            <p:ph idx="1" type="body"/>
          </p:nvPr>
        </p:nvSpPr>
        <p:spPr>
          <a:xfrm>
            <a:off x="684212" y="1628775"/>
            <a:ext cx="7772400" cy="1981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 last pair of chromosomes is different in males and females.</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Females have two X chromosomes   ( XX )</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Males have one X and a smaller Y    ( XY )</a:t>
            </a:r>
            <a:endParaRPr/>
          </a:p>
        </p:txBody>
      </p:sp>
      <p:pic>
        <p:nvPicPr>
          <p:cNvPr descr="ZWK99010k" id="222" name="Google Shape;222;p14"/>
          <p:cNvPicPr preferRelativeResize="0"/>
          <p:nvPr/>
        </p:nvPicPr>
        <p:blipFill rotWithShape="1">
          <a:blip r:embed="rId3">
            <a:alphaModFix/>
          </a:blip>
          <a:srcRect b="0" l="67548" r="22079" t="74916"/>
          <a:stretch/>
        </p:blipFill>
        <p:spPr>
          <a:xfrm>
            <a:off x="4427537" y="3498850"/>
            <a:ext cx="1403350" cy="2546350"/>
          </a:xfrm>
          <a:prstGeom prst="rect">
            <a:avLst/>
          </a:prstGeom>
          <a:noFill/>
          <a:ln>
            <a:noFill/>
          </a:ln>
        </p:spPr>
      </p:pic>
      <p:pic>
        <p:nvPicPr>
          <p:cNvPr descr="300px-Human_karyogram" id="223" name="Google Shape;223;p14"/>
          <p:cNvPicPr preferRelativeResize="0"/>
          <p:nvPr/>
        </p:nvPicPr>
        <p:blipFill rotWithShape="1">
          <a:blip r:embed="rId4">
            <a:alphaModFix/>
          </a:blip>
          <a:srcRect b="5124" l="68746" r="13402" t="76585"/>
          <a:stretch/>
        </p:blipFill>
        <p:spPr>
          <a:xfrm>
            <a:off x="1763712" y="3487737"/>
            <a:ext cx="2519362" cy="1755775"/>
          </a:xfrm>
          <a:prstGeom prst="rect">
            <a:avLst/>
          </a:prstGeom>
          <a:noFill/>
          <a:ln>
            <a:noFill/>
          </a:ln>
        </p:spPr>
      </p:pic>
      <p:sp>
        <p:nvSpPr>
          <p:cNvPr id="224" name="Google Shape;224;p14"/>
          <p:cNvSpPr txBox="1"/>
          <p:nvPr/>
        </p:nvSpPr>
        <p:spPr>
          <a:xfrm>
            <a:off x="2484437" y="5243512"/>
            <a:ext cx="10795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     X</a:t>
            </a:r>
            <a:endParaRPr/>
          </a:p>
        </p:txBody>
      </p:sp>
      <p:pic>
        <p:nvPicPr>
          <p:cNvPr descr="ZWK99010k" id="225" name="Google Shape;225;p14"/>
          <p:cNvPicPr preferRelativeResize="0"/>
          <p:nvPr/>
        </p:nvPicPr>
        <p:blipFill rotWithShape="1">
          <a:blip r:embed="rId3">
            <a:alphaModFix/>
          </a:blip>
          <a:srcRect b="2642" l="85249" r="7374" t="80466"/>
          <a:stretch/>
        </p:blipFill>
        <p:spPr>
          <a:xfrm>
            <a:off x="5580062" y="4090987"/>
            <a:ext cx="996950" cy="1714500"/>
          </a:xfrm>
          <a:prstGeom prst="rect">
            <a:avLst/>
          </a:prstGeom>
          <a:noFill/>
          <a:ln>
            <a:noFill/>
          </a:ln>
        </p:spPr>
      </p:pic>
      <p:sp>
        <p:nvSpPr>
          <p:cNvPr id="226" name="Google Shape;226;p14"/>
          <p:cNvSpPr txBox="1"/>
          <p:nvPr/>
        </p:nvSpPr>
        <p:spPr>
          <a:xfrm>
            <a:off x="684212" y="5805487"/>
            <a:ext cx="7959725"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Complete the karyotype exercise on p95 Sci Pad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animEffect filter="fade" transition="in">
                                      <p:cBhvr>
                                        <p:cTn dur="500"/>
                                        <p:tgtEl>
                                          <p:spTgt spid="2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animEffect filter="fade" transition="in">
                                      <p:cBhvr>
                                        <p:cTn dur="500"/>
                                        <p:tgtEl>
                                          <p:spTgt spid="2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2" st="2"/>
                                            </p:txEl>
                                          </p:spTgt>
                                        </p:tgtEl>
                                        <p:attrNameLst>
                                          <p:attrName>style.visibility</p:attrName>
                                        </p:attrNameLst>
                                      </p:cBhvr>
                                      <p:to>
                                        <p:strVal val="visible"/>
                                      </p:to>
                                    </p:set>
                                    <p:animEffect filter="fade" transition="in">
                                      <p:cBhvr>
                                        <p:cTn dur="500"/>
                                        <p:tgtEl>
                                          <p:spTgt spid="22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descr="image001" id="231" name="Google Shape;231;p15"/>
          <p:cNvPicPr preferRelativeResize="0"/>
          <p:nvPr/>
        </p:nvPicPr>
        <p:blipFill rotWithShape="1">
          <a:blip r:embed="rId3">
            <a:alphaModFix/>
          </a:blip>
          <a:srcRect b="0" l="0" r="0" t="0"/>
          <a:stretch/>
        </p:blipFill>
        <p:spPr>
          <a:xfrm>
            <a:off x="2339975" y="1484312"/>
            <a:ext cx="4678362" cy="5184775"/>
          </a:xfrm>
          <a:prstGeom prst="rect">
            <a:avLst/>
          </a:prstGeom>
          <a:noFill/>
          <a:ln>
            <a:noFill/>
          </a:ln>
        </p:spPr>
      </p:pic>
      <p:sp>
        <p:nvSpPr>
          <p:cNvPr id="232" name="Google Shape;232;p15"/>
          <p:cNvSpPr txBox="1"/>
          <p:nvPr/>
        </p:nvSpPr>
        <p:spPr>
          <a:xfrm>
            <a:off x="376237" y="279400"/>
            <a:ext cx="8218487" cy="11874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Karyotypes are often used to check for abnormalities in the</a:t>
            </a:r>
            <a:endParaRPr/>
          </a:p>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chromosomes. Eg – a person with Down Syndrome has an </a:t>
            </a:r>
            <a:endParaRPr/>
          </a:p>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extra copy of chromosome 21 in each of their cells.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16"/>
          <p:cNvSpPr txBox="1"/>
          <p:nvPr>
            <p:ph type="title"/>
          </p:nvPr>
        </p:nvSpPr>
        <p:spPr>
          <a:xfrm>
            <a:off x="468312" y="333375"/>
            <a:ext cx="5410200" cy="7921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660066"/>
              </a:buClr>
              <a:buSzPts val="4400"/>
              <a:buFont typeface="Baumans"/>
              <a:buNone/>
            </a:pPr>
            <a:r>
              <a:rPr b="0" i="0" lang="en-US" sz="4400" u="none">
                <a:solidFill>
                  <a:srgbClr val="660066"/>
                </a:solidFill>
                <a:latin typeface="Baumans"/>
                <a:ea typeface="Baumans"/>
                <a:cs typeface="Baumans"/>
                <a:sym typeface="Baumans"/>
              </a:rPr>
              <a:t>Down syndrome</a:t>
            </a:r>
            <a:r>
              <a:rPr b="0" i="0" lang="en-US" sz="4400" u="none">
                <a:solidFill>
                  <a:schemeClr val="dk2"/>
                </a:solidFill>
                <a:latin typeface="Times New Roman"/>
                <a:ea typeface="Times New Roman"/>
                <a:cs typeface="Times New Roman"/>
                <a:sym typeface="Times New Roman"/>
              </a:rPr>
              <a:t> </a:t>
            </a:r>
            <a:endParaRPr/>
          </a:p>
        </p:txBody>
      </p:sp>
      <p:sp>
        <p:nvSpPr>
          <p:cNvPr id="238" name="Google Shape;238;p16"/>
          <p:cNvSpPr txBox="1"/>
          <p:nvPr>
            <p:ph idx="1" type="body"/>
          </p:nvPr>
        </p:nvSpPr>
        <p:spPr>
          <a:xfrm>
            <a:off x="3348037" y="1268412"/>
            <a:ext cx="4689475" cy="51847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Times New Roman"/>
              <a:buNone/>
            </a:pPr>
            <a:r>
              <a:rPr b="0" i="0" lang="en-US" sz="2400" u="sng">
                <a:solidFill>
                  <a:schemeClr val="dk1"/>
                </a:solidFill>
                <a:latin typeface="Times New Roman"/>
                <a:ea typeface="Times New Roman"/>
                <a:cs typeface="Times New Roman"/>
                <a:sym typeface="Times New Roman"/>
              </a:rPr>
              <a:t>Trisomy 21</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1 in 800 births in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women of 30 to 31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(the rate increases with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maternal age effect)</a:t>
            </a:r>
            <a:endParaRPr/>
          </a:p>
          <a:p>
            <a:pPr indent="-342900" lvl="0" marL="342900" rtl="0" algn="l">
              <a:lnSpc>
                <a:spcPct val="90000"/>
              </a:lnSpc>
              <a:spcBef>
                <a:spcPts val="480"/>
              </a:spcBef>
              <a:spcAft>
                <a:spcPts val="0"/>
              </a:spcAft>
              <a:buClr>
                <a:schemeClr val="dk1"/>
              </a:buClr>
              <a:buSzPts val="2400"/>
              <a:buFont typeface="Times New Roman"/>
              <a:buNone/>
            </a:pPr>
            <a:r>
              <a:rPr b="0" i="1" lang="en-US" sz="2400" u="none">
                <a:solidFill>
                  <a:schemeClr val="dk1"/>
                </a:solidFill>
                <a:latin typeface="Times New Roman"/>
                <a:ea typeface="Times New Roman"/>
                <a:cs typeface="Times New Roman"/>
                <a:sym typeface="Times New Roman"/>
              </a:rPr>
              <a:t>Features</a:t>
            </a:r>
            <a:r>
              <a:rPr b="0" i="0" lang="en-US" sz="2400" u="none">
                <a:solidFill>
                  <a:schemeClr val="dk1"/>
                </a:solidFill>
                <a:latin typeface="Times New Roman"/>
                <a:ea typeface="Times New Roman"/>
                <a:cs typeface="Times New Roman"/>
                <a:sym typeface="Times New Roman"/>
              </a:rPr>
              <a:t> – growth failure, mental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retardation, slanting eyes, broad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flat face, short nose, abnormal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ears, poor muscle tone, enlarged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colon, congenital heart disease,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one rib missing one on both </a:t>
            </a:r>
            <a:endParaRPr/>
          </a:p>
          <a:p>
            <a:pPr indent="-342900" lvl="0" marL="3429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sides, short broad hands.</a:t>
            </a:r>
            <a:endParaRPr/>
          </a:p>
          <a:p>
            <a:pPr indent="-342900" lvl="0" marL="342900" rtl="0" algn="l">
              <a:lnSpc>
                <a:spcPct val="90000"/>
              </a:lnSpc>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a:p>
            <a:pPr indent="-190500" lvl="0" marL="342900" rtl="0" algn="l">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p:txBody>
      </p:sp>
      <p:pic>
        <p:nvPicPr>
          <p:cNvPr descr="47_xx_21" id="239" name="Google Shape;239;p16"/>
          <p:cNvPicPr preferRelativeResize="0"/>
          <p:nvPr/>
        </p:nvPicPr>
        <p:blipFill rotWithShape="1">
          <a:blip r:embed="rId3">
            <a:alphaModFix/>
          </a:blip>
          <a:srcRect b="0" l="0" r="0" t="0"/>
          <a:stretch/>
        </p:blipFill>
        <p:spPr>
          <a:xfrm>
            <a:off x="250825" y="1700212"/>
            <a:ext cx="3048000" cy="3762375"/>
          </a:xfrm>
          <a:prstGeom prst="rect">
            <a:avLst/>
          </a:prstGeom>
          <a:noFill/>
          <a:ln>
            <a:noFill/>
          </a:ln>
        </p:spPr>
      </p:pic>
      <p:pic>
        <p:nvPicPr>
          <p:cNvPr descr="freddieep" id="240" name="Google Shape;240;p16"/>
          <p:cNvPicPr preferRelativeResize="0"/>
          <p:nvPr/>
        </p:nvPicPr>
        <p:blipFill rotWithShape="1">
          <a:blip r:embed="rId4">
            <a:alphaModFix/>
          </a:blip>
          <a:srcRect b="0" l="0" r="0" t="0"/>
          <a:stretch/>
        </p:blipFill>
        <p:spPr>
          <a:xfrm>
            <a:off x="6856412" y="0"/>
            <a:ext cx="2287587" cy="30686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17"/>
          <p:cNvSpPr txBox="1"/>
          <p:nvPr>
            <p:ph type="title"/>
          </p:nvPr>
        </p:nvSpPr>
        <p:spPr>
          <a:xfrm>
            <a:off x="4284662" y="274637"/>
            <a:ext cx="4402137" cy="4905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660066"/>
              </a:buClr>
              <a:buSzPts val="4000"/>
              <a:buFont typeface="Baumans"/>
              <a:buNone/>
            </a:pPr>
            <a:r>
              <a:rPr b="0" i="0" lang="en-US" sz="4000" u="none">
                <a:solidFill>
                  <a:srgbClr val="660066"/>
                </a:solidFill>
                <a:latin typeface="Baumans"/>
                <a:ea typeface="Baumans"/>
                <a:cs typeface="Baumans"/>
                <a:sym typeface="Baumans"/>
              </a:rPr>
              <a:t>Edward Syndrome</a:t>
            </a:r>
            <a:endParaRPr/>
          </a:p>
        </p:txBody>
      </p:sp>
      <p:pic>
        <p:nvPicPr>
          <p:cNvPr descr="trisomy18" id="246" name="Google Shape;246;p17"/>
          <p:cNvPicPr preferRelativeResize="0"/>
          <p:nvPr>
            <p:ph idx="1" type="body"/>
          </p:nvPr>
        </p:nvPicPr>
        <p:blipFill rotWithShape="1">
          <a:blip r:embed="rId3">
            <a:alphaModFix/>
          </a:blip>
          <a:srcRect b="0" l="0" r="0" t="5528"/>
          <a:stretch/>
        </p:blipFill>
        <p:spPr>
          <a:xfrm>
            <a:off x="250825" y="188912"/>
            <a:ext cx="3211512" cy="3240087"/>
          </a:xfrm>
          <a:prstGeom prst="rect">
            <a:avLst/>
          </a:prstGeom>
          <a:noFill/>
          <a:ln>
            <a:noFill/>
          </a:ln>
        </p:spPr>
      </p:pic>
      <p:sp>
        <p:nvSpPr>
          <p:cNvPr id="247" name="Google Shape;247;p17"/>
          <p:cNvSpPr txBox="1"/>
          <p:nvPr/>
        </p:nvSpPr>
        <p:spPr>
          <a:xfrm>
            <a:off x="4500562" y="1196975"/>
            <a:ext cx="4175125" cy="5021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sng">
                <a:solidFill>
                  <a:schemeClr val="dk1"/>
                </a:solidFill>
                <a:latin typeface="Arial"/>
                <a:ea typeface="Arial"/>
                <a:cs typeface="Arial"/>
                <a:sym typeface="Arial"/>
              </a:rPr>
              <a:t>Trisomy 18</a:t>
            </a:r>
            <a:endParaRPr/>
          </a:p>
          <a:p>
            <a:pPr indent="0" lvl="0" marL="0" marR="0" rtl="0" algn="ctr">
              <a:lnSpc>
                <a:spcPct val="100000"/>
              </a:lnSpc>
              <a:spcBef>
                <a:spcPts val="120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1 in 5000 live births (with a maternal age effect)</a:t>
            </a:r>
            <a:endParaRPr/>
          </a:p>
          <a:p>
            <a:pPr indent="0" lvl="0" marL="0" marR="0" rtl="0" algn="ctr">
              <a:lnSpc>
                <a:spcPct val="100000"/>
              </a:lnSpc>
              <a:spcBef>
                <a:spcPts val="1200"/>
              </a:spcBef>
              <a:spcAft>
                <a:spcPts val="0"/>
              </a:spcAft>
              <a:buClr>
                <a:schemeClr val="dk1"/>
              </a:buClr>
              <a:buSzPts val="2400"/>
              <a:buFont typeface="Arial"/>
              <a:buNone/>
            </a:pPr>
            <a:r>
              <a:rPr b="0" i="1" lang="en-US" sz="2400" u="none">
                <a:solidFill>
                  <a:schemeClr val="dk1"/>
                </a:solidFill>
                <a:latin typeface="Arial"/>
                <a:ea typeface="Arial"/>
                <a:cs typeface="Arial"/>
                <a:sym typeface="Arial"/>
              </a:rPr>
              <a:t>Features </a:t>
            </a:r>
            <a:r>
              <a:rPr b="0" i="0" lang="en-US" sz="2400" u="none">
                <a:solidFill>
                  <a:schemeClr val="dk1"/>
                </a:solidFill>
                <a:latin typeface="Arial"/>
                <a:ea typeface="Arial"/>
                <a:cs typeface="Arial"/>
                <a:sym typeface="Arial"/>
              </a:rPr>
              <a:t>– severe mental retardation, low set malformed ears, heart defects, small mouth and rocker-bottom feet. </a:t>
            </a:r>
            <a:endParaRPr/>
          </a:p>
          <a:p>
            <a:pPr indent="0" lvl="0" marL="0" marR="0" rtl="0" algn="ctr">
              <a:lnSpc>
                <a:spcPct val="100000"/>
              </a:lnSpc>
              <a:spcBef>
                <a:spcPts val="120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½ die by two months only a few have survived beyond a few years. 95% of foetuses are miscarried.</a:t>
            </a:r>
            <a:endParaRPr/>
          </a:p>
        </p:txBody>
      </p:sp>
      <p:pic>
        <p:nvPicPr>
          <p:cNvPr descr="trisomy18a" id="248" name="Google Shape;248;p17"/>
          <p:cNvPicPr preferRelativeResize="0"/>
          <p:nvPr/>
        </p:nvPicPr>
        <p:blipFill rotWithShape="1">
          <a:blip r:embed="rId4">
            <a:alphaModFix/>
          </a:blip>
          <a:srcRect b="0" l="0" r="0" t="0"/>
          <a:stretch/>
        </p:blipFill>
        <p:spPr>
          <a:xfrm>
            <a:off x="323850" y="3429000"/>
            <a:ext cx="2886075"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18"/>
          <p:cNvPicPr preferRelativeResize="0"/>
          <p:nvPr/>
        </p:nvPicPr>
        <p:blipFill rotWithShape="1">
          <a:blip r:embed="rId3">
            <a:alphaModFix/>
          </a:blip>
          <a:srcRect b="0" l="0" r="0" t="0"/>
          <a:stretch/>
        </p:blipFill>
        <p:spPr>
          <a:xfrm>
            <a:off x="0" y="0"/>
            <a:ext cx="9144000" cy="6856412"/>
          </a:xfrm>
          <a:prstGeom prst="rect">
            <a:avLst/>
          </a:prstGeom>
          <a:noFill/>
          <a:ln>
            <a:noFill/>
          </a:ln>
        </p:spPr>
      </p:pic>
      <p:sp>
        <p:nvSpPr>
          <p:cNvPr id="254" name="Google Shape;254;p18"/>
          <p:cNvSpPr/>
          <p:nvPr/>
        </p:nvSpPr>
        <p:spPr>
          <a:xfrm>
            <a:off x="395287" y="2781300"/>
            <a:ext cx="647700" cy="576262"/>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1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Variation</a:t>
            </a:r>
            <a:endParaRPr/>
          </a:p>
        </p:txBody>
      </p:sp>
      <p:sp>
        <p:nvSpPr>
          <p:cNvPr id="260" name="Google Shape;260;p19"/>
          <p:cNvSpPr txBox="1"/>
          <p:nvPr>
            <p:ph idx="1" type="body"/>
          </p:nvPr>
        </p:nvSpPr>
        <p:spPr>
          <a:xfrm>
            <a:off x="685800" y="1484312"/>
            <a:ext cx="7772400" cy="461168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 difference between individuals within a species. Eg Pepper moth.</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Slight differences in the genetic code (the ordering of the bases A,C,G,T) lead to different traits/characteristics.</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These differences cause variation.</a:t>
            </a:r>
            <a:endParaRPr/>
          </a:p>
          <a:p>
            <a:pPr indent="-165100" lvl="0" marL="342900" rtl="0" algn="l">
              <a:lnSpc>
                <a:spcPct val="10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a:p>
            <a:pPr indent="-165100" lvl="0" marL="342900" rtl="0" algn="l">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p:txBody>
      </p:sp>
      <p:pic>
        <p:nvPicPr>
          <p:cNvPr id="261" name="Google Shape;261;p19"/>
          <p:cNvPicPr preferRelativeResize="0"/>
          <p:nvPr/>
        </p:nvPicPr>
        <p:blipFill rotWithShape="1">
          <a:blip r:embed="rId3">
            <a:alphaModFix/>
          </a:blip>
          <a:srcRect b="0" l="0" r="0" t="0"/>
          <a:stretch/>
        </p:blipFill>
        <p:spPr>
          <a:xfrm>
            <a:off x="827087" y="4714875"/>
            <a:ext cx="2133600" cy="2143125"/>
          </a:xfrm>
          <a:prstGeom prst="rect">
            <a:avLst/>
          </a:prstGeom>
          <a:noFill/>
          <a:ln>
            <a:noFill/>
          </a:ln>
        </p:spPr>
      </p:pic>
      <p:pic>
        <p:nvPicPr>
          <p:cNvPr id="262" name="Google Shape;262;p19"/>
          <p:cNvPicPr preferRelativeResize="0"/>
          <p:nvPr/>
        </p:nvPicPr>
        <p:blipFill rotWithShape="1">
          <a:blip r:embed="rId4">
            <a:alphaModFix/>
          </a:blip>
          <a:srcRect b="0" l="0" r="0" t="0"/>
          <a:stretch/>
        </p:blipFill>
        <p:spPr>
          <a:xfrm>
            <a:off x="6443662" y="3567112"/>
            <a:ext cx="2381250" cy="3290887"/>
          </a:xfrm>
          <a:prstGeom prst="rect">
            <a:avLst/>
          </a:prstGeom>
          <a:noFill/>
          <a:ln>
            <a:noFill/>
          </a:ln>
        </p:spPr>
      </p:pic>
      <p:pic>
        <p:nvPicPr>
          <p:cNvPr id="263" name="Google Shape;263;p19"/>
          <p:cNvPicPr preferRelativeResize="0"/>
          <p:nvPr/>
        </p:nvPicPr>
        <p:blipFill rotWithShape="1">
          <a:blip r:embed="rId5">
            <a:alphaModFix/>
          </a:blip>
          <a:srcRect b="0" l="0" r="0" t="0"/>
          <a:stretch/>
        </p:blipFill>
        <p:spPr>
          <a:xfrm>
            <a:off x="3203575" y="4457700"/>
            <a:ext cx="2857500" cy="2400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1" name="Shape 131"/>
        <p:cNvGrpSpPr/>
        <p:nvPr/>
      </p:nvGrpSpPr>
      <p:grpSpPr>
        <a:xfrm>
          <a:off x="0" y="0"/>
          <a:ext cx="0" cy="0"/>
          <a:chOff x="0" y="0"/>
          <a:chExt cx="0" cy="0"/>
        </a:xfrm>
      </p:grpSpPr>
      <p:sp>
        <p:nvSpPr>
          <p:cNvPr id="132" name="Google Shape;132;p2"/>
          <p:cNvSpPr txBox="1"/>
          <p:nvPr>
            <p:ph type="title"/>
          </p:nvPr>
        </p:nvSpPr>
        <p:spPr>
          <a:xfrm>
            <a:off x="2771775" y="404812"/>
            <a:ext cx="3671887" cy="6588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hlink"/>
              </a:buClr>
              <a:buSzPts val="4000"/>
              <a:buFont typeface="Times New Roman"/>
              <a:buNone/>
            </a:pPr>
            <a:r>
              <a:rPr b="0" i="0" lang="en-US" sz="4000" u="none">
                <a:solidFill>
                  <a:schemeClr val="hlink"/>
                </a:solidFill>
                <a:latin typeface="Times New Roman"/>
                <a:ea typeface="Times New Roman"/>
                <a:cs typeface="Times New Roman"/>
                <a:sym typeface="Times New Roman"/>
              </a:rPr>
              <a:t>Objectives</a:t>
            </a:r>
            <a:endParaRPr/>
          </a:p>
        </p:txBody>
      </p:sp>
      <p:sp>
        <p:nvSpPr>
          <p:cNvPr id="133" name="Google Shape;133;p2"/>
          <p:cNvSpPr txBox="1"/>
          <p:nvPr>
            <p:ph idx="1" type="body"/>
          </p:nvPr>
        </p:nvSpPr>
        <p:spPr>
          <a:xfrm>
            <a:off x="250825" y="1196975"/>
            <a:ext cx="8569325" cy="4899025"/>
          </a:xfrm>
          <a:prstGeom prst="rect">
            <a:avLst/>
          </a:prstGeom>
          <a:noFill/>
          <a:ln>
            <a:noFill/>
          </a:ln>
        </p:spPr>
        <p:txBody>
          <a:bodyPr anchorCtr="0" anchor="t" bIns="45700" lIns="91425" spcFirstLastPara="1" rIns="91425" wrap="square" tIns="45700">
            <a:noAutofit/>
          </a:bodyPr>
          <a:lstStyle/>
          <a:p>
            <a:pPr indent="-609600" lvl="0" marL="609600" rtl="0" algn="l">
              <a:lnSpc>
                <a:spcPct val="80000"/>
              </a:lnSpc>
              <a:spcBef>
                <a:spcPts val="0"/>
              </a:spcBef>
              <a:spcAft>
                <a:spcPts val="0"/>
              </a:spcAft>
              <a:buClr>
                <a:srgbClr val="FF99FF"/>
              </a:buClr>
              <a:buSzPts val="2400"/>
              <a:buFont typeface="Times New Roman"/>
              <a:buChar char="•"/>
            </a:pPr>
            <a:r>
              <a:rPr b="1" i="0" lang="en-US" sz="2400" u="none">
                <a:solidFill>
                  <a:srgbClr val="FF99FF"/>
                </a:solidFill>
                <a:latin typeface="Times New Roman"/>
                <a:ea typeface="Times New Roman"/>
                <a:cs typeface="Times New Roman"/>
                <a:sym typeface="Times New Roman"/>
              </a:rPr>
              <a:t>Describe</a:t>
            </a:r>
            <a:r>
              <a:rPr b="0" i="0" lang="en-US" sz="2400" u="none">
                <a:solidFill>
                  <a:srgbClr val="FF99FF"/>
                </a:solidFill>
                <a:latin typeface="Times New Roman"/>
                <a:ea typeface="Times New Roman"/>
                <a:cs typeface="Times New Roman"/>
                <a:sym typeface="Times New Roman"/>
              </a:rPr>
              <a:t> the nucleus of cells, DNA, the structure of chromosomes and genes.</a:t>
            </a:r>
            <a:endParaRPr b="1" i="0" sz="2400" u="none">
              <a:solidFill>
                <a:srgbClr val="FF99FF"/>
              </a:solidFill>
              <a:latin typeface="Times New Roman"/>
              <a:ea typeface="Times New Roman"/>
              <a:cs typeface="Times New Roman"/>
              <a:sym typeface="Times New Roman"/>
            </a:endParaRPr>
          </a:p>
          <a:p>
            <a:pPr indent="-609600" lvl="0" marL="609600" rtl="0" algn="l">
              <a:lnSpc>
                <a:spcPct val="80000"/>
              </a:lnSpc>
              <a:spcBef>
                <a:spcPts val="480"/>
              </a:spcBef>
              <a:spcAft>
                <a:spcPts val="0"/>
              </a:spcAft>
              <a:buClr>
                <a:schemeClr val="hlink"/>
              </a:buClr>
              <a:buSzPts val="2400"/>
              <a:buFont typeface="Times New Roman"/>
              <a:buChar char="•"/>
            </a:pPr>
            <a:r>
              <a:rPr b="1" i="0" lang="en-US" sz="2400" u="none">
                <a:solidFill>
                  <a:schemeClr val="hlink"/>
                </a:solidFill>
                <a:latin typeface="Times New Roman"/>
                <a:ea typeface="Times New Roman"/>
                <a:cs typeface="Times New Roman"/>
                <a:sym typeface="Times New Roman"/>
              </a:rPr>
              <a:t>Explain</a:t>
            </a:r>
            <a:r>
              <a:rPr b="0" i="0" lang="en-US" sz="2400" u="none">
                <a:solidFill>
                  <a:schemeClr val="hlink"/>
                </a:solidFill>
                <a:latin typeface="Times New Roman"/>
                <a:ea typeface="Times New Roman"/>
                <a:cs typeface="Times New Roman"/>
                <a:sym typeface="Times New Roman"/>
              </a:rPr>
              <a:t> the nature of DNA, the genetic code, and how it can go wrong ie mutations.</a:t>
            </a:r>
            <a:endParaRPr b="1" i="0" sz="2400" u="none">
              <a:solidFill>
                <a:schemeClr val="hlink"/>
              </a:solidFill>
              <a:latin typeface="Times New Roman"/>
              <a:ea typeface="Times New Roman"/>
              <a:cs typeface="Times New Roman"/>
              <a:sym typeface="Times New Roman"/>
            </a:endParaRPr>
          </a:p>
          <a:p>
            <a:pPr indent="-609600" lvl="0" marL="609600" rtl="0" algn="l">
              <a:lnSpc>
                <a:spcPct val="80000"/>
              </a:lnSpc>
              <a:spcBef>
                <a:spcPts val="480"/>
              </a:spcBef>
              <a:spcAft>
                <a:spcPts val="0"/>
              </a:spcAft>
              <a:buClr>
                <a:srgbClr val="FFFF66"/>
              </a:buClr>
              <a:buSzPts val="2400"/>
              <a:buFont typeface="Times New Roman"/>
              <a:buChar char="•"/>
            </a:pPr>
            <a:r>
              <a:rPr b="1" i="0" lang="en-US" sz="2400" u="none">
                <a:solidFill>
                  <a:srgbClr val="FFFF66"/>
                </a:solidFill>
                <a:latin typeface="Times New Roman"/>
                <a:ea typeface="Times New Roman"/>
                <a:cs typeface="Times New Roman"/>
                <a:sym typeface="Times New Roman"/>
              </a:rPr>
              <a:t>Discuss</a:t>
            </a:r>
            <a:r>
              <a:rPr b="0" i="0" lang="en-US" sz="2400" u="none">
                <a:solidFill>
                  <a:srgbClr val="FFFF66"/>
                </a:solidFill>
                <a:latin typeface="Times New Roman"/>
                <a:ea typeface="Times New Roman"/>
                <a:cs typeface="Times New Roman"/>
                <a:sym typeface="Times New Roman"/>
              </a:rPr>
              <a:t> the significance and nature of variation, continuous and discontinuous.</a:t>
            </a:r>
            <a:endParaRPr b="1" i="0" sz="2400" u="none">
              <a:solidFill>
                <a:srgbClr val="FFFF66"/>
              </a:solidFill>
              <a:latin typeface="Times New Roman"/>
              <a:ea typeface="Times New Roman"/>
              <a:cs typeface="Times New Roman"/>
              <a:sym typeface="Times New Roman"/>
            </a:endParaRPr>
          </a:p>
          <a:p>
            <a:pPr indent="-609600" lvl="0" marL="609600" rtl="0" algn="l">
              <a:lnSpc>
                <a:spcPct val="80000"/>
              </a:lnSpc>
              <a:spcBef>
                <a:spcPts val="480"/>
              </a:spcBef>
              <a:spcAft>
                <a:spcPts val="0"/>
              </a:spcAft>
              <a:buClr>
                <a:srgbClr val="66FF99"/>
              </a:buClr>
              <a:buSzPts val="2400"/>
              <a:buFont typeface="Times New Roman"/>
              <a:buChar char="•"/>
            </a:pPr>
            <a:r>
              <a:rPr b="1" i="0" lang="en-US" sz="2400" u="none">
                <a:solidFill>
                  <a:srgbClr val="66FF99"/>
                </a:solidFill>
                <a:latin typeface="Times New Roman"/>
                <a:ea typeface="Times New Roman"/>
                <a:cs typeface="Times New Roman"/>
                <a:sym typeface="Times New Roman"/>
              </a:rPr>
              <a:t>Discuss</a:t>
            </a:r>
            <a:r>
              <a:rPr b="0" i="0" lang="en-US" sz="2400" u="none">
                <a:solidFill>
                  <a:srgbClr val="66FF99"/>
                </a:solidFill>
                <a:latin typeface="Times New Roman"/>
                <a:ea typeface="Times New Roman"/>
                <a:cs typeface="Times New Roman"/>
                <a:sym typeface="Times New Roman"/>
              </a:rPr>
              <a:t> sex determination and the number of human chromosomes in sex cells and body cells.</a:t>
            </a:r>
            <a:endParaRPr b="1" i="0" sz="2400" u="none">
              <a:solidFill>
                <a:srgbClr val="66FF99"/>
              </a:solidFill>
              <a:latin typeface="Times New Roman"/>
              <a:ea typeface="Times New Roman"/>
              <a:cs typeface="Times New Roman"/>
              <a:sym typeface="Times New Roman"/>
            </a:endParaRPr>
          </a:p>
          <a:p>
            <a:pPr indent="-609600" lvl="0" marL="609600" rtl="0" algn="l">
              <a:lnSpc>
                <a:spcPct val="80000"/>
              </a:lnSpc>
              <a:spcBef>
                <a:spcPts val="480"/>
              </a:spcBef>
              <a:spcAft>
                <a:spcPts val="0"/>
              </a:spcAft>
              <a:buClr>
                <a:srgbClr val="FF99FF"/>
              </a:buClr>
              <a:buSzPts val="2400"/>
              <a:buFont typeface="Times New Roman"/>
              <a:buChar char="•"/>
            </a:pPr>
            <a:r>
              <a:rPr b="1" i="0" lang="en-US" sz="2400" u="none">
                <a:solidFill>
                  <a:srgbClr val="FF99FF"/>
                </a:solidFill>
                <a:latin typeface="Times New Roman"/>
                <a:ea typeface="Times New Roman"/>
                <a:cs typeface="Times New Roman"/>
                <a:sym typeface="Times New Roman"/>
              </a:rPr>
              <a:t>Explain</a:t>
            </a:r>
            <a:r>
              <a:rPr b="0" i="0" lang="en-US" sz="2400" u="none">
                <a:solidFill>
                  <a:srgbClr val="FF99FF"/>
                </a:solidFill>
                <a:latin typeface="Times New Roman"/>
                <a:ea typeface="Times New Roman"/>
                <a:cs typeface="Times New Roman"/>
                <a:sym typeface="Times New Roman"/>
              </a:rPr>
              <a:t> genes and inheritance, dominant and recessive alleles, the role of chance and what are the possible offspring in a cross.</a:t>
            </a:r>
            <a:endParaRPr b="1" i="0" sz="2400" u="none">
              <a:solidFill>
                <a:srgbClr val="FF99FF"/>
              </a:solidFill>
              <a:latin typeface="Times New Roman"/>
              <a:ea typeface="Times New Roman"/>
              <a:cs typeface="Times New Roman"/>
              <a:sym typeface="Times New Roman"/>
            </a:endParaRPr>
          </a:p>
          <a:p>
            <a:pPr indent="-609600" lvl="0" marL="609600" rtl="0" algn="l">
              <a:lnSpc>
                <a:spcPct val="80000"/>
              </a:lnSpc>
              <a:spcBef>
                <a:spcPts val="480"/>
              </a:spcBef>
              <a:spcAft>
                <a:spcPts val="0"/>
              </a:spcAft>
              <a:buClr>
                <a:schemeClr val="folHlink"/>
              </a:buClr>
              <a:buSzPts val="2400"/>
              <a:buFont typeface="Times New Roman"/>
              <a:buChar char="•"/>
            </a:pPr>
            <a:r>
              <a:rPr b="1" i="0" lang="en-US" sz="2400" u="none">
                <a:solidFill>
                  <a:schemeClr val="folHlink"/>
                </a:solidFill>
                <a:latin typeface="Times New Roman"/>
                <a:ea typeface="Times New Roman"/>
                <a:cs typeface="Times New Roman"/>
                <a:sym typeface="Times New Roman"/>
              </a:rPr>
              <a:t>Explain</a:t>
            </a:r>
            <a:r>
              <a:rPr b="0" i="0" lang="en-US" sz="2400" u="none">
                <a:solidFill>
                  <a:schemeClr val="folHlink"/>
                </a:solidFill>
                <a:latin typeface="Times New Roman"/>
                <a:ea typeface="Times New Roman"/>
                <a:cs typeface="Times New Roman"/>
                <a:sym typeface="Times New Roman"/>
              </a:rPr>
              <a:t> how to predict crosses, use a Punnet square to predict the outcome of a cross, do some simple genetics problems.</a:t>
            </a:r>
            <a:endParaRPr b="1" i="0" sz="2400" u="none">
              <a:solidFill>
                <a:schemeClr val="folHlink"/>
              </a:solidFill>
              <a:latin typeface="Times New Roman"/>
              <a:ea typeface="Times New Roman"/>
              <a:cs typeface="Times New Roman"/>
              <a:sym typeface="Times New Roman"/>
            </a:endParaRPr>
          </a:p>
          <a:p>
            <a:pPr indent="-609600" lvl="0" marL="609600" rtl="0" algn="l">
              <a:lnSpc>
                <a:spcPct val="80000"/>
              </a:lnSpc>
              <a:spcBef>
                <a:spcPts val="480"/>
              </a:spcBef>
              <a:spcAft>
                <a:spcPts val="0"/>
              </a:spcAft>
              <a:buClr>
                <a:srgbClr val="FF9966"/>
              </a:buClr>
              <a:buSzPts val="2400"/>
              <a:buFont typeface="Times New Roman"/>
              <a:buChar char="•"/>
            </a:pPr>
            <a:r>
              <a:rPr b="1" i="0" lang="en-US" sz="2400" u="none">
                <a:solidFill>
                  <a:srgbClr val="FF9966"/>
                </a:solidFill>
                <a:latin typeface="Times New Roman"/>
                <a:ea typeface="Times New Roman"/>
                <a:cs typeface="Times New Roman"/>
                <a:sym typeface="Times New Roman"/>
              </a:rPr>
              <a:t>Explain</a:t>
            </a:r>
            <a:r>
              <a:rPr b="0" i="0" lang="en-US" sz="2400" u="none">
                <a:solidFill>
                  <a:srgbClr val="FF9966"/>
                </a:solidFill>
                <a:latin typeface="Times New Roman"/>
                <a:ea typeface="Times New Roman"/>
                <a:cs typeface="Times New Roman"/>
                <a:sym typeface="Times New Roman"/>
              </a:rPr>
              <a:t> pedigrees and their 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20"/>
          <p:cNvSpPr txBox="1"/>
          <p:nvPr>
            <p:ph idx="1" type="body"/>
          </p:nvPr>
        </p:nvSpPr>
        <p:spPr>
          <a:xfrm>
            <a:off x="685800" y="1981200"/>
            <a:ext cx="3810000" cy="48768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400"/>
              <a:buFont typeface="Times New Roman"/>
              <a:buChar char="•"/>
            </a:pPr>
            <a:r>
              <a:rPr b="1" i="0" lang="en-US" sz="2400" u="sng">
                <a:solidFill>
                  <a:schemeClr val="dk1"/>
                </a:solidFill>
                <a:latin typeface="Times New Roman"/>
                <a:ea typeface="Times New Roman"/>
                <a:cs typeface="Times New Roman"/>
                <a:sym typeface="Times New Roman"/>
              </a:rPr>
              <a:t>Discontinuous</a:t>
            </a:r>
            <a:r>
              <a:rPr b="0" i="0" lang="en-US" sz="2400" u="none">
                <a:solidFill>
                  <a:schemeClr val="dk1"/>
                </a:solidFill>
                <a:latin typeface="Times New Roman"/>
                <a:ea typeface="Times New Roman"/>
                <a:cs typeface="Times New Roman"/>
                <a:sym typeface="Times New Roman"/>
              </a:rPr>
              <a:t> variation refers to differences in characteristics that have a defined form. </a:t>
            </a:r>
            <a:endParaRPr/>
          </a:p>
          <a:p>
            <a:pPr indent="-342900" lvl="0" marL="342900" rtl="0" algn="l">
              <a:lnSpc>
                <a:spcPct val="8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You can think of it as being either/or. </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Your earlobes are either attached or they are not. </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Eg.		</a:t>
            </a:r>
            <a:endParaRPr/>
          </a:p>
          <a:p>
            <a:pPr indent="-228600" lvl="2" marL="11430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Tongue roller</a:t>
            </a:r>
            <a:endParaRPr/>
          </a:p>
          <a:p>
            <a:pPr indent="-228600" lvl="2" marL="11430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Hitchhikers thumb</a:t>
            </a:r>
            <a:endParaRPr/>
          </a:p>
          <a:p>
            <a:pPr indent="-228600" lvl="2" marL="11430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Attached lobes</a:t>
            </a:r>
            <a:endParaRPr/>
          </a:p>
          <a:p>
            <a:pPr indent="-190500" lvl="0" marL="342900" rtl="0" algn="l">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p:txBody>
      </p:sp>
      <p:sp>
        <p:nvSpPr>
          <p:cNvPr id="269" name="Google Shape;269;p20"/>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400"/>
              <a:buFont typeface="Times New Roman"/>
              <a:buChar char="•"/>
            </a:pPr>
            <a:r>
              <a:rPr b="1" i="0" lang="en-US" sz="2400" u="sng">
                <a:solidFill>
                  <a:schemeClr val="dk1"/>
                </a:solidFill>
                <a:latin typeface="Times New Roman"/>
                <a:ea typeface="Times New Roman"/>
                <a:cs typeface="Times New Roman"/>
                <a:sym typeface="Times New Roman"/>
              </a:rPr>
              <a:t>Continuous</a:t>
            </a:r>
            <a:r>
              <a:rPr b="0" i="0" lang="en-US" sz="2400" u="none">
                <a:solidFill>
                  <a:schemeClr val="dk1"/>
                </a:solidFill>
                <a:latin typeface="Times New Roman"/>
                <a:ea typeface="Times New Roman"/>
                <a:cs typeface="Times New Roman"/>
                <a:sym typeface="Times New Roman"/>
              </a:rPr>
              <a:t> variation comes in a range of forms.</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a:t>
            </a:r>
            <a:br>
              <a:rPr b="0" i="0" lang="en-US" sz="2400" u="none">
                <a:solidFill>
                  <a:schemeClr val="dk1"/>
                </a:solidFill>
                <a:latin typeface="Times New Roman"/>
                <a:ea typeface="Times New Roman"/>
                <a:cs typeface="Times New Roman"/>
                <a:sym typeface="Times New Roman"/>
              </a:rPr>
            </a:br>
            <a:r>
              <a:rPr b="0" i="0" lang="en-US" sz="2400" u="none">
                <a:solidFill>
                  <a:schemeClr val="dk1"/>
                </a:solidFill>
                <a:latin typeface="Times New Roman"/>
                <a:ea typeface="Times New Roman"/>
                <a:cs typeface="Times New Roman"/>
                <a:sym typeface="Times New Roman"/>
              </a:rPr>
              <a:t>Height - is not a set number or another. </a:t>
            </a:r>
            <a:endParaRPr/>
          </a:p>
          <a:p>
            <a:pPr indent="-342900" lvl="0" marL="342900" rtl="0" algn="l">
              <a:lnSpc>
                <a:spcPct val="80000"/>
              </a:lnSpc>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Eg.</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Hair Colour</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Skin colour</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Foot size</a:t>
            </a:r>
            <a:endParaRPr/>
          </a:p>
          <a:p>
            <a:pPr indent="-342900" lvl="0" marL="34290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a:t>
            </a:r>
            <a:endParaRPr/>
          </a:p>
        </p:txBody>
      </p:sp>
      <p:sp>
        <p:nvSpPr>
          <p:cNvPr id="270" name="Google Shape;270;p20"/>
          <p:cNvSpPr/>
          <p:nvPr/>
        </p:nvSpPr>
        <p:spPr>
          <a:xfrm>
            <a:off x="1403350" y="765175"/>
            <a:ext cx="6429375" cy="762000"/>
          </a:xfrm>
          <a:prstGeom prst="rect">
            <a:avLst/>
          </a:prstGeom>
        </p:spPr>
        <p:txBody>
          <a:bodyPr>
            <a:prstTxWarp prst="textPlain"/>
          </a:bodyPr>
          <a:lstStyle/>
          <a:p>
            <a:pPr lvl="0" algn="ctr"/>
            <a:r>
              <a:rPr b="0" i="0">
                <a:ln cap="flat" cmpd="sng" w="9525">
                  <a:solidFill>
                    <a:srgbClr val="000000"/>
                  </a:solidFill>
                  <a:prstDash val="solid"/>
                  <a:miter lim="800000"/>
                  <a:headEnd len="sm" w="sm" type="none"/>
                  <a:tailEnd len="sm" w="sm" type="none"/>
                </a:ln>
                <a:solidFill>
                  <a:srgbClr val="000000"/>
                </a:solidFill>
                <a:latin typeface="Impact"/>
              </a:rPr>
              <a:t>Continuous and Discontinuous Variation </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21"/>
          <p:cNvPicPr preferRelativeResize="0"/>
          <p:nvPr>
            <p:ph idx="1" type="body"/>
          </p:nvPr>
        </p:nvPicPr>
        <p:blipFill rotWithShape="1">
          <a:blip r:embed="rId3">
            <a:alphaModFix/>
          </a:blip>
          <a:srcRect b="0" l="0" r="0" t="0"/>
          <a:stretch/>
        </p:blipFill>
        <p:spPr>
          <a:xfrm>
            <a:off x="685800" y="1981200"/>
            <a:ext cx="2014537" cy="2095500"/>
          </a:xfrm>
          <a:prstGeom prst="rect">
            <a:avLst/>
          </a:prstGeom>
          <a:noFill/>
          <a:ln>
            <a:noFill/>
          </a:ln>
        </p:spPr>
      </p:pic>
      <p:pic>
        <p:nvPicPr>
          <p:cNvPr id="276" name="Google Shape;276;p21"/>
          <p:cNvPicPr preferRelativeResize="0"/>
          <p:nvPr/>
        </p:nvPicPr>
        <p:blipFill rotWithShape="1">
          <a:blip r:embed="rId4">
            <a:alphaModFix/>
          </a:blip>
          <a:srcRect b="0" l="0" r="0" t="0"/>
          <a:stretch/>
        </p:blipFill>
        <p:spPr>
          <a:xfrm>
            <a:off x="684212" y="4221162"/>
            <a:ext cx="1943100" cy="1943100"/>
          </a:xfrm>
          <a:prstGeom prst="rect">
            <a:avLst/>
          </a:prstGeom>
          <a:noFill/>
          <a:ln>
            <a:noFill/>
          </a:ln>
        </p:spPr>
      </p:pic>
      <p:pic>
        <p:nvPicPr>
          <p:cNvPr id="277" name="Google Shape;277;p21"/>
          <p:cNvPicPr preferRelativeResize="0"/>
          <p:nvPr/>
        </p:nvPicPr>
        <p:blipFill rotWithShape="1">
          <a:blip r:embed="rId5">
            <a:alphaModFix/>
          </a:blip>
          <a:srcRect b="0" l="0" r="0" t="0"/>
          <a:stretch/>
        </p:blipFill>
        <p:spPr>
          <a:xfrm>
            <a:off x="7164387" y="1989137"/>
            <a:ext cx="1504950" cy="1800225"/>
          </a:xfrm>
          <a:prstGeom prst="rect">
            <a:avLst/>
          </a:prstGeom>
          <a:noFill/>
          <a:ln>
            <a:noFill/>
          </a:ln>
        </p:spPr>
      </p:pic>
      <p:pic>
        <p:nvPicPr>
          <p:cNvPr id="278" name="Google Shape;278;p21"/>
          <p:cNvPicPr preferRelativeResize="0"/>
          <p:nvPr/>
        </p:nvPicPr>
        <p:blipFill rotWithShape="1">
          <a:blip r:embed="rId6">
            <a:alphaModFix/>
          </a:blip>
          <a:srcRect b="0" l="0" r="0" t="0"/>
          <a:stretch/>
        </p:blipFill>
        <p:spPr>
          <a:xfrm>
            <a:off x="6804025" y="4076700"/>
            <a:ext cx="2016125" cy="2471737"/>
          </a:xfrm>
          <a:prstGeom prst="rect">
            <a:avLst/>
          </a:prstGeom>
          <a:noFill/>
          <a:ln>
            <a:noFill/>
          </a:ln>
        </p:spPr>
      </p:pic>
      <p:pic>
        <p:nvPicPr>
          <p:cNvPr id="279" name="Google Shape;279;p21"/>
          <p:cNvPicPr preferRelativeResize="0"/>
          <p:nvPr/>
        </p:nvPicPr>
        <p:blipFill rotWithShape="1">
          <a:blip r:embed="rId7">
            <a:alphaModFix/>
          </a:blip>
          <a:srcRect b="0" l="0" r="0" t="0"/>
          <a:stretch/>
        </p:blipFill>
        <p:spPr>
          <a:xfrm>
            <a:off x="4859337" y="4149725"/>
            <a:ext cx="1690687" cy="2389187"/>
          </a:xfrm>
          <a:prstGeom prst="rect">
            <a:avLst/>
          </a:prstGeom>
          <a:noFill/>
          <a:ln>
            <a:noFill/>
          </a:ln>
        </p:spPr>
      </p:pic>
      <p:pic>
        <p:nvPicPr>
          <p:cNvPr id="280" name="Google Shape;280;p21"/>
          <p:cNvPicPr preferRelativeResize="0"/>
          <p:nvPr/>
        </p:nvPicPr>
        <p:blipFill rotWithShape="1">
          <a:blip r:embed="rId8">
            <a:alphaModFix/>
          </a:blip>
          <a:srcRect b="0" l="0" r="0" t="0"/>
          <a:stretch/>
        </p:blipFill>
        <p:spPr>
          <a:xfrm>
            <a:off x="5076825" y="2133600"/>
            <a:ext cx="1728787" cy="1728787"/>
          </a:xfrm>
          <a:prstGeom prst="rect">
            <a:avLst/>
          </a:prstGeom>
          <a:noFill/>
          <a:ln>
            <a:noFill/>
          </a:ln>
        </p:spPr>
      </p:pic>
      <p:pic>
        <p:nvPicPr>
          <p:cNvPr id="281" name="Google Shape;281;p21"/>
          <p:cNvPicPr preferRelativeResize="0"/>
          <p:nvPr/>
        </p:nvPicPr>
        <p:blipFill rotWithShape="1">
          <a:blip r:embed="rId9">
            <a:alphaModFix/>
          </a:blip>
          <a:srcRect b="0" l="0" r="0" t="0"/>
          <a:stretch/>
        </p:blipFill>
        <p:spPr>
          <a:xfrm>
            <a:off x="2843212" y="4292600"/>
            <a:ext cx="1728787" cy="1800225"/>
          </a:xfrm>
          <a:prstGeom prst="rect">
            <a:avLst/>
          </a:prstGeom>
          <a:noFill/>
          <a:ln>
            <a:noFill/>
          </a:ln>
        </p:spPr>
      </p:pic>
      <p:pic>
        <p:nvPicPr>
          <p:cNvPr id="282" name="Google Shape;282;p21"/>
          <p:cNvPicPr preferRelativeResize="0"/>
          <p:nvPr/>
        </p:nvPicPr>
        <p:blipFill rotWithShape="1">
          <a:blip r:embed="rId10">
            <a:alphaModFix/>
          </a:blip>
          <a:srcRect b="0" l="0" r="0" t="0"/>
          <a:stretch/>
        </p:blipFill>
        <p:spPr>
          <a:xfrm>
            <a:off x="2843212" y="2060575"/>
            <a:ext cx="1584325" cy="2016125"/>
          </a:xfrm>
          <a:prstGeom prst="rect">
            <a:avLst/>
          </a:prstGeom>
          <a:noFill/>
          <a:ln>
            <a:noFill/>
          </a:ln>
        </p:spPr>
      </p:pic>
      <p:sp>
        <p:nvSpPr>
          <p:cNvPr id="283" name="Google Shape;283;p21"/>
          <p:cNvSpPr/>
          <p:nvPr/>
        </p:nvSpPr>
        <p:spPr>
          <a:xfrm>
            <a:off x="1522412" y="476250"/>
            <a:ext cx="2544762" cy="1017587"/>
          </a:xfrm>
          <a:prstGeom prst="rect">
            <a:avLst/>
          </a:prstGeom>
        </p:spPr>
        <p:txBody>
          <a:bodyPr>
            <a:prstTxWarp prst="textPlain"/>
          </a:bodyPr>
          <a:lstStyle/>
          <a:p>
            <a:pPr lvl="0" algn="ctr"/>
            <a:r>
              <a:rPr b="0" i="0">
                <a:ln cap="flat" cmpd="sng" w="12700">
                  <a:solidFill>
                    <a:srgbClr val="000099"/>
                  </a:solidFill>
                  <a:prstDash val="solid"/>
                  <a:miter lim="800000"/>
                  <a:headEnd len="sm" w="sm" type="none"/>
                  <a:tailEnd len="sm" w="sm" type="none"/>
                </a:ln>
                <a:solidFill>
                  <a:srgbClr val="33CCFF"/>
                </a:solidFill>
                <a:latin typeface="Impact"/>
              </a:rPr>
              <a:t>Discrete </a:t>
            </a:r>
          </a:p>
        </p:txBody>
      </p:sp>
      <p:sp>
        <p:nvSpPr>
          <p:cNvPr id="284" name="Google Shape;284;p21"/>
          <p:cNvSpPr/>
          <p:nvPr/>
        </p:nvSpPr>
        <p:spPr>
          <a:xfrm>
            <a:off x="5322887" y="476250"/>
            <a:ext cx="3065462" cy="996950"/>
          </a:xfrm>
          <a:prstGeom prst="rect">
            <a:avLst/>
          </a:prstGeom>
        </p:spPr>
        <p:txBody>
          <a:bodyPr>
            <a:prstTxWarp prst="textPlain"/>
          </a:bodyPr>
          <a:lstStyle/>
          <a:p>
            <a:pPr lvl="0" algn="ctr"/>
            <a:r>
              <a:rPr b="0" i="0">
                <a:ln>
                  <a:noFill/>
                </a:ln>
                <a:gradFill>
                  <a:gsLst>
                    <a:gs pos="0">
                      <a:srgbClr val="9999FF"/>
                    </a:gs>
                    <a:gs pos="100000">
                      <a:srgbClr val="009999"/>
                    </a:gs>
                  </a:gsLst>
                  <a:lin ang="5400000" scaled="0"/>
                </a:gradFill>
                <a:latin typeface="Times New Roman"/>
              </a:rPr>
              <a:t>Continuous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2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2"/>
              </a:solidFill>
              <a:latin typeface="Times New Roman"/>
              <a:ea typeface="Times New Roman"/>
              <a:cs typeface="Times New Roman"/>
              <a:sym typeface="Times New Roman"/>
            </a:endParaRPr>
          </a:p>
        </p:txBody>
      </p:sp>
      <p:sp>
        <p:nvSpPr>
          <p:cNvPr id="290" name="Google Shape;290;p22"/>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291" name="Google Shape;291;p22"/>
          <p:cNvPicPr preferRelativeResize="0"/>
          <p:nvPr/>
        </p:nvPicPr>
        <p:blipFill rotWithShape="1">
          <a:blip r:embed="rId3">
            <a:alphaModFix/>
          </a:blip>
          <a:srcRect b="0" l="0" r="0" t="0"/>
          <a:stretch/>
        </p:blipFill>
        <p:spPr>
          <a:xfrm>
            <a:off x="2514600" y="466725"/>
            <a:ext cx="4114800" cy="5924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descr="https://encrypted-tbn0.gstatic.com/images?q=tbn:ANd9GcTgFeZ7W1T_MK8Um_n3taAcq8gfgKznW-UNhYlLMrBTXbzGc8Fb" id="296" name="Google Shape;296;p23"/>
          <p:cNvPicPr preferRelativeResize="0"/>
          <p:nvPr/>
        </p:nvPicPr>
        <p:blipFill rotWithShape="1">
          <a:blip r:embed="rId3">
            <a:alphaModFix/>
          </a:blip>
          <a:srcRect b="0" l="0" r="0" t="0"/>
          <a:stretch/>
        </p:blipFill>
        <p:spPr>
          <a:xfrm>
            <a:off x="7380287" y="3789362"/>
            <a:ext cx="2143125" cy="2719387"/>
          </a:xfrm>
          <a:prstGeom prst="rect">
            <a:avLst/>
          </a:prstGeom>
          <a:noFill/>
          <a:ln>
            <a:noFill/>
          </a:ln>
        </p:spPr>
      </p:pic>
      <p:sp>
        <p:nvSpPr>
          <p:cNvPr id="297" name="Google Shape;297;p2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How does genetic variation occur?</a:t>
            </a:r>
            <a:endParaRPr/>
          </a:p>
        </p:txBody>
      </p:sp>
      <p:sp>
        <p:nvSpPr>
          <p:cNvPr id="298" name="Google Shape;298;p23"/>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Changes in the genetic code cause genetic mutations.</a:t>
            </a:r>
            <a:endParaRPr/>
          </a:p>
          <a:p>
            <a:pPr indent="0" lvl="0" marL="0" marR="0" rtl="0" algn="l">
              <a:lnSpc>
                <a:spcPct val="100000"/>
              </a:lnSpc>
              <a:spcBef>
                <a:spcPts val="640"/>
              </a:spcBef>
              <a:spcAft>
                <a:spcPts val="0"/>
              </a:spcAft>
              <a:buClr>
                <a:schemeClr val="dk1"/>
              </a:buClr>
              <a:buSzPts val="3200"/>
              <a:buFont typeface="Times New Roman"/>
              <a:buNone/>
            </a:pPr>
            <a:r>
              <a:t/>
            </a:r>
            <a:endParaRPr b="0" i="0" sz="3200" u="none">
              <a:solidFill>
                <a:schemeClr val="dk1"/>
              </a:solidFill>
              <a:latin typeface="Arial"/>
              <a:ea typeface="Arial"/>
              <a:cs typeface="Arial"/>
              <a:sym typeface="Arial"/>
            </a:endParaRPr>
          </a:p>
          <a:p>
            <a:pPr indent="0" lvl="0" marL="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Sometimes these mutations can be bad causing death or illnesses.</a:t>
            </a:r>
            <a:endParaRPr/>
          </a:p>
          <a:p>
            <a:pPr indent="0" lvl="0" marL="0" marR="0" rtl="0" algn="l">
              <a:lnSpc>
                <a:spcPct val="100000"/>
              </a:lnSpc>
              <a:spcBef>
                <a:spcPts val="640"/>
              </a:spcBef>
              <a:spcAft>
                <a:spcPts val="0"/>
              </a:spcAft>
              <a:buClr>
                <a:schemeClr val="dk1"/>
              </a:buClr>
              <a:buSzPts val="3200"/>
              <a:buFont typeface="Times New Roman"/>
              <a:buNone/>
            </a:pPr>
            <a:r>
              <a:t/>
            </a:r>
            <a:endParaRPr b="0" i="0" sz="3200" u="none">
              <a:solidFill>
                <a:schemeClr val="dk1"/>
              </a:solidFill>
              <a:latin typeface="Arial"/>
              <a:ea typeface="Arial"/>
              <a:cs typeface="Arial"/>
              <a:sym typeface="Arial"/>
            </a:endParaRPr>
          </a:p>
          <a:p>
            <a:pPr indent="0" lvl="0" marL="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However sometimes these mutations can be beneficial. Eg longer neck in a giraffe.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2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Genetic Mutations </a:t>
            </a:r>
            <a:endParaRPr/>
          </a:p>
        </p:txBody>
      </p:sp>
      <p:sp>
        <p:nvSpPr>
          <p:cNvPr id="304" name="Google Shape;304;p24"/>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The genetic code is altered</a:t>
            </a:r>
            <a:endParaRPr/>
          </a:p>
          <a:p>
            <a:pPr indent="-342900" lvl="0" marL="342900" rtl="0" algn="l">
              <a:lnSpc>
                <a:spcPct val="100000"/>
              </a:lnSpc>
              <a:spcBef>
                <a:spcPts val="64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Eg CCTAGCTGCTACGTAAACTGTCATC</a:t>
            </a:r>
            <a:endParaRPr/>
          </a:p>
          <a:p>
            <a:pPr indent="-342900" lvl="0" marL="342900" rtl="0" algn="l">
              <a:lnSpc>
                <a:spcPct val="100000"/>
              </a:lnSpc>
              <a:spcBef>
                <a:spcPts val="64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	becomes</a:t>
            </a:r>
            <a:endParaRPr/>
          </a:p>
          <a:p>
            <a:pPr indent="-342900" lvl="0" marL="342900" rtl="0" algn="l">
              <a:lnSpc>
                <a:spcPct val="100000"/>
              </a:lnSpc>
              <a:spcBef>
                <a:spcPts val="64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	CCTAGCTGC</a:t>
            </a:r>
            <a:r>
              <a:rPr b="0" i="0" lang="en-US" sz="3200" u="none">
                <a:solidFill>
                  <a:schemeClr val="accent1"/>
                </a:solidFill>
                <a:latin typeface="Times New Roman"/>
                <a:ea typeface="Times New Roman"/>
                <a:cs typeface="Times New Roman"/>
                <a:sym typeface="Times New Roman"/>
              </a:rPr>
              <a:t>A</a:t>
            </a:r>
            <a:r>
              <a:rPr b="0" i="0" lang="en-US" sz="3200" u="none">
                <a:solidFill>
                  <a:schemeClr val="dk1"/>
                </a:solidFill>
                <a:latin typeface="Times New Roman"/>
                <a:ea typeface="Times New Roman"/>
                <a:cs typeface="Times New Roman"/>
                <a:sym typeface="Times New Roman"/>
              </a:rPr>
              <a:t>ACGTAAACTGTCATC</a:t>
            </a:r>
            <a:endParaRPr/>
          </a:p>
          <a:p>
            <a:pPr indent="-342900" lvl="0" marL="342900" rtl="0" algn="l">
              <a:lnSpc>
                <a:spcPct val="100000"/>
              </a:lnSpc>
              <a:spcBef>
                <a:spcPts val="64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Only one base needs to be changed to give rise to a mutation.</a:t>
            </a:r>
            <a:endParaRPr/>
          </a:p>
          <a:p>
            <a:pPr indent="-139700" lvl="0" marL="342900" rtl="0" algn="l">
              <a:lnSpc>
                <a:spcPct val="100000"/>
              </a:lnSpc>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a:p>
            <a:pPr indent="-139700" lvl="0" marL="342900" rtl="0" algn="l">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p:txBody>
      </p:sp>
      <p:pic>
        <p:nvPicPr>
          <p:cNvPr id="305" name="Google Shape;305;p24"/>
          <p:cNvPicPr preferRelativeResize="0"/>
          <p:nvPr/>
        </p:nvPicPr>
        <p:blipFill rotWithShape="1">
          <a:blip r:embed="rId3">
            <a:alphaModFix/>
          </a:blip>
          <a:srcRect b="0" l="0" r="0" t="0"/>
          <a:stretch/>
        </p:blipFill>
        <p:spPr>
          <a:xfrm>
            <a:off x="6011862" y="1412875"/>
            <a:ext cx="2705100" cy="1695450"/>
          </a:xfrm>
          <a:prstGeom prst="rect">
            <a:avLst/>
          </a:prstGeom>
          <a:noFill/>
          <a:ln>
            <a:noFill/>
          </a:ln>
        </p:spPr>
      </p:pic>
      <p:pic>
        <p:nvPicPr>
          <p:cNvPr id="306" name="Google Shape;306;p24"/>
          <p:cNvPicPr preferRelativeResize="0"/>
          <p:nvPr/>
        </p:nvPicPr>
        <p:blipFill rotWithShape="1">
          <a:blip r:embed="rId4">
            <a:alphaModFix/>
          </a:blip>
          <a:srcRect b="0" l="0" r="0" t="0"/>
          <a:stretch/>
        </p:blipFill>
        <p:spPr>
          <a:xfrm>
            <a:off x="179387" y="188912"/>
            <a:ext cx="2362200" cy="1933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25"/>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Genetic Mutations</a:t>
            </a:r>
            <a:endParaRPr/>
          </a:p>
        </p:txBody>
      </p:sp>
      <p:sp>
        <p:nvSpPr>
          <p:cNvPr id="312" name="Google Shape;312;p25"/>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Genetic mutations are caused by;</a:t>
            </a:r>
            <a:endParaRPr/>
          </a:p>
          <a:p>
            <a:pPr indent="-139700" lvl="0" marL="342900" rtl="0" algn="l">
              <a:lnSpc>
                <a:spcPct val="90000"/>
              </a:lnSpc>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a:p>
            <a:pPr indent="-342900" lvl="0" marL="342900" rtl="0" algn="l">
              <a:lnSpc>
                <a:spcPct val="90000"/>
              </a:lnSpc>
              <a:spcBef>
                <a:spcPts val="640"/>
              </a:spcBef>
              <a:spcAft>
                <a:spcPts val="0"/>
              </a:spcAft>
              <a:buClr>
                <a:schemeClr val="dk1"/>
              </a:buClr>
              <a:buSzPts val="3200"/>
              <a:buFont typeface="Noto Sans Symbols"/>
              <a:buChar char="⮚"/>
            </a:pPr>
            <a:r>
              <a:rPr b="0" i="0" lang="en-US" sz="3200" u="none">
                <a:solidFill>
                  <a:schemeClr val="dk1"/>
                </a:solidFill>
                <a:latin typeface="Times New Roman"/>
                <a:ea typeface="Times New Roman"/>
                <a:cs typeface="Times New Roman"/>
                <a:sym typeface="Times New Roman"/>
              </a:rPr>
              <a:t>Errors in DNA copying(when new cells are formed)</a:t>
            </a:r>
            <a:endParaRPr/>
          </a:p>
          <a:p>
            <a:pPr indent="-342900" lvl="0" marL="342900" rtl="0" algn="l">
              <a:lnSpc>
                <a:spcPct val="90000"/>
              </a:lnSpc>
              <a:spcBef>
                <a:spcPts val="640"/>
              </a:spcBef>
              <a:spcAft>
                <a:spcPts val="0"/>
              </a:spcAft>
              <a:buClr>
                <a:schemeClr val="dk1"/>
              </a:buClr>
              <a:buSzPts val="3200"/>
              <a:buFont typeface="Noto Sans Symbols"/>
              <a:buChar char="⮚"/>
            </a:pPr>
            <a:r>
              <a:rPr b="0" i="0" lang="en-US" sz="3200" u="none">
                <a:solidFill>
                  <a:schemeClr val="dk1"/>
                </a:solidFill>
                <a:latin typeface="Times New Roman"/>
                <a:ea typeface="Times New Roman"/>
                <a:cs typeface="Times New Roman"/>
                <a:sym typeface="Times New Roman"/>
              </a:rPr>
              <a:t>DNA damage. </a:t>
            </a:r>
            <a:endParaRPr/>
          </a:p>
          <a:p>
            <a:pPr indent="-139700" lvl="0" marL="342900" rtl="0" algn="l">
              <a:lnSpc>
                <a:spcPct val="90000"/>
              </a:lnSpc>
              <a:spcBef>
                <a:spcPts val="640"/>
              </a:spcBef>
              <a:spcAft>
                <a:spcPts val="0"/>
              </a:spcAft>
              <a:buClr>
                <a:schemeClr val="dk1"/>
              </a:buClr>
              <a:buSzPts val="3200"/>
              <a:buFont typeface="Noto Sans Symbols"/>
              <a:buNone/>
            </a:pPr>
            <a:r>
              <a:t/>
            </a:r>
            <a:endParaRPr b="0" i="0" sz="3200" u="none">
              <a:solidFill>
                <a:schemeClr val="dk1"/>
              </a:solidFill>
              <a:latin typeface="Times New Roman"/>
              <a:ea typeface="Times New Roman"/>
              <a:cs typeface="Times New Roman"/>
              <a:sym typeface="Times New Roman"/>
            </a:endParaRPr>
          </a:p>
          <a:p>
            <a:pPr indent="-342900" lvl="0" marL="342900" rtl="0" algn="l">
              <a:lnSpc>
                <a:spcPct val="90000"/>
              </a:lnSpc>
              <a:spcBef>
                <a:spcPts val="64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	These errors are called mutations.</a:t>
            </a:r>
            <a:endParaRPr/>
          </a:p>
          <a:p>
            <a:pPr indent="-342900" lvl="0" marL="342900" rtl="0" algn="l">
              <a:lnSpc>
                <a:spcPct val="90000"/>
              </a:lnSpc>
              <a:spcBef>
                <a:spcPts val="64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Mutations create </a:t>
            </a:r>
            <a:r>
              <a:rPr b="0" i="0" lang="en-US" sz="3200" u="sng">
                <a:solidFill>
                  <a:schemeClr val="dk1"/>
                </a:solidFill>
                <a:latin typeface="Times New Roman"/>
                <a:ea typeface="Times New Roman"/>
                <a:cs typeface="Times New Roman"/>
                <a:sym typeface="Times New Roman"/>
              </a:rPr>
              <a:t>new genes</a:t>
            </a:r>
            <a:endParaRPr/>
          </a:p>
        </p:txBody>
      </p:sp>
      <p:pic>
        <p:nvPicPr>
          <p:cNvPr id="313" name="Google Shape;313;p25"/>
          <p:cNvPicPr preferRelativeResize="0"/>
          <p:nvPr/>
        </p:nvPicPr>
        <p:blipFill rotWithShape="1">
          <a:blip r:embed="rId3">
            <a:alphaModFix/>
          </a:blip>
          <a:srcRect b="0" l="0" r="0" t="0"/>
          <a:stretch/>
        </p:blipFill>
        <p:spPr>
          <a:xfrm>
            <a:off x="6732587" y="260350"/>
            <a:ext cx="2147887" cy="1576387"/>
          </a:xfrm>
          <a:prstGeom prst="rect">
            <a:avLst/>
          </a:prstGeom>
          <a:noFill/>
          <a:ln>
            <a:noFill/>
          </a:ln>
        </p:spPr>
      </p:pic>
      <p:pic>
        <p:nvPicPr>
          <p:cNvPr id="314" name="Google Shape;314;p25"/>
          <p:cNvPicPr preferRelativeResize="0"/>
          <p:nvPr/>
        </p:nvPicPr>
        <p:blipFill rotWithShape="1">
          <a:blip r:embed="rId4">
            <a:alphaModFix/>
          </a:blip>
          <a:srcRect b="0" l="0" r="0" t="0"/>
          <a:stretch/>
        </p:blipFill>
        <p:spPr>
          <a:xfrm>
            <a:off x="395287" y="260350"/>
            <a:ext cx="2097087" cy="1574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26"/>
          <p:cNvPicPr preferRelativeResize="0"/>
          <p:nvPr/>
        </p:nvPicPr>
        <p:blipFill rotWithShape="1">
          <a:blip r:embed="rId3">
            <a:alphaModFix/>
          </a:blip>
          <a:srcRect b="0" l="0" r="0" t="0"/>
          <a:stretch/>
        </p:blipFill>
        <p:spPr>
          <a:xfrm>
            <a:off x="276225" y="5324475"/>
            <a:ext cx="2676525" cy="1704975"/>
          </a:xfrm>
          <a:prstGeom prst="rect">
            <a:avLst/>
          </a:prstGeom>
          <a:noFill/>
          <a:ln>
            <a:noFill/>
          </a:ln>
        </p:spPr>
      </p:pic>
      <p:sp>
        <p:nvSpPr>
          <p:cNvPr id="320" name="Google Shape;320;p2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Times New Roman"/>
              <a:buNone/>
            </a:pPr>
            <a:r>
              <a:rPr b="0" i="0" lang="en-US" sz="4000" u="none">
                <a:solidFill>
                  <a:schemeClr val="dk2"/>
                </a:solidFill>
                <a:latin typeface="Times New Roman"/>
                <a:ea typeface="Times New Roman"/>
                <a:cs typeface="Times New Roman"/>
                <a:sym typeface="Times New Roman"/>
              </a:rPr>
              <a:t>What causes</a:t>
            </a:r>
            <a:br>
              <a:rPr b="0" i="0" lang="en-US" sz="4000" u="none">
                <a:solidFill>
                  <a:schemeClr val="dk2"/>
                </a:solidFill>
                <a:latin typeface="Times New Roman"/>
                <a:ea typeface="Times New Roman"/>
                <a:cs typeface="Times New Roman"/>
                <a:sym typeface="Times New Roman"/>
              </a:rPr>
            </a:br>
            <a:r>
              <a:rPr b="0" i="0" lang="en-US" sz="4000" u="none">
                <a:solidFill>
                  <a:schemeClr val="dk2"/>
                </a:solidFill>
                <a:latin typeface="Times New Roman"/>
                <a:ea typeface="Times New Roman"/>
                <a:cs typeface="Times New Roman"/>
                <a:sym typeface="Times New Roman"/>
              </a:rPr>
              <a:t>DNA damage?</a:t>
            </a:r>
            <a:endParaRPr/>
          </a:p>
        </p:txBody>
      </p:sp>
      <p:sp>
        <p:nvSpPr>
          <p:cNvPr id="321" name="Google Shape;321;p26"/>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Times New Roman"/>
              <a:buNone/>
            </a:pPr>
            <a:r>
              <a:rPr b="1" i="0" lang="en-US" sz="2400" u="none">
                <a:solidFill>
                  <a:schemeClr val="dk1"/>
                </a:solidFill>
                <a:latin typeface="Times New Roman"/>
                <a:ea typeface="Times New Roman"/>
                <a:cs typeface="Times New Roman"/>
                <a:sym typeface="Times New Roman"/>
              </a:rPr>
              <a:t>Mutagens</a:t>
            </a:r>
            <a:r>
              <a:rPr b="0" i="0" lang="en-US" sz="2400" u="none">
                <a:solidFill>
                  <a:schemeClr val="dk1"/>
                </a:solidFill>
                <a:latin typeface="Times New Roman"/>
                <a:ea typeface="Times New Roman"/>
                <a:cs typeface="Times New Roman"/>
                <a:sym typeface="Times New Roman"/>
              </a:rPr>
              <a:t> </a:t>
            </a:r>
            <a:endParaRPr/>
          </a:p>
          <a:p>
            <a:pPr indent="-342900" lvl="0" marL="342900" rtl="0" algn="l">
              <a:lnSpc>
                <a:spcPct val="90000"/>
              </a:lnSpc>
              <a:spcBef>
                <a:spcPts val="480"/>
              </a:spcBef>
              <a:spcAft>
                <a:spcPts val="0"/>
              </a:spcAft>
              <a:buClr>
                <a:schemeClr val="dk1"/>
              </a:buClr>
              <a:buSzPts val="2400"/>
              <a:buFont typeface="Times New Roman"/>
              <a:buChar char="•"/>
            </a:pPr>
            <a:r>
              <a:rPr b="1" i="0" lang="en-US" sz="2400" u="none">
                <a:solidFill>
                  <a:schemeClr val="dk1"/>
                </a:solidFill>
                <a:latin typeface="Times New Roman"/>
                <a:ea typeface="Times New Roman"/>
                <a:cs typeface="Times New Roman"/>
                <a:sym typeface="Times New Roman"/>
              </a:rPr>
              <a:t>Chemical Mutagens</a:t>
            </a:r>
            <a:r>
              <a:rPr b="0" i="0" lang="en-US" sz="2400" u="none">
                <a:solidFill>
                  <a:schemeClr val="dk1"/>
                </a:solidFill>
                <a:latin typeface="Times New Roman"/>
                <a:ea typeface="Times New Roman"/>
                <a:cs typeface="Times New Roman"/>
                <a:sym typeface="Times New Roman"/>
              </a:rPr>
              <a:t> change the sequence of bases in a DNA strand. E.g. chemicals in tobacco smoke.</a:t>
            </a:r>
            <a:endParaRPr/>
          </a:p>
          <a:p>
            <a:pPr indent="-342900" lvl="0" marL="342900" rtl="0" algn="l">
              <a:lnSpc>
                <a:spcPct val="90000"/>
              </a:lnSpc>
              <a:spcBef>
                <a:spcPts val="480"/>
              </a:spcBef>
              <a:spcAft>
                <a:spcPts val="0"/>
              </a:spcAft>
              <a:buClr>
                <a:schemeClr val="dk1"/>
              </a:buClr>
              <a:buSzPts val="2400"/>
              <a:buFont typeface="Times New Roman"/>
              <a:buChar char="•"/>
            </a:pPr>
            <a:r>
              <a:rPr b="1" i="0" lang="en-US" sz="2400" u="none">
                <a:solidFill>
                  <a:schemeClr val="dk1"/>
                </a:solidFill>
                <a:latin typeface="Times New Roman"/>
                <a:ea typeface="Times New Roman"/>
                <a:cs typeface="Times New Roman"/>
                <a:sym typeface="Times New Roman"/>
              </a:rPr>
              <a:t>Radiation</a:t>
            </a:r>
            <a:r>
              <a:rPr b="0" i="0" lang="en-US" sz="2400" u="none">
                <a:solidFill>
                  <a:schemeClr val="dk1"/>
                </a:solidFill>
                <a:latin typeface="Times New Roman"/>
                <a:ea typeface="Times New Roman"/>
                <a:cs typeface="Times New Roman"/>
                <a:sym typeface="Times New Roman"/>
              </a:rPr>
              <a:t> High energy radiation from a radioactive material or from X-rays is absorbed by the atoms in water molecules surrounding the DNA, heating it and altering it. </a:t>
            </a:r>
            <a:endParaRPr/>
          </a:p>
          <a:p>
            <a:pPr indent="-342900" lvl="0" marL="342900" rtl="0" algn="l">
              <a:lnSpc>
                <a:spcPct val="90000"/>
              </a:lnSpc>
              <a:spcBef>
                <a:spcPts val="480"/>
              </a:spcBef>
              <a:spcAft>
                <a:spcPts val="0"/>
              </a:spcAft>
              <a:buClr>
                <a:schemeClr val="dk1"/>
              </a:buClr>
              <a:buSzPts val="2400"/>
              <a:buFont typeface="Times New Roman"/>
              <a:buChar char="•"/>
            </a:pPr>
            <a:r>
              <a:rPr b="1" i="0" lang="en-US" sz="2400" u="none">
                <a:solidFill>
                  <a:schemeClr val="dk1"/>
                </a:solidFill>
                <a:latin typeface="Times New Roman"/>
                <a:ea typeface="Times New Roman"/>
                <a:cs typeface="Times New Roman"/>
                <a:sym typeface="Times New Roman"/>
              </a:rPr>
              <a:t>Sunlight</a:t>
            </a:r>
            <a:r>
              <a:rPr b="0" i="0" lang="en-US" sz="2400" u="none">
                <a:solidFill>
                  <a:schemeClr val="dk1"/>
                </a:solidFill>
                <a:latin typeface="Times New Roman"/>
                <a:ea typeface="Times New Roman"/>
                <a:cs typeface="Times New Roman"/>
                <a:sym typeface="Times New Roman"/>
              </a:rPr>
              <a:t> contains ultraviolet radiation. This radiation can damage the DNA structure. </a:t>
            </a:r>
            <a:endParaRPr/>
          </a:p>
          <a:p>
            <a:pPr indent="-342900" lvl="0" marL="342900" rtl="0" algn="l">
              <a:lnSpc>
                <a:spcPct val="90000"/>
              </a:lnSpc>
              <a:spcBef>
                <a:spcPts val="480"/>
              </a:spcBef>
              <a:spcAft>
                <a:spcPts val="0"/>
              </a:spcAft>
              <a:buClr>
                <a:schemeClr val="dk1"/>
              </a:buClr>
              <a:buSzPts val="2400"/>
              <a:buFont typeface="Times New Roman"/>
              <a:buChar char="•"/>
            </a:pPr>
            <a:r>
              <a:rPr b="1" i="0" lang="en-US" sz="2400" u="none">
                <a:solidFill>
                  <a:schemeClr val="dk1"/>
                </a:solidFill>
                <a:latin typeface="Times New Roman"/>
                <a:ea typeface="Times New Roman"/>
                <a:cs typeface="Times New Roman"/>
                <a:sym typeface="Times New Roman"/>
              </a:rPr>
              <a:t>Spontaneous</a:t>
            </a:r>
            <a:r>
              <a:rPr b="0" i="0" lang="en-US" sz="2400" u="none">
                <a:solidFill>
                  <a:schemeClr val="dk1"/>
                </a:solidFill>
                <a:latin typeface="Times New Roman"/>
                <a:ea typeface="Times New Roman"/>
                <a:cs typeface="Times New Roman"/>
                <a:sym typeface="Times New Roman"/>
              </a:rPr>
              <a:t> mutations occur without exposure to any obvious mutagenic agent. </a:t>
            </a:r>
            <a:endParaRPr/>
          </a:p>
        </p:txBody>
      </p:sp>
      <p:pic>
        <p:nvPicPr>
          <p:cNvPr descr="https://encrypted-tbn0.gstatic.com/images?q=tbn:ANd9GcS_6tFnansTZtWYLxvKCXHo6nN4Rd9H6PLFV37yF2qr47csXyydKw" id="322" name="Google Shape;322;p26"/>
          <p:cNvPicPr preferRelativeResize="0"/>
          <p:nvPr/>
        </p:nvPicPr>
        <p:blipFill rotWithShape="1">
          <a:blip r:embed="rId4">
            <a:alphaModFix/>
          </a:blip>
          <a:srcRect b="0" l="0" r="0" t="0"/>
          <a:stretch/>
        </p:blipFill>
        <p:spPr>
          <a:xfrm>
            <a:off x="395287" y="692150"/>
            <a:ext cx="1609725" cy="1190625"/>
          </a:xfrm>
          <a:prstGeom prst="rect">
            <a:avLst/>
          </a:prstGeom>
          <a:noFill/>
          <a:ln>
            <a:noFill/>
          </a:ln>
        </p:spPr>
      </p:pic>
      <p:pic>
        <p:nvPicPr>
          <p:cNvPr id="323" name="Google Shape;323;p26"/>
          <p:cNvPicPr preferRelativeResize="0"/>
          <p:nvPr/>
        </p:nvPicPr>
        <p:blipFill rotWithShape="1">
          <a:blip r:embed="rId5">
            <a:alphaModFix/>
          </a:blip>
          <a:srcRect b="0" l="0" r="0" t="0"/>
          <a:stretch/>
        </p:blipFill>
        <p:spPr>
          <a:xfrm>
            <a:off x="6227762" y="1125537"/>
            <a:ext cx="2447925" cy="1290637"/>
          </a:xfrm>
          <a:prstGeom prst="rect">
            <a:avLst/>
          </a:prstGeom>
          <a:noFill/>
          <a:ln>
            <a:noFill/>
          </a:ln>
        </p:spPr>
      </p:pic>
      <p:pic>
        <p:nvPicPr>
          <p:cNvPr id="324" name="Google Shape;324;p26"/>
          <p:cNvPicPr preferRelativeResize="0"/>
          <p:nvPr/>
        </p:nvPicPr>
        <p:blipFill rotWithShape="1">
          <a:blip r:embed="rId6">
            <a:alphaModFix/>
          </a:blip>
          <a:srcRect b="0" l="0" r="0" t="0"/>
          <a:stretch/>
        </p:blipFill>
        <p:spPr>
          <a:xfrm>
            <a:off x="6551612" y="5260975"/>
            <a:ext cx="1800225" cy="1460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descr="DNA.jpg" id="330" name="Google Shape;330;p2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31" name="Google Shape;331;p27"/>
          <p:cNvSpPr txBox="1"/>
          <p:nvPr/>
        </p:nvSpPr>
        <p:spPr>
          <a:xfrm>
            <a:off x="827087" y="-171450"/>
            <a:ext cx="7772400" cy="12350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Rockwell"/>
              <a:buNone/>
            </a:pPr>
            <a:r>
              <a:rPr b="1" i="0" lang="en-US" sz="6000" u="none">
                <a:solidFill>
                  <a:schemeClr val="dk1"/>
                </a:solidFill>
                <a:latin typeface="Rockwell"/>
                <a:ea typeface="Rockwell"/>
                <a:cs typeface="Rockwell"/>
                <a:sym typeface="Rockwell"/>
              </a:rPr>
              <a:t>Mutation</a:t>
            </a:r>
            <a:endParaRPr/>
          </a:p>
        </p:txBody>
      </p:sp>
      <p:sp>
        <p:nvSpPr>
          <p:cNvPr id="332" name="Google Shape;332;p27"/>
          <p:cNvSpPr txBox="1"/>
          <p:nvPr/>
        </p:nvSpPr>
        <p:spPr>
          <a:xfrm>
            <a:off x="0" y="1628775"/>
            <a:ext cx="9144000" cy="43211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400"/>
              <a:buFont typeface="Times New Roman"/>
              <a:buNone/>
            </a:pPr>
            <a:r>
              <a:t/>
            </a:r>
            <a:endParaRPr b="0" i="0" sz="3400" u="non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4400"/>
              <a:buFont typeface="Times New Roman"/>
              <a:buNone/>
            </a:pPr>
            <a:r>
              <a:rPr b="1" i="0" lang="en-US" sz="4400" u="none">
                <a:solidFill>
                  <a:schemeClr val="dk1"/>
                </a:solidFill>
                <a:latin typeface="Times New Roman"/>
                <a:ea typeface="Times New Roman"/>
                <a:cs typeface="Times New Roman"/>
                <a:sym typeface="Times New Roman"/>
              </a:rPr>
              <a:t>Harmful mutations </a:t>
            </a:r>
            <a:br>
              <a:rPr b="0" i="0" lang="en-US" sz="4400" u="none">
                <a:solidFill>
                  <a:schemeClr val="dk1"/>
                </a:solidFill>
                <a:latin typeface="Times New Roman"/>
                <a:ea typeface="Times New Roman"/>
                <a:cs typeface="Times New Roman"/>
                <a:sym typeface="Times New Roman"/>
              </a:rPr>
            </a:br>
            <a:r>
              <a:rPr b="0" i="0" lang="en-US" sz="4400" u="none">
                <a:solidFill>
                  <a:schemeClr val="dk1"/>
                </a:solidFill>
                <a:latin typeface="Times New Roman"/>
                <a:ea typeface="Times New Roman"/>
                <a:cs typeface="Times New Roman"/>
                <a:sym typeface="Times New Roman"/>
              </a:rPr>
              <a:t>(Make you worse)</a:t>
            </a:r>
            <a:endParaRPr/>
          </a:p>
          <a:p>
            <a:pPr indent="0" lvl="0" marL="0" marR="0" rtl="0" algn="ctr">
              <a:lnSpc>
                <a:spcPct val="100000"/>
              </a:lnSpc>
              <a:spcBef>
                <a:spcPts val="0"/>
              </a:spcBef>
              <a:spcAft>
                <a:spcPts val="0"/>
              </a:spcAft>
              <a:buClr>
                <a:schemeClr val="dk1"/>
              </a:buClr>
              <a:buSzPts val="4400"/>
              <a:buFont typeface="Times New Roman"/>
              <a:buNone/>
            </a:pPr>
            <a:r>
              <a:t/>
            </a:r>
            <a:endParaRPr b="0" i="0" sz="4400" u="non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4400"/>
              <a:buFont typeface="Times New Roman"/>
              <a:buNone/>
            </a:pPr>
            <a:r>
              <a:rPr b="1" i="0" lang="en-US" sz="4400" u="none">
                <a:solidFill>
                  <a:schemeClr val="dk1"/>
                </a:solidFill>
                <a:latin typeface="Times New Roman"/>
                <a:ea typeface="Times New Roman"/>
                <a:cs typeface="Times New Roman"/>
                <a:sym typeface="Times New Roman"/>
              </a:rPr>
              <a:t>Beneficial mutations </a:t>
            </a:r>
            <a:br>
              <a:rPr b="0" i="0" lang="en-US" sz="4400" u="none">
                <a:solidFill>
                  <a:schemeClr val="dk1"/>
                </a:solidFill>
                <a:latin typeface="Times New Roman"/>
                <a:ea typeface="Times New Roman"/>
                <a:cs typeface="Times New Roman"/>
                <a:sym typeface="Times New Roman"/>
              </a:rPr>
            </a:br>
            <a:r>
              <a:rPr b="0" i="0" lang="en-US" sz="4400" u="none">
                <a:solidFill>
                  <a:schemeClr val="dk1"/>
                </a:solidFill>
                <a:latin typeface="Times New Roman"/>
                <a:ea typeface="Times New Roman"/>
                <a:cs typeface="Times New Roman"/>
                <a:sym typeface="Times New Roman"/>
              </a:rPr>
              <a:t>(Make you better)</a:t>
            </a:r>
            <a:endParaRPr/>
          </a:p>
          <a:p>
            <a:pPr indent="0" lvl="0" marL="0" marR="0" rtl="0" algn="ctr">
              <a:lnSpc>
                <a:spcPct val="100000"/>
              </a:lnSpc>
              <a:spcBef>
                <a:spcPts val="0"/>
              </a:spcBef>
              <a:spcAft>
                <a:spcPts val="0"/>
              </a:spcAft>
              <a:buClr>
                <a:schemeClr val="dk1"/>
              </a:buClr>
              <a:buSzPts val="4400"/>
              <a:buFont typeface="Times New Roman"/>
              <a:buNone/>
            </a:pPr>
            <a:r>
              <a:t/>
            </a:r>
            <a:endParaRPr b="0" i="0" sz="4400" u="non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4400"/>
              <a:buFont typeface="Times New Roman"/>
              <a:buNone/>
            </a:pPr>
            <a:r>
              <a:rPr b="1" i="0" lang="en-US" sz="4400" u="none">
                <a:solidFill>
                  <a:schemeClr val="dk1"/>
                </a:solidFill>
                <a:latin typeface="Times New Roman"/>
                <a:ea typeface="Times New Roman"/>
                <a:cs typeface="Times New Roman"/>
                <a:sym typeface="Times New Roman"/>
              </a:rPr>
              <a:t>Silent Mutations </a:t>
            </a:r>
            <a:br>
              <a:rPr b="0" i="0" lang="en-US" sz="4400" u="none">
                <a:solidFill>
                  <a:schemeClr val="dk1"/>
                </a:solidFill>
                <a:latin typeface="Times New Roman"/>
                <a:ea typeface="Times New Roman"/>
                <a:cs typeface="Times New Roman"/>
                <a:sym typeface="Times New Roman"/>
              </a:rPr>
            </a:br>
            <a:r>
              <a:rPr b="0" i="0" lang="en-US" sz="4400" u="none">
                <a:solidFill>
                  <a:schemeClr val="dk1"/>
                </a:solidFill>
                <a:latin typeface="Times New Roman"/>
                <a:ea typeface="Times New Roman"/>
                <a:cs typeface="Times New Roman"/>
                <a:sym typeface="Times New Roman"/>
              </a:rPr>
              <a:t>(Don’t make you better or worse)</a:t>
            </a:r>
            <a:endParaRPr/>
          </a:p>
          <a:p>
            <a:pPr indent="0" lvl="0" marL="0" marR="0" rtl="0" algn="ctr">
              <a:lnSpc>
                <a:spcPct val="100000"/>
              </a:lnSpc>
              <a:spcBef>
                <a:spcPts val="0"/>
              </a:spcBef>
              <a:spcAft>
                <a:spcPts val="0"/>
              </a:spcAft>
              <a:buNone/>
            </a:pPr>
            <a:r>
              <a:t/>
            </a:r>
            <a:endParaRPr b="0" i="0" sz="4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pic>
        <p:nvPicPr>
          <p:cNvPr descr="DNA.jpg" id="337" name="Google Shape;337;p28"/>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descr="Fox1.jpg" id="338" name="Google Shape;338;p28"/>
          <p:cNvPicPr preferRelativeResize="0"/>
          <p:nvPr/>
        </p:nvPicPr>
        <p:blipFill rotWithShape="1">
          <a:blip r:embed="rId4">
            <a:alphaModFix/>
          </a:blip>
          <a:srcRect b="0" l="4063" r="9436" t="0"/>
          <a:stretch/>
        </p:blipFill>
        <p:spPr>
          <a:xfrm>
            <a:off x="4859337" y="1341437"/>
            <a:ext cx="3960812" cy="4148137"/>
          </a:xfrm>
          <a:prstGeom prst="rect">
            <a:avLst/>
          </a:prstGeom>
          <a:noFill/>
          <a:ln cap="flat" cmpd="sng" w="101600">
            <a:solidFill>
              <a:schemeClr val="dk1"/>
            </a:solidFill>
            <a:prstDash val="solid"/>
            <a:miter lim="800000"/>
            <a:headEnd len="sm" w="sm" type="none"/>
            <a:tailEnd len="sm" w="sm" type="none"/>
          </a:ln>
        </p:spPr>
      </p:pic>
      <p:pic>
        <p:nvPicPr>
          <p:cNvPr descr="Fox2.jpg" id="339" name="Google Shape;339;p28"/>
          <p:cNvPicPr preferRelativeResize="0"/>
          <p:nvPr/>
        </p:nvPicPr>
        <p:blipFill rotWithShape="1">
          <a:blip r:embed="rId5">
            <a:alphaModFix/>
          </a:blip>
          <a:srcRect b="0" l="9622" r="10656" t="0"/>
          <a:stretch/>
        </p:blipFill>
        <p:spPr>
          <a:xfrm>
            <a:off x="317500" y="1341437"/>
            <a:ext cx="4176712" cy="4152900"/>
          </a:xfrm>
          <a:prstGeom prst="rect">
            <a:avLst/>
          </a:prstGeom>
          <a:noFill/>
          <a:ln cap="flat" cmpd="sng" w="101600">
            <a:solidFill>
              <a:schemeClr val="dk1"/>
            </a:solidFill>
            <a:prstDash val="solid"/>
            <a:miter lim="800000"/>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descr="DNA.jpg" id="344" name="Google Shape;344;p29"/>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descr="Fox4.jpg" id="345" name="Google Shape;345;p29"/>
          <p:cNvPicPr preferRelativeResize="0"/>
          <p:nvPr/>
        </p:nvPicPr>
        <p:blipFill rotWithShape="1">
          <a:blip r:embed="rId4">
            <a:alphaModFix/>
          </a:blip>
          <a:srcRect b="0" l="0" r="0" t="0"/>
          <a:stretch/>
        </p:blipFill>
        <p:spPr>
          <a:xfrm>
            <a:off x="4767262" y="1036637"/>
            <a:ext cx="3908425" cy="3184525"/>
          </a:xfrm>
          <a:prstGeom prst="rect">
            <a:avLst/>
          </a:prstGeom>
          <a:noFill/>
          <a:ln cap="flat" cmpd="sng" w="76200">
            <a:solidFill>
              <a:schemeClr val="dk1"/>
            </a:solidFill>
            <a:prstDash val="solid"/>
            <a:miter lim="800000"/>
            <a:headEnd len="sm" w="sm" type="none"/>
            <a:tailEnd len="sm" w="sm" type="none"/>
          </a:ln>
        </p:spPr>
      </p:pic>
      <p:pic>
        <p:nvPicPr>
          <p:cNvPr descr="Fox5.jpg" id="346" name="Google Shape;346;p29"/>
          <p:cNvPicPr preferRelativeResize="0"/>
          <p:nvPr/>
        </p:nvPicPr>
        <p:blipFill rotWithShape="1">
          <a:blip r:embed="rId5">
            <a:alphaModFix/>
          </a:blip>
          <a:srcRect b="8549" l="28825" r="0" t="0"/>
          <a:stretch/>
        </p:blipFill>
        <p:spPr>
          <a:xfrm>
            <a:off x="395287" y="1036637"/>
            <a:ext cx="3960812" cy="3154362"/>
          </a:xfrm>
          <a:prstGeom prst="rect">
            <a:avLst/>
          </a:prstGeom>
          <a:noFill/>
          <a:ln cap="flat" cmpd="sng" w="76200">
            <a:solidFill>
              <a:schemeClr val="dk1"/>
            </a:solidFill>
            <a:prstDash val="solid"/>
            <a:miter lim="800000"/>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7" name="Shape 137"/>
        <p:cNvGrpSpPr/>
        <p:nvPr/>
      </p:nvGrpSpPr>
      <p:grpSpPr>
        <a:xfrm>
          <a:off x="0" y="0"/>
          <a:ext cx="0" cy="0"/>
          <a:chOff x="0" y="0"/>
          <a:chExt cx="0" cy="0"/>
        </a:xfrm>
      </p:grpSpPr>
      <p:pic>
        <p:nvPicPr>
          <p:cNvPr id="138" name="Google Shape;138;p3"/>
          <p:cNvPicPr preferRelativeResize="0"/>
          <p:nvPr>
            <p:ph idx="1" type="body"/>
          </p:nvPr>
        </p:nvPicPr>
        <p:blipFill rotWithShape="1">
          <a:blip r:embed="rId3">
            <a:alphaModFix/>
          </a:blip>
          <a:srcRect b="0" l="0" r="0" t="0"/>
          <a:stretch/>
        </p:blipFill>
        <p:spPr>
          <a:xfrm>
            <a:off x="4643437" y="476250"/>
            <a:ext cx="4105275" cy="5772150"/>
          </a:xfrm>
          <a:prstGeom prst="rect">
            <a:avLst/>
          </a:prstGeom>
          <a:noFill/>
          <a:ln>
            <a:noFill/>
          </a:ln>
        </p:spPr>
      </p:pic>
      <p:sp>
        <p:nvSpPr>
          <p:cNvPr id="139" name="Google Shape;139;p3"/>
          <p:cNvSpPr txBox="1"/>
          <p:nvPr>
            <p:ph idx="1" type="body"/>
          </p:nvPr>
        </p:nvSpPr>
        <p:spPr>
          <a:xfrm>
            <a:off x="0" y="115887"/>
            <a:ext cx="4494212" cy="6697662"/>
          </a:xfrm>
          <a:prstGeom prst="rect">
            <a:avLst/>
          </a:prstGeom>
          <a:noFill/>
          <a:ln>
            <a:noFill/>
          </a:ln>
        </p:spPr>
        <p:txBody>
          <a:bodyPr anchorCtr="0" anchor="t" bIns="45700" lIns="91425" spcFirstLastPara="1" rIns="91425" wrap="square" tIns="45700">
            <a:noAutofit/>
          </a:bodyPr>
          <a:lstStyle/>
          <a:p>
            <a:pPr indent="-342900" lvl="0" marL="342900" rtl="0" algn="ctr">
              <a:lnSpc>
                <a:spcPct val="10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DNA</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DNA is a double stranded molecule found in the nucleus of the cells of living things.</a:t>
            </a:r>
            <a:endParaRPr/>
          </a:p>
          <a:p>
            <a:pPr indent="-342900" lvl="0" marL="342900" rtl="0" algn="l">
              <a:lnSpc>
                <a:spcPct val="10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It is made up of about 3 billion pairs of 4 different bases, we use letters to represent the 4 bases found in all living things</a:t>
            </a:r>
            <a:endParaRPr/>
          </a:p>
          <a:p>
            <a:pPr indent="-165100" lvl="0" marL="342900" rtl="0" algn="l">
              <a:lnSpc>
                <a:spcPct val="10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a:p>
            <a:pPr indent="-342900" lvl="0" marL="342900" rtl="0" algn="l">
              <a:lnSpc>
                <a:spcPct val="100000"/>
              </a:lnSpc>
              <a:spcBef>
                <a:spcPts val="560"/>
              </a:spcBef>
              <a:spcAft>
                <a:spcPts val="0"/>
              </a:spcAft>
              <a:buClr>
                <a:srgbClr val="6600CC"/>
              </a:buClr>
              <a:buSzPts val="2800"/>
              <a:buFont typeface="Times New Roman"/>
              <a:buNone/>
            </a:pPr>
            <a:r>
              <a:rPr b="0" i="0" lang="en-US" sz="2800" u="none">
                <a:solidFill>
                  <a:srgbClr val="6600CC"/>
                </a:solidFill>
                <a:latin typeface="Times New Roman"/>
                <a:ea typeface="Times New Roman"/>
                <a:cs typeface="Times New Roman"/>
                <a:sym typeface="Times New Roman"/>
              </a:rPr>
              <a:t>A </a:t>
            </a:r>
            <a:r>
              <a:rPr b="0" i="0" lang="en-US" sz="2400" u="none">
                <a:solidFill>
                  <a:srgbClr val="6600CC"/>
                </a:solidFill>
                <a:latin typeface="Times New Roman"/>
                <a:ea typeface="Times New Roman"/>
                <a:cs typeface="Times New Roman"/>
                <a:sym typeface="Times New Roman"/>
              </a:rPr>
              <a:t>= adenine</a:t>
            </a:r>
            <a:r>
              <a:rPr b="0" i="0" lang="en-US" sz="2400" u="none">
                <a:solidFill>
                  <a:srgbClr val="CC0000"/>
                </a:solidFill>
                <a:latin typeface="Times New Roman"/>
                <a:ea typeface="Times New Roman"/>
                <a:cs typeface="Times New Roman"/>
                <a:sym typeface="Times New Roman"/>
              </a:rPr>
              <a:t>     </a:t>
            </a:r>
            <a:r>
              <a:rPr b="0" i="0" lang="en-US" sz="2400" u="none">
                <a:solidFill>
                  <a:srgbClr val="00FF00"/>
                </a:solidFill>
                <a:latin typeface="Times New Roman"/>
                <a:ea typeface="Times New Roman"/>
                <a:cs typeface="Times New Roman"/>
                <a:sym typeface="Times New Roman"/>
              </a:rPr>
              <a:t>T = thymine</a:t>
            </a:r>
            <a:endParaRPr/>
          </a:p>
          <a:p>
            <a:pPr indent="-342900" lvl="0" marL="342900" rtl="0" algn="l">
              <a:lnSpc>
                <a:spcPct val="100000"/>
              </a:lnSpc>
              <a:spcBef>
                <a:spcPts val="480"/>
              </a:spcBef>
              <a:spcAft>
                <a:spcPts val="0"/>
              </a:spcAft>
              <a:buClr>
                <a:srgbClr val="FF9900"/>
              </a:buClr>
              <a:buSzPts val="2400"/>
              <a:buFont typeface="Times New Roman"/>
              <a:buNone/>
            </a:pPr>
            <a:r>
              <a:rPr b="0" i="0" lang="en-US" sz="2400" u="none">
                <a:solidFill>
                  <a:srgbClr val="FF9900"/>
                </a:solidFill>
                <a:latin typeface="Times New Roman"/>
                <a:ea typeface="Times New Roman"/>
                <a:cs typeface="Times New Roman"/>
                <a:sym typeface="Times New Roman"/>
              </a:rPr>
              <a:t>C = cytosine</a:t>
            </a:r>
            <a:r>
              <a:rPr b="0" i="0" lang="en-US" sz="2400" u="none">
                <a:solidFill>
                  <a:schemeClr val="dk1"/>
                </a:solidFill>
                <a:latin typeface="Times New Roman"/>
                <a:ea typeface="Times New Roman"/>
                <a:cs typeface="Times New Roman"/>
                <a:sym typeface="Times New Roman"/>
              </a:rPr>
              <a:t>       </a:t>
            </a:r>
            <a:r>
              <a:rPr b="0" i="0" lang="en-US" sz="2400" u="none">
                <a:solidFill>
                  <a:srgbClr val="FF3300"/>
                </a:solidFill>
                <a:latin typeface="Times New Roman"/>
                <a:ea typeface="Times New Roman"/>
                <a:cs typeface="Times New Roman"/>
                <a:sym typeface="Times New Roman"/>
              </a:rPr>
              <a:t>G = guanine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30"/>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What does a genetic mutation do?</a:t>
            </a:r>
            <a:endParaRPr/>
          </a:p>
        </p:txBody>
      </p:sp>
      <p:sp>
        <p:nvSpPr>
          <p:cNvPr id="352" name="Google Shape;352;p30"/>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Times New Roman"/>
              <a:buChar char="•"/>
            </a:pPr>
            <a:r>
              <a:rPr b="1" i="0" lang="en-US" sz="2400" u="none">
                <a:solidFill>
                  <a:schemeClr val="dk1"/>
                </a:solidFill>
                <a:latin typeface="Times New Roman"/>
                <a:ea typeface="Times New Roman"/>
                <a:cs typeface="Times New Roman"/>
                <a:sym typeface="Times New Roman"/>
              </a:rPr>
              <a:t>mutations</a:t>
            </a:r>
            <a:r>
              <a:rPr b="0" i="0" lang="en-US" sz="2400" u="none">
                <a:solidFill>
                  <a:schemeClr val="dk1"/>
                </a:solidFill>
                <a:latin typeface="Times New Roman"/>
                <a:ea typeface="Times New Roman"/>
                <a:cs typeface="Times New Roman"/>
                <a:sym typeface="Times New Roman"/>
              </a:rPr>
              <a:t> can affect the outward appearance of an individual. Mutations can change the height of a plant or change it from smooth to rough seeds. </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Mutations often cause diseases such as</a:t>
            </a:r>
            <a:endParaRPr/>
          </a:p>
          <a:p>
            <a:pPr indent="-342900" lvl="0" marL="342900" rtl="0" algn="l">
              <a:lnSpc>
                <a:spcPct val="90000"/>
              </a:lnSpc>
              <a:spcBef>
                <a:spcPts val="480"/>
              </a:spcBef>
              <a:spcAft>
                <a:spcPts val="0"/>
              </a:spcAft>
              <a:buClr>
                <a:schemeClr val="dk1"/>
              </a:buClr>
              <a:buSzPts val="2400"/>
              <a:buFont typeface="Noto Sans Symbols"/>
              <a:buChar char="❖"/>
            </a:pPr>
            <a:r>
              <a:rPr b="0" i="0" lang="en-US" sz="2400" u="none">
                <a:solidFill>
                  <a:schemeClr val="dk1"/>
                </a:solidFill>
                <a:latin typeface="Times New Roman"/>
                <a:ea typeface="Times New Roman"/>
                <a:cs typeface="Times New Roman"/>
                <a:sym typeface="Times New Roman"/>
              </a:rPr>
              <a:t>Muscular Dystrophy</a:t>
            </a:r>
            <a:endParaRPr/>
          </a:p>
          <a:p>
            <a:pPr indent="-342900" lvl="0" marL="342900" rtl="0" algn="l">
              <a:lnSpc>
                <a:spcPct val="90000"/>
              </a:lnSpc>
              <a:spcBef>
                <a:spcPts val="480"/>
              </a:spcBef>
              <a:spcAft>
                <a:spcPts val="0"/>
              </a:spcAft>
              <a:buClr>
                <a:schemeClr val="dk1"/>
              </a:buClr>
              <a:buSzPts val="2400"/>
              <a:buFont typeface="Noto Sans Symbols"/>
              <a:buChar char="❖"/>
            </a:pPr>
            <a:r>
              <a:rPr b="0" i="0" lang="en-US" sz="2400" u="none">
                <a:solidFill>
                  <a:schemeClr val="dk1"/>
                </a:solidFill>
                <a:latin typeface="Times New Roman"/>
                <a:ea typeface="Times New Roman"/>
                <a:cs typeface="Times New Roman"/>
                <a:sym typeface="Times New Roman"/>
              </a:rPr>
              <a:t>Huntington's Disease</a:t>
            </a:r>
            <a:endParaRPr/>
          </a:p>
          <a:p>
            <a:pPr indent="-342900" lvl="0" marL="342900" rtl="0" algn="l">
              <a:lnSpc>
                <a:spcPct val="90000"/>
              </a:lnSpc>
              <a:spcBef>
                <a:spcPts val="480"/>
              </a:spcBef>
              <a:spcAft>
                <a:spcPts val="0"/>
              </a:spcAft>
              <a:buClr>
                <a:schemeClr val="dk1"/>
              </a:buClr>
              <a:buSzPts val="2400"/>
              <a:buFont typeface="Noto Sans Symbols"/>
              <a:buChar char="❖"/>
            </a:pPr>
            <a:r>
              <a:rPr b="0" i="0" lang="en-US" sz="2400" u="none">
                <a:solidFill>
                  <a:schemeClr val="dk1"/>
                </a:solidFill>
                <a:latin typeface="Times New Roman"/>
                <a:ea typeface="Times New Roman"/>
                <a:cs typeface="Times New Roman"/>
                <a:sym typeface="Times New Roman"/>
              </a:rPr>
              <a:t>Cystic fibrosis</a:t>
            </a:r>
            <a:endParaRPr/>
          </a:p>
        </p:txBody>
      </p:sp>
      <p:pic>
        <p:nvPicPr>
          <p:cNvPr id="353" name="Google Shape;353;p30"/>
          <p:cNvPicPr preferRelativeResize="0"/>
          <p:nvPr>
            <p:ph idx="1" type="body"/>
          </p:nvPr>
        </p:nvPicPr>
        <p:blipFill rotWithShape="1">
          <a:blip r:embed="rId3">
            <a:alphaModFix/>
          </a:blip>
          <a:srcRect b="0" l="0" r="0" t="0"/>
          <a:stretch/>
        </p:blipFill>
        <p:spPr>
          <a:xfrm>
            <a:off x="4929187" y="1785937"/>
            <a:ext cx="3357562" cy="4749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3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Horse mutation</a:t>
            </a:r>
            <a:endParaRPr/>
          </a:p>
        </p:txBody>
      </p:sp>
      <p:sp>
        <p:nvSpPr>
          <p:cNvPr id="359" name="Google Shape;359;p31"/>
          <p:cNvSpPr txBox="1"/>
          <p:nvPr>
            <p:ph idx="1" type="body"/>
          </p:nvPr>
        </p:nvSpPr>
        <p:spPr>
          <a:xfrm>
            <a:off x="685800" y="1981200"/>
            <a:ext cx="7773987"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In horse racing, the difference between a trot and a gallop is crucial knowledge to have.</a:t>
            </a:r>
            <a:endParaRPr/>
          </a:p>
          <a:p>
            <a:pPr indent="-342900" lvl="0" marL="342900" marR="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As a horse increases its speed it will normally switch from trot to gallop, which is the natural gait at high speed, but this leads to disqualification for trotters.</a:t>
            </a:r>
            <a:endParaRPr/>
          </a:p>
          <a:p>
            <a:pPr indent="-342900" lvl="0" marL="342900" marR="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Now researchers at Uppsala University in Sweden have discovered a mutation in a single gene in horses that inhibits the transition from trot to gallop, allowing a horse to trot at very high speed.</a:t>
            </a:r>
            <a:endParaRPr/>
          </a:p>
          <a:p>
            <a:pPr indent="-342900" lvl="0" marL="342900" marR="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The tweak to gene 'DMRT3' controls a horse's skills in ambling gaits, pacing and galloping.</a:t>
            </a:r>
            <a:endParaRPr/>
          </a:p>
        </p:txBody>
      </p:sp>
      <p:pic>
        <p:nvPicPr>
          <p:cNvPr id="360" name="Google Shape;360;p31"/>
          <p:cNvPicPr preferRelativeResize="0"/>
          <p:nvPr/>
        </p:nvPicPr>
        <p:blipFill rotWithShape="1">
          <a:blip r:embed="rId3">
            <a:alphaModFix/>
          </a:blip>
          <a:srcRect b="0" l="0" r="0" t="0"/>
          <a:stretch/>
        </p:blipFill>
        <p:spPr>
          <a:xfrm>
            <a:off x="23812" y="0"/>
            <a:ext cx="2765425" cy="1844675"/>
          </a:xfrm>
          <a:prstGeom prst="rect">
            <a:avLst/>
          </a:prstGeom>
          <a:noFill/>
          <a:ln>
            <a:noFill/>
          </a:ln>
        </p:spPr>
      </p:pic>
      <p:pic>
        <p:nvPicPr>
          <p:cNvPr id="361" name="Google Shape;361;p31"/>
          <p:cNvPicPr preferRelativeResize="0"/>
          <p:nvPr/>
        </p:nvPicPr>
        <p:blipFill rotWithShape="1">
          <a:blip r:embed="rId4">
            <a:alphaModFix/>
          </a:blip>
          <a:srcRect b="0" l="0" r="0" t="0"/>
          <a:stretch/>
        </p:blipFill>
        <p:spPr>
          <a:xfrm>
            <a:off x="6527800" y="34925"/>
            <a:ext cx="2533650" cy="1809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3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Times New Roman"/>
              <a:buNone/>
            </a:pPr>
            <a:r>
              <a:rPr b="0" i="0" lang="en-US" sz="4000" u="none">
                <a:solidFill>
                  <a:schemeClr val="dk2"/>
                </a:solidFill>
                <a:latin typeface="Times New Roman"/>
                <a:ea typeface="Times New Roman"/>
                <a:cs typeface="Times New Roman"/>
                <a:sym typeface="Times New Roman"/>
              </a:rPr>
              <a:t>What can genetic mutations look like</a:t>
            </a:r>
            <a:endParaRPr/>
          </a:p>
        </p:txBody>
      </p:sp>
      <p:sp>
        <p:nvSpPr>
          <p:cNvPr id="367" name="Google Shape;367;p32"/>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Scottish Fold is a breed of cat with a slight genetic mutation. </a:t>
            </a:r>
            <a:endParaRPr/>
          </a:p>
        </p:txBody>
      </p:sp>
      <p:sp>
        <p:nvSpPr>
          <p:cNvPr id="368" name="Google Shape;368;p32"/>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369" name="Google Shape;369;p32"/>
          <p:cNvPicPr preferRelativeResize="0"/>
          <p:nvPr/>
        </p:nvPicPr>
        <p:blipFill rotWithShape="1">
          <a:blip r:embed="rId3">
            <a:alphaModFix/>
          </a:blip>
          <a:srcRect b="0" l="0" r="0" t="0"/>
          <a:stretch/>
        </p:blipFill>
        <p:spPr>
          <a:xfrm>
            <a:off x="1243012" y="4365625"/>
            <a:ext cx="2219325" cy="1343025"/>
          </a:xfrm>
          <a:prstGeom prst="rect">
            <a:avLst/>
          </a:prstGeom>
          <a:noFill/>
          <a:ln>
            <a:noFill/>
          </a:ln>
        </p:spPr>
      </p:pic>
      <p:pic>
        <p:nvPicPr>
          <p:cNvPr id="370" name="Google Shape;370;p32"/>
          <p:cNvPicPr preferRelativeResize="0"/>
          <p:nvPr/>
        </p:nvPicPr>
        <p:blipFill rotWithShape="1">
          <a:blip r:embed="rId4">
            <a:alphaModFix/>
          </a:blip>
          <a:srcRect b="0" l="0" r="0" t="0"/>
          <a:stretch/>
        </p:blipFill>
        <p:spPr>
          <a:xfrm>
            <a:off x="3230562" y="3429000"/>
            <a:ext cx="2286000" cy="1514475"/>
          </a:xfrm>
          <a:prstGeom prst="rect">
            <a:avLst/>
          </a:prstGeom>
          <a:noFill/>
          <a:ln>
            <a:noFill/>
          </a:ln>
        </p:spPr>
      </p:pic>
      <p:pic>
        <p:nvPicPr>
          <p:cNvPr id="371" name="Google Shape;371;p32"/>
          <p:cNvPicPr preferRelativeResize="0"/>
          <p:nvPr/>
        </p:nvPicPr>
        <p:blipFill rotWithShape="1">
          <a:blip r:embed="rId5">
            <a:alphaModFix/>
          </a:blip>
          <a:srcRect b="0" l="0" r="0" t="0"/>
          <a:stretch/>
        </p:blipFill>
        <p:spPr>
          <a:xfrm>
            <a:off x="5148262" y="1557337"/>
            <a:ext cx="2619375" cy="1743075"/>
          </a:xfrm>
          <a:prstGeom prst="rect">
            <a:avLst/>
          </a:prstGeom>
          <a:noFill/>
          <a:ln>
            <a:noFill/>
          </a:ln>
        </p:spPr>
      </p:pic>
      <p:pic>
        <p:nvPicPr>
          <p:cNvPr id="372" name="Google Shape;372;p32"/>
          <p:cNvPicPr preferRelativeResize="0"/>
          <p:nvPr/>
        </p:nvPicPr>
        <p:blipFill rotWithShape="1">
          <a:blip r:embed="rId6">
            <a:alphaModFix/>
          </a:blip>
          <a:srcRect b="0" l="0" r="0" t="0"/>
          <a:stretch/>
        </p:blipFill>
        <p:spPr>
          <a:xfrm>
            <a:off x="6097587" y="3805237"/>
            <a:ext cx="2009775" cy="2276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id="377" name="Google Shape;377;p33"/>
          <p:cNvPicPr preferRelativeResize="0"/>
          <p:nvPr/>
        </p:nvPicPr>
        <p:blipFill rotWithShape="1">
          <a:blip r:embed="rId3">
            <a:alphaModFix/>
          </a:blip>
          <a:srcRect b="0" l="0" r="0" t="0"/>
          <a:stretch/>
        </p:blipFill>
        <p:spPr>
          <a:xfrm>
            <a:off x="4635500" y="4040187"/>
            <a:ext cx="2124075" cy="2828925"/>
          </a:xfrm>
          <a:prstGeom prst="rect">
            <a:avLst/>
          </a:prstGeom>
          <a:noFill/>
          <a:ln>
            <a:noFill/>
          </a:ln>
        </p:spPr>
      </p:pic>
      <p:sp>
        <p:nvSpPr>
          <p:cNvPr id="378" name="Google Shape;378;p3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2"/>
              </a:solidFill>
              <a:latin typeface="Times New Roman"/>
              <a:ea typeface="Times New Roman"/>
              <a:cs typeface="Times New Roman"/>
              <a:sym typeface="Times New Roman"/>
            </a:endParaRPr>
          </a:p>
        </p:txBody>
      </p:sp>
      <p:sp>
        <p:nvSpPr>
          <p:cNvPr id="379" name="Google Shape;379;p33"/>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sp>
        <p:nvSpPr>
          <p:cNvPr id="380" name="Google Shape;380;p33"/>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381" name="Google Shape;381;p33"/>
          <p:cNvPicPr preferRelativeResize="0"/>
          <p:nvPr/>
        </p:nvPicPr>
        <p:blipFill rotWithShape="1">
          <a:blip r:embed="rId4">
            <a:alphaModFix/>
          </a:blip>
          <a:srcRect b="0" l="0" r="0" t="0"/>
          <a:stretch/>
        </p:blipFill>
        <p:spPr>
          <a:xfrm>
            <a:off x="6273800" y="2705100"/>
            <a:ext cx="2857500" cy="2247900"/>
          </a:xfrm>
          <a:prstGeom prst="rect">
            <a:avLst/>
          </a:prstGeom>
          <a:noFill/>
          <a:ln>
            <a:noFill/>
          </a:ln>
        </p:spPr>
      </p:pic>
      <p:pic>
        <p:nvPicPr>
          <p:cNvPr id="382" name="Google Shape;382;p33"/>
          <p:cNvPicPr preferRelativeResize="0"/>
          <p:nvPr/>
        </p:nvPicPr>
        <p:blipFill rotWithShape="1">
          <a:blip r:embed="rId5">
            <a:alphaModFix/>
          </a:blip>
          <a:srcRect b="0" l="0" r="0" t="0"/>
          <a:stretch/>
        </p:blipFill>
        <p:spPr>
          <a:xfrm>
            <a:off x="-17462" y="1847850"/>
            <a:ext cx="2857500" cy="2143125"/>
          </a:xfrm>
          <a:prstGeom prst="rect">
            <a:avLst/>
          </a:prstGeom>
          <a:noFill/>
          <a:ln>
            <a:noFill/>
          </a:ln>
        </p:spPr>
      </p:pic>
      <p:pic>
        <p:nvPicPr>
          <p:cNvPr id="383" name="Google Shape;383;p33"/>
          <p:cNvPicPr preferRelativeResize="0"/>
          <p:nvPr/>
        </p:nvPicPr>
        <p:blipFill rotWithShape="1">
          <a:blip r:embed="rId6">
            <a:alphaModFix/>
          </a:blip>
          <a:srcRect b="0" l="0" r="0" t="0"/>
          <a:stretch/>
        </p:blipFill>
        <p:spPr>
          <a:xfrm>
            <a:off x="0" y="3997325"/>
            <a:ext cx="2857500" cy="2847975"/>
          </a:xfrm>
          <a:prstGeom prst="rect">
            <a:avLst/>
          </a:prstGeom>
          <a:noFill/>
          <a:ln>
            <a:noFill/>
          </a:ln>
        </p:spPr>
      </p:pic>
      <p:pic>
        <p:nvPicPr>
          <p:cNvPr id="384" name="Google Shape;384;p33"/>
          <p:cNvPicPr preferRelativeResize="0"/>
          <p:nvPr/>
        </p:nvPicPr>
        <p:blipFill rotWithShape="1">
          <a:blip r:embed="rId7">
            <a:alphaModFix/>
          </a:blip>
          <a:srcRect b="0" l="0" r="0" t="0"/>
          <a:stretch/>
        </p:blipFill>
        <p:spPr>
          <a:xfrm>
            <a:off x="6264275" y="4953000"/>
            <a:ext cx="2857500" cy="1905000"/>
          </a:xfrm>
          <a:prstGeom prst="rect">
            <a:avLst/>
          </a:prstGeom>
          <a:noFill/>
          <a:ln>
            <a:noFill/>
          </a:ln>
        </p:spPr>
      </p:pic>
      <p:pic>
        <p:nvPicPr>
          <p:cNvPr id="385" name="Google Shape;385;p33"/>
          <p:cNvPicPr preferRelativeResize="0"/>
          <p:nvPr/>
        </p:nvPicPr>
        <p:blipFill rotWithShape="1">
          <a:blip r:embed="rId8">
            <a:alphaModFix/>
          </a:blip>
          <a:srcRect b="0" l="0" r="0" t="0"/>
          <a:stretch/>
        </p:blipFill>
        <p:spPr>
          <a:xfrm>
            <a:off x="2484437" y="4237037"/>
            <a:ext cx="2409825" cy="2620962"/>
          </a:xfrm>
          <a:prstGeom prst="rect">
            <a:avLst/>
          </a:prstGeom>
          <a:noFill/>
          <a:ln>
            <a:noFill/>
          </a:ln>
        </p:spPr>
      </p:pic>
      <p:pic>
        <p:nvPicPr>
          <p:cNvPr id="386" name="Google Shape;386;p33"/>
          <p:cNvPicPr preferRelativeResize="0"/>
          <p:nvPr/>
        </p:nvPicPr>
        <p:blipFill rotWithShape="1">
          <a:blip r:embed="rId9">
            <a:alphaModFix/>
          </a:blip>
          <a:srcRect b="0" l="0" r="0" t="0"/>
          <a:stretch/>
        </p:blipFill>
        <p:spPr>
          <a:xfrm>
            <a:off x="2679700" y="1924050"/>
            <a:ext cx="3643312" cy="2379662"/>
          </a:xfrm>
          <a:prstGeom prst="rect">
            <a:avLst/>
          </a:prstGeom>
          <a:noFill/>
          <a:ln>
            <a:noFill/>
          </a:ln>
        </p:spPr>
      </p:pic>
      <p:pic>
        <p:nvPicPr>
          <p:cNvPr id="387" name="Google Shape;387;p33"/>
          <p:cNvPicPr preferRelativeResize="0"/>
          <p:nvPr/>
        </p:nvPicPr>
        <p:blipFill rotWithShape="1">
          <a:blip r:embed="rId10">
            <a:alphaModFix/>
          </a:blip>
          <a:srcRect b="0" l="0" r="0" t="0"/>
          <a:stretch/>
        </p:blipFill>
        <p:spPr>
          <a:xfrm>
            <a:off x="5537200" y="0"/>
            <a:ext cx="3606800" cy="2705100"/>
          </a:xfrm>
          <a:prstGeom prst="rect">
            <a:avLst/>
          </a:prstGeom>
          <a:noFill/>
          <a:ln>
            <a:noFill/>
          </a:ln>
        </p:spPr>
      </p:pic>
      <p:pic>
        <p:nvPicPr>
          <p:cNvPr id="388" name="Google Shape;388;p33"/>
          <p:cNvPicPr preferRelativeResize="0"/>
          <p:nvPr/>
        </p:nvPicPr>
        <p:blipFill rotWithShape="1">
          <a:blip r:embed="rId11">
            <a:alphaModFix/>
          </a:blip>
          <a:srcRect b="0" l="0" r="0" t="0"/>
          <a:stretch/>
        </p:blipFill>
        <p:spPr>
          <a:xfrm>
            <a:off x="2679700" y="30162"/>
            <a:ext cx="2857500" cy="2143125"/>
          </a:xfrm>
          <a:prstGeom prst="rect">
            <a:avLst/>
          </a:prstGeom>
          <a:noFill/>
          <a:ln>
            <a:noFill/>
          </a:ln>
        </p:spPr>
      </p:pic>
      <p:pic>
        <p:nvPicPr>
          <p:cNvPr id="389" name="Google Shape;389;p33"/>
          <p:cNvPicPr preferRelativeResize="0"/>
          <p:nvPr/>
        </p:nvPicPr>
        <p:blipFill rotWithShape="1">
          <a:blip r:embed="rId12">
            <a:alphaModFix/>
          </a:blip>
          <a:srcRect b="0" l="0" r="0" t="0"/>
          <a:stretch/>
        </p:blipFill>
        <p:spPr>
          <a:xfrm>
            <a:off x="0" y="0"/>
            <a:ext cx="2679700" cy="2009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34"/>
          <p:cNvSpPr txBox="1"/>
          <p:nvPr>
            <p:ph type="title"/>
          </p:nvPr>
        </p:nvSpPr>
        <p:spPr>
          <a:xfrm>
            <a:off x="684212" y="1268412"/>
            <a:ext cx="2662237" cy="43322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Why is genetic variation so important.</a:t>
            </a:r>
            <a:endParaRPr/>
          </a:p>
        </p:txBody>
      </p:sp>
      <p:pic>
        <p:nvPicPr>
          <p:cNvPr id="395" name="Google Shape;395;p34"/>
          <p:cNvPicPr preferRelativeResize="0"/>
          <p:nvPr>
            <p:ph idx="1" type="body"/>
          </p:nvPr>
        </p:nvPicPr>
        <p:blipFill rotWithShape="1">
          <a:blip r:embed="rId3">
            <a:alphaModFix/>
          </a:blip>
          <a:srcRect b="0" l="0" r="0" t="0"/>
          <a:stretch/>
        </p:blipFill>
        <p:spPr>
          <a:xfrm>
            <a:off x="3924300" y="765175"/>
            <a:ext cx="4305300" cy="53387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pic>
        <p:nvPicPr>
          <p:cNvPr id="400" name="Google Shape;400;p35"/>
          <p:cNvPicPr preferRelativeResize="0"/>
          <p:nvPr>
            <p:ph type="title"/>
          </p:nvPr>
        </p:nvPicPr>
        <p:blipFill rotWithShape="1">
          <a:blip r:embed="rId3">
            <a:alphaModFix/>
          </a:blip>
          <a:srcRect b="0" l="0" r="0" t="0"/>
          <a:stretch/>
        </p:blipFill>
        <p:spPr>
          <a:xfrm>
            <a:off x="6516687" y="333375"/>
            <a:ext cx="1941512" cy="1470025"/>
          </a:xfrm>
          <a:prstGeom prst="rect">
            <a:avLst/>
          </a:prstGeom>
          <a:noFill/>
          <a:ln>
            <a:noFill/>
          </a:ln>
        </p:spPr>
      </p:pic>
      <p:sp>
        <p:nvSpPr>
          <p:cNvPr id="401" name="Google Shape;401;p35"/>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In breeding of dogs and other animals reduces the variation of the individual and makes it more susceptible to disease and illness</a:t>
            </a:r>
            <a:endParaRPr/>
          </a:p>
        </p:txBody>
      </p:sp>
      <p:pic>
        <p:nvPicPr>
          <p:cNvPr id="402" name="Google Shape;402;p35"/>
          <p:cNvPicPr preferRelativeResize="0"/>
          <p:nvPr>
            <p:ph idx="1" type="body"/>
          </p:nvPr>
        </p:nvPicPr>
        <p:blipFill rotWithShape="1">
          <a:blip r:embed="rId4">
            <a:alphaModFix/>
          </a:blip>
          <a:srcRect b="0" l="0" r="0" t="0"/>
          <a:stretch/>
        </p:blipFill>
        <p:spPr>
          <a:xfrm>
            <a:off x="6804025" y="2060575"/>
            <a:ext cx="1808162" cy="1952625"/>
          </a:xfrm>
          <a:prstGeom prst="rect">
            <a:avLst/>
          </a:prstGeom>
          <a:noFill/>
          <a:ln>
            <a:noFill/>
          </a:ln>
        </p:spPr>
      </p:pic>
      <p:pic>
        <p:nvPicPr>
          <p:cNvPr id="403" name="Google Shape;403;p35"/>
          <p:cNvPicPr preferRelativeResize="0"/>
          <p:nvPr/>
        </p:nvPicPr>
        <p:blipFill rotWithShape="1">
          <a:blip r:embed="rId5">
            <a:alphaModFix/>
          </a:blip>
          <a:srcRect b="0" l="0" r="0" t="0"/>
          <a:stretch/>
        </p:blipFill>
        <p:spPr>
          <a:xfrm>
            <a:off x="4643437" y="2060575"/>
            <a:ext cx="1800225" cy="1584325"/>
          </a:xfrm>
          <a:prstGeom prst="rect">
            <a:avLst/>
          </a:prstGeom>
          <a:noFill/>
          <a:ln>
            <a:noFill/>
          </a:ln>
        </p:spPr>
      </p:pic>
      <p:pic>
        <p:nvPicPr>
          <p:cNvPr id="404" name="Google Shape;404;p35"/>
          <p:cNvPicPr preferRelativeResize="0"/>
          <p:nvPr/>
        </p:nvPicPr>
        <p:blipFill rotWithShape="1">
          <a:blip r:embed="rId6">
            <a:alphaModFix/>
          </a:blip>
          <a:srcRect b="0" l="0" r="0" t="0"/>
          <a:stretch/>
        </p:blipFill>
        <p:spPr>
          <a:xfrm>
            <a:off x="4500562" y="4149725"/>
            <a:ext cx="2000250" cy="1857375"/>
          </a:xfrm>
          <a:prstGeom prst="rect">
            <a:avLst/>
          </a:prstGeom>
          <a:noFill/>
          <a:ln>
            <a:noFill/>
          </a:ln>
        </p:spPr>
      </p:pic>
      <p:pic>
        <p:nvPicPr>
          <p:cNvPr id="405" name="Google Shape;405;p35"/>
          <p:cNvPicPr preferRelativeResize="0"/>
          <p:nvPr/>
        </p:nvPicPr>
        <p:blipFill rotWithShape="1">
          <a:blip r:embed="rId7">
            <a:alphaModFix/>
          </a:blip>
          <a:srcRect b="0" l="0" r="0" t="0"/>
          <a:stretch/>
        </p:blipFill>
        <p:spPr>
          <a:xfrm>
            <a:off x="7164387" y="4221162"/>
            <a:ext cx="1323975" cy="1655762"/>
          </a:xfrm>
          <a:prstGeom prst="rect">
            <a:avLst/>
          </a:prstGeom>
          <a:noFill/>
          <a:ln>
            <a:noFill/>
          </a:ln>
        </p:spPr>
      </p:pic>
      <p:pic>
        <p:nvPicPr>
          <p:cNvPr id="406" name="Google Shape;406;p35"/>
          <p:cNvPicPr preferRelativeResize="0"/>
          <p:nvPr/>
        </p:nvPicPr>
        <p:blipFill rotWithShape="1">
          <a:blip r:embed="rId8">
            <a:alphaModFix/>
          </a:blip>
          <a:srcRect b="0" l="0" r="0" t="0"/>
          <a:stretch/>
        </p:blipFill>
        <p:spPr>
          <a:xfrm>
            <a:off x="1042987" y="692150"/>
            <a:ext cx="1190625" cy="1123950"/>
          </a:xfrm>
          <a:prstGeom prst="rect">
            <a:avLst/>
          </a:prstGeom>
          <a:noFill/>
          <a:ln>
            <a:noFill/>
          </a:ln>
        </p:spPr>
      </p:pic>
      <p:pic>
        <p:nvPicPr>
          <p:cNvPr id="407" name="Google Shape;407;p35"/>
          <p:cNvPicPr preferRelativeResize="0"/>
          <p:nvPr/>
        </p:nvPicPr>
        <p:blipFill rotWithShape="1">
          <a:blip r:embed="rId9">
            <a:alphaModFix/>
          </a:blip>
          <a:srcRect b="0" l="0" r="0" t="0"/>
          <a:stretch/>
        </p:blipFill>
        <p:spPr>
          <a:xfrm>
            <a:off x="2700337" y="692150"/>
            <a:ext cx="1285875" cy="1096962"/>
          </a:xfrm>
          <a:prstGeom prst="rect">
            <a:avLst/>
          </a:prstGeom>
          <a:noFill/>
          <a:ln>
            <a:noFill/>
          </a:ln>
        </p:spPr>
      </p:pic>
      <p:pic>
        <p:nvPicPr>
          <p:cNvPr id="408" name="Google Shape;408;p35"/>
          <p:cNvPicPr preferRelativeResize="0"/>
          <p:nvPr/>
        </p:nvPicPr>
        <p:blipFill rotWithShape="1">
          <a:blip r:embed="rId10">
            <a:alphaModFix/>
          </a:blip>
          <a:srcRect b="0" l="0" r="0" t="0"/>
          <a:stretch/>
        </p:blipFill>
        <p:spPr>
          <a:xfrm>
            <a:off x="4500562" y="476250"/>
            <a:ext cx="1487487" cy="1517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3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1" i="0" lang="en-US" sz="4400" u="none">
                <a:solidFill>
                  <a:schemeClr val="dk2"/>
                </a:solidFill>
                <a:latin typeface="Times New Roman"/>
                <a:ea typeface="Times New Roman"/>
                <a:cs typeface="Times New Roman"/>
                <a:sym typeface="Times New Roman"/>
              </a:rPr>
              <a:t>Sickle-cell disease</a:t>
            </a:r>
            <a:endParaRPr/>
          </a:p>
        </p:txBody>
      </p:sp>
      <p:sp>
        <p:nvSpPr>
          <p:cNvPr id="414" name="Google Shape;414;p36"/>
          <p:cNvSpPr txBox="1"/>
          <p:nvPr>
            <p:ph idx="1" type="body"/>
          </p:nvPr>
        </p:nvSpPr>
        <p:spPr>
          <a:xfrm>
            <a:off x="685800" y="1628775"/>
            <a:ext cx="3810000" cy="522922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Times New Roman"/>
              <a:buChar char="•"/>
            </a:pPr>
            <a:r>
              <a:rPr b="1" i="0" lang="en-US" sz="2400" u="none">
                <a:solidFill>
                  <a:schemeClr val="dk1"/>
                </a:solidFill>
                <a:latin typeface="Times New Roman"/>
                <a:ea typeface="Times New Roman"/>
                <a:cs typeface="Times New Roman"/>
                <a:sym typeface="Times New Roman"/>
              </a:rPr>
              <a:t>Sickle-cell disease</a:t>
            </a:r>
            <a:r>
              <a:rPr b="0" i="0" lang="en-US" sz="2400" u="none">
                <a:solidFill>
                  <a:schemeClr val="dk1"/>
                </a:solidFill>
                <a:latin typeface="Times New Roman"/>
                <a:ea typeface="Times New Roman"/>
                <a:cs typeface="Times New Roman"/>
                <a:sym typeface="Times New Roman"/>
              </a:rPr>
              <a:t> is a blood disorder characterised by red blood cells that assume an abnormal, rigid, sickle shape. </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The disease is chronic and lifelong: individuals are most often well, but their lives are punctuated by periodic painful attacks.</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 Sickle-cell anaemia is caused by a mutation in the haemoglobin gene. </a:t>
            </a:r>
            <a:endParaRPr/>
          </a:p>
          <a:p>
            <a:pPr indent="-190500" lvl="0" marL="342900" rtl="0" algn="l">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p:txBody>
      </p:sp>
      <p:pic>
        <p:nvPicPr>
          <p:cNvPr id="415" name="Google Shape;415;p36"/>
          <p:cNvPicPr preferRelativeResize="0"/>
          <p:nvPr>
            <p:ph idx="1" type="body"/>
          </p:nvPr>
        </p:nvPicPr>
        <p:blipFill rotWithShape="1">
          <a:blip r:embed="rId3">
            <a:alphaModFix/>
          </a:blip>
          <a:srcRect b="0" l="0" r="0" t="0"/>
          <a:stretch/>
        </p:blipFill>
        <p:spPr>
          <a:xfrm>
            <a:off x="4648200" y="1981200"/>
            <a:ext cx="3810000" cy="4114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3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Achondroplasia/Dwarfism.</a:t>
            </a:r>
            <a:endParaRPr/>
          </a:p>
        </p:txBody>
      </p:sp>
      <p:sp>
        <p:nvSpPr>
          <p:cNvPr id="421" name="Google Shape;421;p37"/>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Achondroplasia is a result of an mutation in the growth factor receptor gene. </a:t>
            </a:r>
            <a:endParaRPr/>
          </a:p>
          <a:p>
            <a:pPr indent="-165100" lvl="0" marL="342900" rtl="0" algn="l">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p:txBody>
      </p:sp>
      <p:pic>
        <p:nvPicPr>
          <p:cNvPr id="422" name="Google Shape;422;p37"/>
          <p:cNvPicPr preferRelativeResize="0"/>
          <p:nvPr>
            <p:ph idx="1" type="body"/>
          </p:nvPr>
        </p:nvPicPr>
        <p:blipFill rotWithShape="1">
          <a:blip r:embed="rId3">
            <a:alphaModFix/>
          </a:blip>
          <a:srcRect b="0" l="0" r="0" t="0"/>
          <a:stretch/>
        </p:blipFill>
        <p:spPr>
          <a:xfrm>
            <a:off x="4648200" y="1981200"/>
            <a:ext cx="3810000" cy="4114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pic>
        <p:nvPicPr>
          <p:cNvPr id="427" name="Google Shape;427;p38"/>
          <p:cNvPicPr preferRelativeResize="0"/>
          <p:nvPr/>
        </p:nvPicPr>
        <p:blipFill rotWithShape="1">
          <a:blip r:embed="rId3">
            <a:alphaModFix/>
          </a:blip>
          <a:srcRect b="0" l="0" r="0" t="0"/>
          <a:stretch/>
        </p:blipFill>
        <p:spPr>
          <a:xfrm>
            <a:off x="3851275" y="2352675"/>
            <a:ext cx="4056062" cy="3041650"/>
          </a:xfrm>
          <a:prstGeom prst="rect">
            <a:avLst/>
          </a:prstGeom>
          <a:noFill/>
          <a:ln>
            <a:noFill/>
          </a:ln>
        </p:spPr>
      </p:pic>
      <p:sp>
        <p:nvSpPr>
          <p:cNvPr id="428" name="Google Shape;428;p3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Evolution</a:t>
            </a:r>
            <a:endParaRPr/>
          </a:p>
        </p:txBody>
      </p:sp>
      <p:sp>
        <p:nvSpPr>
          <p:cNvPr id="429" name="Google Shape;429;p38"/>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430" name="Google Shape;430;p38"/>
          <p:cNvPicPr preferRelativeResize="0"/>
          <p:nvPr/>
        </p:nvPicPr>
        <p:blipFill rotWithShape="1">
          <a:blip r:embed="rId4">
            <a:alphaModFix/>
          </a:blip>
          <a:srcRect b="0" l="0" r="0" t="0"/>
          <a:stretch/>
        </p:blipFill>
        <p:spPr>
          <a:xfrm>
            <a:off x="611187" y="1773237"/>
            <a:ext cx="2476500" cy="4200525"/>
          </a:xfrm>
          <a:prstGeom prst="rect">
            <a:avLst/>
          </a:prstGeom>
          <a:noFill/>
          <a:ln>
            <a:noFill/>
          </a:ln>
        </p:spPr>
      </p:pic>
      <p:pic>
        <p:nvPicPr>
          <p:cNvPr id="431" name="Google Shape;431;p38"/>
          <p:cNvPicPr preferRelativeResize="0"/>
          <p:nvPr/>
        </p:nvPicPr>
        <p:blipFill rotWithShape="1">
          <a:blip r:embed="rId5">
            <a:alphaModFix/>
          </a:blip>
          <a:srcRect b="0" l="0" r="0" t="0"/>
          <a:stretch/>
        </p:blipFill>
        <p:spPr>
          <a:xfrm>
            <a:off x="4067175" y="4437062"/>
            <a:ext cx="3362325" cy="1362075"/>
          </a:xfrm>
          <a:prstGeom prst="rect">
            <a:avLst/>
          </a:prstGeom>
          <a:noFill/>
          <a:ln>
            <a:noFill/>
          </a:ln>
        </p:spPr>
      </p:pic>
      <p:pic>
        <p:nvPicPr>
          <p:cNvPr id="432" name="Google Shape;432;p38"/>
          <p:cNvPicPr preferRelativeResize="0"/>
          <p:nvPr/>
        </p:nvPicPr>
        <p:blipFill rotWithShape="1">
          <a:blip r:embed="rId6">
            <a:alphaModFix/>
          </a:blip>
          <a:srcRect b="0" l="0" r="0" t="0"/>
          <a:stretch/>
        </p:blipFill>
        <p:spPr>
          <a:xfrm>
            <a:off x="4095750" y="5799137"/>
            <a:ext cx="3333750" cy="1371600"/>
          </a:xfrm>
          <a:prstGeom prst="rect">
            <a:avLst/>
          </a:prstGeom>
          <a:noFill/>
          <a:ln>
            <a:noFill/>
          </a:ln>
        </p:spPr>
      </p:pic>
      <p:pic>
        <p:nvPicPr>
          <p:cNvPr id="433" name="Google Shape;433;p38"/>
          <p:cNvPicPr preferRelativeResize="0"/>
          <p:nvPr/>
        </p:nvPicPr>
        <p:blipFill rotWithShape="1">
          <a:blip r:embed="rId7">
            <a:alphaModFix/>
          </a:blip>
          <a:srcRect b="0" l="0" r="0" t="0"/>
          <a:stretch/>
        </p:blipFill>
        <p:spPr>
          <a:xfrm>
            <a:off x="4570412" y="1617662"/>
            <a:ext cx="2733675" cy="1666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3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Times New Roman"/>
              <a:buNone/>
            </a:pPr>
            <a:r>
              <a:rPr b="1" i="0" lang="en-US" sz="4400" u="none">
                <a:solidFill>
                  <a:schemeClr val="dk1"/>
                </a:solidFill>
                <a:latin typeface="Times New Roman"/>
                <a:ea typeface="Times New Roman"/>
                <a:cs typeface="Times New Roman"/>
                <a:sym typeface="Times New Roman"/>
              </a:rPr>
              <a:t>Lamarck’s</a:t>
            </a:r>
            <a:r>
              <a:rPr b="0" i="0" lang="en-US" sz="4400" u="none">
                <a:solidFill>
                  <a:schemeClr val="dk1"/>
                </a:solidFill>
                <a:latin typeface="Times New Roman"/>
                <a:ea typeface="Times New Roman"/>
                <a:cs typeface="Times New Roman"/>
                <a:sym typeface="Times New Roman"/>
              </a:rPr>
              <a:t> Theory of Evolution</a:t>
            </a:r>
            <a:endParaRPr/>
          </a:p>
        </p:txBody>
      </p:sp>
      <p:sp>
        <p:nvSpPr>
          <p:cNvPr id="439" name="Google Shape;439;p39"/>
          <p:cNvSpPr txBox="1"/>
          <p:nvPr>
            <p:ph idx="1" type="body"/>
          </p:nvPr>
        </p:nvSpPr>
        <p:spPr>
          <a:xfrm>
            <a:off x="1169987" y="1946275"/>
            <a:ext cx="6754812"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Tendency toward  Perfection(Giraffe necks)</a:t>
            </a:r>
            <a:endParaRPr/>
          </a:p>
          <a:p>
            <a:pPr indent="-342900" lvl="0" marL="342900" rtl="0" algn="l">
              <a:lnSpc>
                <a:spcPct val="10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Use and Disuse (bird’s using forearms)</a:t>
            </a:r>
            <a:endParaRPr/>
          </a:p>
          <a:p>
            <a:pPr indent="-342900" lvl="0" marL="342900" rtl="0" algn="l">
              <a:lnSpc>
                <a:spcPct val="10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a:p>
            <a:pPr indent="-165100" lvl="0" marL="342900" rtl="0" algn="l">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3" name="Shape 143"/>
        <p:cNvGrpSpPr/>
        <p:nvPr/>
      </p:nvGrpSpPr>
      <p:grpSpPr>
        <a:xfrm>
          <a:off x="0" y="0"/>
          <a:ext cx="0" cy="0"/>
          <a:chOff x="0" y="0"/>
          <a:chExt cx="0" cy="0"/>
        </a:xfrm>
      </p:grpSpPr>
      <p:sp>
        <p:nvSpPr>
          <p:cNvPr id="144" name="Google Shape;144;p4"/>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FF99FF"/>
              </a:buClr>
              <a:buSzPts val="3200"/>
              <a:buFont typeface="Times New Roman"/>
              <a:buChar char="•"/>
            </a:pPr>
            <a:r>
              <a:rPr b="0" i="0" lang="en-US" sz="3200" u="none">
                <a:solidFill>
                  <a:srgbClr val="FF99FF"/>
                </a:solidFill>
                <a:latin typeface="Times New Roman"/>
                <a:ea typeface="Times New Roman"/>
                <a:cs typeface="Times New Roman"/>
                <a:sym typeface="Times New Roman"/>
              </a:rPr>
              <a:t>To view an animation of the structure of DNA click here.</a:t>
            </a:r>
            <a:endParaRPr/>
          </a:p>
          <a:p>
            <a:pPr indent="-139700" lvl="0" marL="342900" rtl="0" algn="l">
              <a:lnSpc>
                <a:spcPct val="100000"/>
              </a:lnSpc>
              <a:spcBef>
                <a:spcPts val="640"/>
              </a:spcBef>
              <a:spcAft>
                <a:spcPts val="0"/>
              </a:spcAft>
              <a:buClr>
                <a:schemeClr val="dk1"/>
              </a:buClr>
              <a:buSzPts val="3200"/>
              <a:buFont typeface="Times New Roman"/>
              <a:buNone/>
            </a:pPr>
            <a:r>
              <a:t/>
            </a:r>
            <a:endParaRPr b="0" i="0" sz="3200" u="none">
              <a:solidFill>
                <a:srgbClr val="FF99FF"/>
              </a:solidFill>
              <a:latin typeface="Times New Roman"/>
              <a:ea typeface="Times New Roman"/>
              <a:cs typeface="Times New Roman"/>
              <a:sym typeface="Times New Roman"/>
            </a:endParaRPr>
          </a:p>
          <a:p>
            <a:pPr indent="-342900" lvl="0" marL="342900" rtl="0" algn="l">
              <a:lnSpc>
                <a:spcPct val="100000"/>
              </a:lnSpc>
              <a:spcBef>
                <a:spcPts val="640"/>
              </a:spcBef>
              <a:spcAft>
                <a:spcPts val="0"/>
              </a:spcAft>
              <a:buClr>
                <a:srgbClr val="FF99FF"/>
              </a:buClr>
              <a:buSzPts val="3200"/>
              <a:buFont typeface="Times New Roman"/>
              <a:buNone/>
            </a:pPr>
            <a:r>
              <a:rPr b="0" i="0" lang="en-US" sz="3200" u="none">
                <a:solidFill>
                  <a:srgbClr val="FF99FF"/>
                </a:solidFill>
                <a:latin typeface="Times New Roman"/>
                <a:ea typeface="Times New Roman"/>
                <a:cs typeface="Times New Roman"/>
                <a:sym typeface="Times New Roman"/>
              </a:rPr>
              <a:t>		</a:t>
            </a:r>
            <a:r>
              <a:rPr b="0" i="0" lang="en-US" sz="3200" u="sng">
                <a:solidFill>
                  <a:srgbClr val="FF99FF"/>
                </a:solidFill>
                <a:hlinkClick r:id="rId3"/>
              </a:rPr>
              <a:t>http://learn.genetics.utah.edu/content/molecules/dna/</a:t>
            </a:r>
            <a:endParaRPr/>
          </a:p>
          <a:p>
            <a:pPr indent="-342900" lvl="0" marL="342900" rtl="0" algn="l">
              <a:lnSpc>
                <a:spcPct val="100000"/>
              </a:lnSpc>
              <a:spcBef>
                <a:spcPts val="640"/>
              </a:spcBef>
              <a:spcAft>
                <a:spcPts val="0"/>
              </a:spcAft>
              <a:buClr>
                <a:schemeClr val="dk1"/>
              </a:buClr>
              <a:buSzPts val="3200"/>
              <a:buFont typeface="Times New Roman"/>
              <a:buNone/>
            </a:pPr>
            <a:r>
              <a:t/>
            </a:r>
            <a:endParaRPr b="0" i="0" sz="3200" u="none">
              <a:solidFill>
                <a:srgbClr val="FF99FF"/>
              </a:solidFill>
              <a:latin typeface="Times New Roman"/>
              <a:ea typeface="Times New Roman"/>
              <a:cs typeface="Times New Roman"/>
              <a:sym typeface="Times New Roman"/>
            </a:endParaRPr>
          </a:p>
          <a:p>
            <a:pPr indent="-139700" lvl="0" marL="342900" rtl="0" algn="l">
              <a:lnSpc>
                <a:spcPct val="100000"/>
              </a:lnSpc>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a:p>
            <a:pPr indent="-139700" lvl="0" marL="342900" rtl="0" algn="l">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p:txBody>
      </p:sp>
      <p:pic>
        <p:nvPicPr>
          <p:cNvPr descr="LETTERS" id="145" name="Google Shape;145;p4"/>
          <p:cNvPicPr preferRelativeResize="0"/>
          <p:nvPr>
            <p:ph type="title"/>
          </p:nvPr>
        </p:nvPicPr>
        <p:blipFill rotWithShape="1">
          <a:blip r:embed="rId4">
            <a:alphaModFix/>
          </a:blip>
          <a:srcRect b="0" l="0" r="0" t="0"/>
          <a:stretch/>
        </p:blipFill>
        <p:spPr>
          <a:xfrm>
            <a:off x="34925" y="333375"/>
            <a:ext cx="4392612" cy="534987"/>
          </a:xfrm>
          <a:prstGeom prst="rect">
            <a:avLst/>
          </a:prstGeom>
          <a:noFill/>
          <a:ln>
            <a:noFill/>
          </a:ln>
        </p:spPr>
      </p:pic>
      <p:pic>
        <p:nvPicPr>
          <p:cNvPr descr="LETTERS" id="146" name="Google Shape;146;p4"/>
          <p:cNvPicPr preferRelativeResize="0"/>
          <p:nvPr/>
        </p:nvPicPr>
        <p:blipFill rotWithShape="1">
          <a:blip r:embed="rId4">
            <a:alphaModFix/>
          </a:blip>
          <a:srcRect b="0" l="0" r="0" t="0"/>
          <a:stretch/>
        </p:blipFill>
        <p:spPr>
          <a:xfrm>
            <a:off x="4284662" y="333375"/>
            <a:ext cx="4716462" cy="549275"/>
          </a:xfrm>
          <a:prstGeom prst="rect">
            <a:avLst/>
          </a:prstGeom>
          <a:noFill/>
          <a:ln>
            <a:noFill/>
          </a:ln>
        </p:spPr>
      </p:pic>
      <p:pic>
        <p:nvPicPr>
          <p:cNvPr descr="LETTERS" id="147" name="Google Shape;147;p4"/>
          <p:cNvPicPr preferRelativeResize="0"/>
          <p:nvPr/>
        </p:nvPicPr>
        <p:blipFill rotWithShape="1">
          <a:blip r:embed="rId4">
            <a:alphaModFix/>
          </a:blip>
          <a:srcRect b="0" l="0" r="0" t="0"/>
          <a:stretch/>
        </p:blipFill>
        <p:spPr>
          <a:xfrm>
            <a:off x="4572000" y="6092825"/>
            <a:ext cx="4716462" cy="549275"/>
          </a:xfrm>
          <a:prstGeom prst="rect">
            <a:avLst/>
          </a:prstGeom>
          <a:noFill/>
          <a:ln>
            <a:noFill/>
          </a:ln>
        </p:spPr>
      </p:pic>
      <p:pic>
        <p:nvPicPr>
          <p:cNvPr descr="LETTERS" id="148" name="Google Shape;148;p4"/>
          <p:cNvPicPr preferRelativeResize="0"/>
          <p:nvPr/>
        </p:nvPicPr>
        <p:blipFill rotWithShape="1">
          <a:blip r:embed="rId4">
            <a:alphaModFix/>
          </a:blip>
          <a:srcRect b="0" l="0" r="0" t="0"/>
          <a:stretch/>
        </p:blipFill>
        <p:spPr>
          <a:xfrm>
            <a:off x="0" y="6092825"/>
            <a:ext cx="4716462" cy="549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descr=" Picture 4.png                                                  000A2B16bunsen                         C167EDBD:" id="444" name="Google Shape;444;p40"/>
          <p:cNvPicPr preferRelativeResize="0"/>
          <p:nvPr>
            <p:ph idx="1" type="body"/>
          </p:nvPr>
        </p:nvPicPr>
        <p:blipFill rotWithShape="1">
          <a:blip r:embed="rId3">
            <a:alphaModFix/>
          </a:blip>
          <a:srcRect b="0" l="0" r="0" t="0"/>
          <a:stretch/>
        </p:blipFill>
        <p:spPr>
          <a:xfrm>
            <a:off x="1295400" y="0"/>
            <a:ext cx="7315200" cy="647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descr="C:\WINDOWS\Desktop\bio_ch15\bio_ch15_4293.jpg" id="449" name="Google Shape;449;p41"/>
          <p:cNvPicPr preferRelativeResize="0"/>
          <p:nvPr>
            <p:ph idx="1" type="body"/>
          </p:nvPr>
        </p:nvPicPr>
        <p:blipFill rotWithShape="1">
          <a:blip r:embed="rId3">
            <a:alphaModFix/>
          </a:blip>
          <a:srcRect b="0" l="0" r="0" t="0"/>
          <a:stretch/>
        </p:blipFill>
        <p:spPr>
          <a:xfrm>
            <a:off x="609600" y="381000"/>
            <a:ext cx="8332787" cy="6019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4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Natural Selection</a:t>
            </a:r>
            <a:endParaRPr/>
          </a:p>
        </p:txBody>
      </p:sp>
      <p:sp>
        <p:nvSpPr>
          <p:cNvPr id="455" name="Google Shape;455;p42"/>
          <p:cNvSpPr txBox="1"/>
          <p:nvPr/>
        </p:nvSpPr>
        <p:spPr>
          <a:xfrm>
            <a:off x="1600200" y="2362200"/>
            <a:ext cx="5791200" cy="2663825"/>
          </a:xfrm>
          <a:prstGeom prst="rect">
            <a:avLst/>
          </a:prstGeom>
          <a:solidFill>
            <a:srgbClr val="008000">
              <a:alpha val="24705"/>
            </a:srgbClr>
          </a:solidFill>
          <a:ln cap="flat" cmpd="sng" w="9525">
            <a:solidFill>
              <a:srgbClr val="008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Tahoma"/>
              <a:buNone/>
            </a:pPr>
            <a:r>
              <a:rPr b="0" i="0" lang="en-US" sz="2800" u="none">
                <a:solidFill>
                  <a:schemeClr val="dk1"/>
                </a:solidFill>
                <a:latin typeface="Tahoma"/>
                <a:ea typeface="Tahoma"/>
                <a:cs typeface="Tahoma"/>
                <a:sym typeface="Tahoma"/>
              </a:rPr>
              <a:t>Inference: Those organisms that are better adapted to their environment have a greater likelihood of surviving to adulthood and passing these characteristics on to their offspring.</a:t>
            </a:r>
            <a:endParaRPr/>
          </a:p>
        </p:txBody>
      </p:sp>
      <p:sp>
        <p:nvSpPr>
          <p:cNvPr id="456" name="Google Shape;456;p42"/>
          <p:cNvSpPr txBox="1"/>
          <p:nvPr/>
        </p:nvSpPr>
        <p:spPr>
          <a:xfrm>
            <a:off x="2286000" y="5486400"/>
            <a:ext cx="4724400" cy="579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Tahoma"/>
              <a:buNone/>
            </a:pPr>
            <a:r>
              <a:rPr b="0" i="0" lang="en-US" sz="3200" u="none">
                <a:solidFill>
                  <a:schemeClr val="dk1"/>
                </a:solidFill>
                <a:latin typeface="Tahoma"/>
                <a:ea typeface="Tahoma"/>
                <a:cs typeface="Tahoma"/>
                <a:sym typeface="Tahoma"/>
              </a:rPr>
              <a:t>Survival of the “fittest.”</a:t>
            </a:r>
            <a:endParaRPr/>
          </a:p>
        </p:txBody>
      </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43"/>
          <p:cNvPicPr preferRelativeResize="0"/>
          <p:nvPr/>
        </p:nvPicPr>
        <p:blipFill rotWithShape="1">
          <a:blip r:embed="rId3">
            <a:alphaModFix/>
          </a:blip>
          <a:srcRect b="0" l="0" r="0" t="0"/>
          <a:stretch/>
        </p:blipFill>
        <p:spPr>
          <a:xfrm>
            <a:off x="3400425" y="990600"/>
            <a:ext cx="4735512" cy="5486400"/>
          </a:xfrm>
          <a:prstGeom prst="rect">
            <a:avLst/>
          </a:prstGeom>
          <a:noFill/>
          <a:ln>
            <a:noFill/>
          </a:ln>
        </p:spPr>
      </p:pic>
      <p:sp>
        <p:nvSpPr>
          <p:cNvPr id="462" name="Google Shape;462;p43"/>
          <p:cNvSpPr txBox="1"/>
          <p:nvPr/>
        </p:nvSpPr>
        <p:spPr>
          <a:xfrm>
            <a:off x="685800" y="1905000"/>
            <a:ext cx="2438400" cy="26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Darwin’s theory for how long necks evolved in giraffes</a:t>
            </a:r>
            <a:endParaRPr/>
          </a:p>
        </p:txBody>
      </p:sp>
      <p:sp>
        <p:nvSpPr>
          <p:cNvPr id="463" name="Google Shape;463;p43"/>
          <p:cNvSpPr txBox="1"/>
          <p:nvPr/>
        </p:nvSpPr>
        <p:spPr>
          <a:xfrm>
            <a:off x="533400" y="304800"/>
            <a:ext cx="4724400" cy="579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Tahoma"/>
              <a:buNone/>
            </a:pPr>
            <a:r>
              <a:rPr b="0" i="0" lang="en-US" sz="3200" u="none">
                <a:solidFill>
                  <a:schemeClr val="dk1"/>
                </a:solidFill>
                <a:latin typeface="Tahoma"/>
                <a:ea typeface="Tahoma"/>
                <a:cs typeface="Tahoma"/>
                <a:sym typeface="Tahoma"/>
              </a:rPr>
              <a:t>Survival of the “fittest.”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44"/>
          <p:cNvSpPr txBox="1"/>
          <p:nvPr>
            <p:ph idx="4294967295" type="title"/>
          </p:nvPr>
        </p:nvSpPr>
        <p:spPr>
          <a:xfrm>
            <a:off x="428625" y="214312"/>
            <a:ext cx="8229600" cy="72548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Ribeye"/>
              <a:buNone/>
            </a:pPr>
            <a:r>
              <a:rPr b="0" i="0" lang="en-US" sz="4000" u="none" cap="none" strike="noStrike">
                <a:solidFill>
                  <a:schemeClr val="dk2"/>
                </a:solidFill>
                <a:latin typeface="Ribeye"/>
                <a:ea typeface="Ribeye"/>
                <a:cs typeface="Ribeye"/>
                <a:sym typeface="Ribeye"/>
              </a:rPr>
              <a:t>Natural selection</a:t>
            </a:r>
            <a:endParaRPr/>
          </a:p>
        </p:txBody>
      </p:sp>
      <p:sp>
        <p:nvSpPr>
          <p:cNvPr id="469" name="Google Shape;469;p44"/>
          <p:cNvSpPr txBox="1"/>
          <p:nvPr/>
        </p:nvSpPr>
        <p:spPr>
          <a:xfrm>
            <a:off x="500062" y="1357312"/>
            <a:ext cx="28575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a:solidFill>
                  <a:schemeClr val="dk1"/>
                </a:solidFill>
                <a:latin typeface="Times New Roman"/>
                <a:ea typeface="Times New Roman"/>
                <a:cs typeface="Times New Roman"/>
                <a:sym typeface="Times New Roman"/>
              </a:rPr>
              <a:t>Lots of babies</a:t>
            </a:r>
            <a:endParaRPr/>
          </a:p>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Population produces too many offspring, many will die</a:t>
            </a:r>
            <a:endParaRPr/>
          </a:p>
        </p:txBody>
      </p:sp>
      <p:sp>
        <p:nvSpPr>
          <p:cNvPr id="470" name="Google Shape;470;p44"/>
          <p:cNvSpPr txBox="1"/>
          <p:nvPr/>
        </p:nvSpPr>
        <p:spPr>
          <a:xfrm>
            <a:off x="5076825" y="1285875"/>
            <a:ext cx="3281362" cy="776287"/>
          </a:xfrm>
          <a:prstGeom prst="rect">
            <a:avLst/>
          </a:prstGeom>
          <a:noFill/>
          <a:ln>
            <a:noFill/>
          </a:ln>
        </p:spPr>
        <p:txBody>
          <a:bodyPr anchorCtr="0" anchor="t" bIns="0" lIns="0" spcFirstLastPara="1" rIns="0" wrap="square" tIns="0">
            <a:noAutofit/>
          </a:bodyPr>
          <a:lstStyle/>
          <a:p>
            <a:pPr indent="0" lvl="0" marL="79375" marR="0" rtl="0" algn="ctr">
              <a:lnSpc>
                <a:spcPct val="100000"/>
              </a:lnSpc>
              <a:spcBef>
                <a:spcPts val="0"/>
              </a:spcBef>
              <a:spcAft>
                <a:spcPts val="0"/>
              </a:spcAft>
              <a:buClr>
                <a:schemeClr val="dk1"/>
              </a:buClr>
              <a:buSzPts val="2400"/>
              <a:buFont typeface="Times New Roman"/>
              <a:buNone/>
            </a:pPr>
            <a:r>
              <a:rPr b="1" i="0" lang="en-US" sz="2400" u="none">
                <a:solidFill>
                  <a:schemeClr val="dk1"/>
                </a:solidFill>
                <a:latin typeface="Times New Roman"/>
                <a:ea typeface="Times New Roman"/>
                <a:cs typeface="Times New Roman"/>
                <a:sym typeface="Times New Roman"/>
              </a:rPr>
              <a:t>Variation</a:t>
            </a:r>
            <a:endParaRPr b="0" i="0" sz="2400" u="none">
              <a:solidFill>
                <a:schemeClr val="dk1"/>
              </a:solidFill>
              <a:latin typeface="Times New Roman"/>
              <a:ea typeface="Times New Roman"/>
              <a:cs typeface="Times New Roman"/>
              <a:sym typeface="Times New Roman"/>
            </a:endParaRPr>
          </a:p>
          <a:p>
            <a:pPr indent="0" lvl="0" marL="79375" marR="0" rtl="0" algn="ctr">
              <a:lnSpc>
                <a:spcPct val="100000"/>
              </a:lnSpc>
              <a:spcBef>
                <a:spcPts val="0"/>
              </a:spcBef>
              <a:spcAft>
                <a:spcPts val="0"/>
              </a:spcAft>
              <a:buClr>
                <a:srgbClr val="171512"/>
              </a:buClr>
              <a:buSzPts val="2400"/>
              <a:buFont typeface="Times New Roman"/>
              <a:buNone/>
            </a:pPr>
            <a:r>
              <a:rPr b="0" i="0" lang="en-US" sz="2400" u="none">
                <a:solidFill>
                  <a:srgbClr val="171512"/>
                </a:solidFill>
                <a:latin typeface="Times New Roman"/>
                <a:ea typeface="Times New Roman"/>
                <a:cs typeface="Times New Roman"/>
                <a:sym typeface="Times New Roman"/>
              </a:rPr>
              <a:t>Individuals show variation: some variations are more favorable than others</a:t>
            </a:r>
            <a:endParaRPr/>
          </a:p>
        </p:txBody>
      </p:sp>
      <p:sp>
        <p:nvSpPr>
          <p:cNvPr id="471" name="Google Shape;471;p44"/>
          <p:cNvSpPr txBox="1"/>
          <p:nvPr/>
        </p:nvSpPr>
        <p:spPr>
          <a:xfrm>
            <a:off x="2928937" y="3429000"/>
            <a:ext cx="2857500" cy="588962"/>
          </a:xfrm>
          <a:prstGeom prst="rect">
            <a:avLst/>
          </a:prstGeom>
          <a:noFill/>
          <a:ln>
            <a:noFill/>
          </a:ln>
        </p:spPr>
        <p:txBody>
          <a:bodyPr anchorCtr="0" anchor="t" bIns="0" lIns="0" spcFirstLastPara="1" rIns="0" wrap="square" tIns="0">
            <a:noAutofit/>
          </a:bodyPr>
          <a:lstStyle/>
          <a:p>
            <a:pPr indent="0" lvl="0" marL="79375" marR="0" rtl="0" algn="ctr">
              <a:lnSpc>
                <a:spcPct val="100000"/>
              </a:lnSpc>
              <a:spcBef>
                <a:spcPts val="0"/>
              </a:spcBef>
              <a:spcAft>
                <a:spcPts val="0"/>
              </a:spcAft>
              <a:buClr>
                <a:schemeClr val="dk1"/>
              </a:buClr>
              <a:buSzPts val="2000"/>
              <a:buFont typeface="Times New Roman"/>
              <a:buNone/>
            </a:pPr>
            <a:r>
              <a:rPr b="1" i="0" lang="en-US" sz="2000" u="none">
                <a:solidFill>
                  <a:schemeClr val="dk1"/>
                </a:solidFill>
                <a:latin typeface="Times New Roman"/>
                <a:ea typeface="Times New Roman"/>
                <a:cs typeface="Times New Roman"/>
                <a:sym typeface="Times New Roman"/>
              </a:rPr>
              <a:t>Natural Selection</a:t>
            </a:r>
            <a:endParaRPr/>
          </a:p>
          <a:p>
            <a:pPr indent="0" lvl="0" marL="79375" marR="0" rtl="0" algn="ctr">
              <a:lnSpc>
                <a:spcPct val="100000"/>
              </a:lnSpc>
              <a:spcBef>
                <a:spcPts val="0"/>
              </a:spcBef>
              <a:spcAft>
                <a:spcPts val="0"/>
              </a:spcAft>
              <a:buClr>
                <a:srgbClr val="171512"/>
              </a:buClr>
              <a:buSzPts val="2400"/>
              <a:buFont typeface="Times New Roman"/>
              <a:buNone/>
            </a:pPr>
            <a:r>
              <a:rPr b="0" i="0" lang="en-US" sz="2400" u="none">
                <a:solidFill>
                  <a:srgbClr val="171512"/>
                </a:solidFill>
                <a:latin typeface="Times New Roman"/>
                <a:ea typeface="Times New Roman"/>
                <a:cs typeface="Times New Roman"/>
                <a:sym typeface="Times New Roman"/>
              </a:rPr>
              <a:t>Natural selection favors the </a:t>
            </a:r>
            <a:r>
              <a:rPr b="1" i="0" lang="en-US" sz="2400" u="none">
                <a:solidFill>
                  <a:srgbClr val="171512"/>
                </a:solidFill>
                <a:latin typeface="Times New Roman"/>
                <a:ea typeface="Times New Roman"/>
                <a:cs typeface="Times New Roman"/>
                <a:sym typeface="Times New Roman"/>
              </a:rPr>
              <a:t>best</a:t>
            </a:r>
            <a:r>
              <a:rPr b="0" i="0" lang="en-US" sz="2400" u="none">
                <a:solidFill>
                  <a:srgbClr val="171512"/>
                </a:solidFill>
                <a:latin typeface="Times New Roman"/>
                <a:ea typeface="Times New Roman"/>
                <a:cs typeface="Times New Roman"/>
                <a:sym typeface="Times New Roman"/>
              </a:rPr>
              <a:t> suited at the time</a:t>
            </a:r>
            <a:endParaRPr/>
          </a:p>
        </p:txBody>
      </p:sp>
      <p:sp>
        <p:nvSpPr>
          <p:cNvPr id="472" name="Google Shape;472;p44"/>
          <p:cNvSpPr txBox="1"/>
          <p:nvPr/>
        </p:nvSpPr>
        <p:spPr>
          <a:xfrm>
            <a:off x="2555875" y="5286375"/>
            <a:ext cx="3802062" cy="965200"/>
          </a:xfrm>
          <a:prstGeom prst="rect">
            <a:avLst/>
          </a:prstGeom>
          <a:noFill/>
          <a:ln>
            <a:noFill/>
          </a:ln>
        </p:spPr>
        <p:txBody>
          <a:bodyPr anchorCtr="0" anchor="t" bIns="0" lIns="0" spcFirstLastPara="1" rIns="0" wrap="square" tIns="0">
            <a:noAutofit/>
          </a:bodyPr>
          <a:lstStyle/>
          <a:p>
            <a:pPr indent="0" lvl="0" marL="79375" marR="0" rtl="0" algn="ctr">
              <a:lnSpc>
                <a:spcPct val="100000"/>
              </a:lnSpc>
              <a:spcBef>
                <a:spcPts val="0"/>
              </a:spcBef>
              <a:spcAft>
                <a:spcPts val="0"/>
              </a:spcAft>
              <a:buClr>
                <a:schemeClr val="dk1"/>
              </a:buClr>
              <a:buSzPts val="2000"/>
              <a:buFont typeface="Times New Roman"/>
              <a:buNone/>
            </a:pPr>
            <a:r>
              <a:rPr b="1" i="0" lang="en-US" sz="2000" u="none">
                <a:solidFill>
                  <a:schemeClr val="dk1"/>
                </a:solidFill>
                <a:latin typeface="Times New Roman"/>
                <a:ea typeface="Times New Roman"/>
                <a:cs typeface="Times New Roman"/>
                <a:sym typeface="Times New Roman"/>
              </a:rPr>
              <a:t>Inheritance</a:t>
            </a:r>
            <a:endParaRPr b="0" i="0" sz="2000" u="none">
              <a:solidFill>
                <a:schemeClr val="dk1"/>
              </a:solidFill>
              <a:latin typeface="Times New Roman"/>
              <a:ea typeface="Times New Roman"/>
              <a:cs typeface="Times New Roman"/>
              <a:sym typeface="Times New Roman"/>
            </a:endParaRPr>
          </a:p>
          <a:p>
            <a:pPr indent="0" lvl="0" marL="79375" marR="0" rtl="0" algn="ctr">
              <a:lnSpc>
                <a:spcPct val="100000"/>
              </a:lnSpc>
              <a:spcBef>
                <a:spcPts val="0"/>
              </a:spcBef>
              <a:spcAft>
                <a:spcPts val="0"/>
              </a:spcAft>
              <a:buClr>
                <a:srgbClr val="171512"/>
              </a:buClr>
              <a:buSzPts val="2400"/>
              <a:buFont typeface="Times New Roman"/>
              <a:buNone/>
            </a:pPr>
            <a:r>
              <a:rPr b="0" i="0" lang="en-US" sz="2400" u="none">
                <a:solidFill>
                  <a:srgbClr val="171512"/>
                </a:solidFill>
                <a:latin typeface="Times New Roman"/>
                <a:ea typeface="Times New Roman"/>
                <a:cs typeface="Times New Roman"/>
                <a:sym typeface="Times New Roman"/>
              </a:rPr>
              <a:t>Variations are inherited. The best suited variants leave more offspring.</a:t>
            </a:r>
            <a:endParaRPr/>
          </a:p>
        </p:txBody>
      </p:sp>
      <p:cxnSp>
        <p:nvCxnSpPr>
          <p:cNvPr id="473" name="Google Shape;473;p44"/>
          <p:cNvCxnSpPr/>
          <p:nvPr/>
        </p:nvCxnSpPr>
        <p:spPr>
          <a:xfrm>
            <a:off x="2000250" y="2928937"/>
            <a:ext cx="1643062" cy="428625"/>
          </a:xfrm>
          <a:prstGeom prst="straightConnector1">
            <a:avLst/>
          </a:prstGeom>
          <a:noFill/>
          <a:ln cap="flat" cmpd="sng" w="38100">
            <a:solidFill>
              <a:schemeClr val="dk1"/>
            </a:solidFill>
            <a:prstDash val="solid"/>
            <a:miter lim="800000"/>
            <a:headEnd len="med" w="med" type="none"/>
            <a:tailEnd len="med" w="med" type="stealth"/>
          </a:ln>
        </p:spPr>
      </p:cxnSp>
      <p:cxnSp>
        <p:nvCxnSpPr>
          <p:cNvPr id="474" name="Google Shape;474;p44"/>
          <p:cNvCxnSpPr/>
          <p:nvPr/>
        </p:nvCxnSpPr>
        <p:spPr>
          <a:xfrm flipH="1">
            <a:off x="4929187" y="2852737"/>
            <a:ext cx="1227137" cy="504825"/>
          </a:xfrm>
          <a:prstGeom prst="straightConnector1">
            <a:avLst/>
          </a:prstGeom>
          <a:noFill/>
          <a:ln cap="flat" cmpd="sng" w="38100">
            <a:solidFill>
              <a:schemeClr val="dk1"/>
            </a:solidFill>
            <a:prstDash val="solid"/>
            <a:miter lim="800000"/>
            <a:headEnd len="med" w="med" type="none"/>
            <a:tailEnd len="med" w="med" type="stealth"/>
          </a:ln>
        </p:spPr>
      </p:cxnSp>
      <p:cxnSp>
        <p:nvCxnSpPr>
          <p:cNvPr id="475" name="Google Shape;475;p44"/>
          <p:cNvCxnSpPr/>
          <p:nvPr/>
        </p:nvCxnSpPr>
        <p:spPr>
          <a:xfrm flipH="1">
            <a:off x="4284662" y="4868862"/>
            <a:ext cx="1587" cy="417512"/>
          </a:xfrm>
          <a:prstGeom prst="straightConnector1">
            <a:avLst/>
          </a:prstGeom>
          <a:noFill/>
          <a:ln cap="flat" cmpd="sng" w="38100">
            <a:solidFill>
              <a:schemeClr val="dk1"/>
            </a:solidFill>
            <a:prstDash val="solid"/>
            <a:miter lim="800000"/>
            <a:headEnd len="med" w="med" type="none"/>
            <a:tailEnd len="med" w="med" type="stealth"/>
          </a:ln>
        </p:spPr>
      </p:cxnSp>
      <p:pic>
        <p:nvPicPr>
          <p:cNvPr descr="http://evolution.berkeley.edu/evolibrary/images/evo/mechan_intro.gif" id="476" name="Google Shape;476;p44"/>
          <p:cNvPicPr preferRelativeResize="0"/>
          <p:nvPr/>
        </p:nvPicPr>
        <p:blipFill rotWithShape="1">
          <a:blip r:embed="rId3">
            <a:alphaModFix/>
          </a:blip>
          <a:srcRect b="0" l="0" r="0" t="0"/>
          <a:stretch/>
        </p:blipFill>
        <p:spPr>
          <a:xfrm>
            <a:off x="5786437" y="3752850"/>
            <a:ext cx="3336925" cy="2457450"/>
          </a:xfrm>
          <a:prstGeom prst="rect">
            <a:avLst/>
          </a:prstGeom>
          <a:noFill/>
          <a:ln>
            <a:noFill/>
          </a:ln>
        </p:spPr>
      </p:pic>
      <p:pic>
        <p:nvPicPr>
          <p:cNvPr descr="http://www.darwinisminruins.com/images/sanayidv.jpg" id="477" name="Google Shape;477;p44"/>
          <p:cNvPicPr preferRelativeResize="0"/>
          <p:nvPr/>
        </p:nvPicPr>
        <p:blipFill rotWithShape="1">
          <a:blip r:embed="rId4">
            <a:alphaModFix/>
          </a:blip>
          <a:srcRect b="0" l="0" r="0" t="0"/>
          <a:stretch/>
        </p:blipFill>
        <p:spPr>
          <a:xfrm>
            <a:off x="738187" y="3573462"/>
            <a:ext cx="2381250" cy="1866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45"/>
          <p:cNvSpPr txBox="1"/>
          <p:nvPr>
            <p:ph type="title"/>
          </p:nvPr>
        </p:nvSpPr>
        <p:spPr>
          <a:xfrm>
            <a:off x="390525" y="260350"/>
            <a:ext cx="7340600" cy="92233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FF"/>
              </a:buClr>
              <a:buSzPts val="4800"/>
              <a:buFont typeface="Times New Roman"/>
              <a:buNone/>
            </a:pPr>
            <a:r>
              <a:rPr b="1" i="0" lang="en-US" sz="4800" u="none">
                <a:solidFill>
                  <a:srgbClr val="0000FF"/>
                </a:solidFill>
                <a:latin typeface="Times New Roman"/>
                <a:ea typeface="Times New Roman"/>
                <a:cs typeface="Times New Roman"/>
                <a:sym typeface="Times New Roman"/>
              </a:rPr>
              <a:t>Natural Selection</a:t>
            </a:r>
            <a:endParaRPr/>
          </a:p>
        </p:txBody>
      </p:sp>
      <p:sp>
        <p:nvSpPr>
          <p:cNvPr id="483" name="Google Shape;483;p45"/>
          <p:cNvSpPr txBox="1"/>
          <p:nvPr>
            <p:ph idx="1" type="body"/>
          </p:nvPr>
        </p:nvSpPr>
        <p:spPr>
          <a:xfrm>
            <a:off x="762000" y="1600200"/>
            <a:ext cx="7696200" cy="4267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FF0000"/>
              </a:buClr>
              <a:buSzPts val="2800"/>
              <a:buFont typeface="Times New Roman"/>
              <a:buChar char="•"/>
            </a:pPr>
            <a:r>
              <a:rPr b="1" i="0" lang="en-US" sz="2800" u="none">
                <a:solidFill>
                  <a:srgbClr val="FF0000"/>
                </a:solidFill>
                <a:latin typeface="Times New Roman"/>
                <a:ea typeface="Times New Roman"/>
                <a:cs typeface="Times New Roman"/>
                <a:sym typeface="Times New Roman"/>
              </a:rPr>
              <a:t>Natural selection:</a:t>
            </a:r>
            <a:r>
              <a:rPr b="0" i="0" lang="en-US" sz="2800" u="none">
                <a:solidFill>
                  <a:schemeClr val="dk1"/>
                </a:solidFill>
                <a:latin typeface="Times New Roman"/>
                <a:ea typeface="Times New Roman"/>
                <a:cs typeface="Times New Roman"/>
                <a:sym typeface="Times New Roman"/>
              </a:rPr>
              <a:t>  environmental conditions determine which individuals in a population survive to produce the most offspring</a:t>
            </a:r>
            <a:endParaRPr/>
          </a:p>
          <a:p>
            <a:pPr indent="-342900" lvl="0" marL="342900" rtl="0" algn="l">
              <a:lnSpc>
                <a:spcPct val="100000"/>
              </a:lnSpc>
              <a:spcBef>
                <a:spcPts val="560"/>
              </a:spcBef>
              <a:spcAft>
                <a:spcPts val="0"/>
              </a:spcAft>
              <a:buClr>
                <a:srgbClr val="FF0000"/>
              </a:buClr>
              <a:buSzPts val="2800"/>
              <a:buFont typeface="Times New Roman"/>
              <a:buChar char="•"/>
            </a:pPr>
            <a:r>
              <a:rPr b="0" i="0" lang="en-US" sz="2800" u="none">
                <a:solidFill>
                  <a:srgbClr val="FF0000"/>
                </a:solidFill>
                <a:latin typeface="Times New Roman"/>
                <a:ea typeface="Times New Roman"/>
                <a:cs typeface="Times New Roman"/>
                <a:sym typeface="Times New Roman"/>
              </a:rPr>
              <a:t>3 conditions for natural selection to occur</a:t>
            </a:r>
            <a:endParaRPr b="0" i="0" sz="2800" u="none">
              <a:solidFill>
                <a:schemeClr val="dk1"/>
              </a:solidFill>
              <a:latin typeface="Times New Roman"/>
              <a:ea typeface="Times New Roman"/>
              <a:cs typeface="Times New Roman"/>
              <a:sym typeface="Times New Roman"/>
            </a:endParaRPr>
          </a:p>
          <a:p>
            <a:pPr indent="-285750" lvl="1" marL="74295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Variation must exist. </a:t>
            </a:r>
            <a:endParaRPr/>
          </a:p>
          <a:p>
            <a:pPr indent="-285750" lvl="1" marL="74295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Variation must result in more offspring surviving. </a:t>
            </a:r>
            <a:endParaRPr/>
          </a:p>
          <a:p>
            <a:pPr indent="-285750" lvl="1" marL="74295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Variation must be genetically inherited.</a:t>
            </a:r>
            <a:endParaRPr/>
          </a:p>
        </p:txBody>
      </p:sp>
      <p:pic>
        <p:nvPicPr>
          <p:cNvPr id="484" name="Google Shape;484;p45"/>
          <p:cNvPicPr preferRelativeResize="0"/>
          <p:nvPr/>
        </p:nvPicPr>
        <p:blipFill rotWithShape="1">
          <a:blip r:embed="rId3">
            <a:alphaModFix/>
          </a:blip>
          <a:srcRect b="0" l="0" r="0" t="0"/>
          <a:stretch/>
        </p:blipFill>
        <p:spPr>
          <a:xfrm>
            <a:off x="6659562" y="4437062"/>
            <a:ext cx="2143125" cy="2143125"/>
          </a:xfrm>
          <a:prstGeom prst="rect">
            <a:avLst/>
          </a:prstGeom>
          <a:noFill/>
          <a:ln>
            <a:noFill/>
          </a:ln>
        </p:spPr>
      </p:pic>
      <p:pic>
        <p:nvPicPr>
          <p:cNvPr descr="https://encrypted-tbn3.gstatic.com/images?q=tbn:ANd9GcRrYpmxrasRIMI1UkYPhuRewCcIHxglPIuLhGQ2LsSgnsDbdMMB" id="485" name="Google Shape;485;p45"/>
          <p:cNvPicPr preferRelativeResize="0"/>
          <p:nvPr/>
        </p:nvPicPr>
        <p:blipFill rotWithShape="1">
          <a:blip r:embed="rId4">
            <a:alphaModFix/>
          </a:blip>
          <a:srcRect b="0" l="0" r="0" t="0"/>
          <a:stretch/>
        </p:blipFill>
        <p:spPr>
          <a:xfrm>
            <a:off x="755650" y="4732337"/>
            <a:ext cx="3529012" cy="1855787"/>
          </a:xfrm>
          <a:prstGeom prst="rect">
            <a:avLst/>
          </a:prstGeom>
          <a:noFill/>
          <a:ln>
            <a:noFill/>
          </a:ln>
        </p:spPr>
      </p:pic>
      <p:pic>
        <p:nvPicPr>
          <p:cNvPr descr="https://encrypted-tbn3.gstatic.com/images?q=tbn:ANd9GcTbmmWfQE81E2btwgIZAflFUvNdvKxmjQ5v92qgql-maHJIVb2M" id="486" name="Google Shape;486;p45"/>
          <p:cNvPicPr preferRelativeResize="0"/>
          <p:nvPr/>
        </p:nvPicPr>
        <p:blipFill rotWithShape="1">
          <a:blip r:embed="rId5">
            <a:alphaModFix/>
          </a:blip>
          <a:srcRect b="0" l="0" r="0" t="0"/>
          <a:stretch/>
        </p:blipFill>
        <p:spPr>
          <a:xfrm>
            <a:off x="6173787" y="30162"/>
            <a:ext cx="2628900" cy="1743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pic>
        <p:nvPicPr>
          <p:cNvPr id="491" name="Google Shape;491;p46"/>
          <p:cNvPicPr preferRelativeResize="0"/>
          <p:nvPr/>
        </p:nvPicPr>
        <p:blipFill rotWithShape="1">
          <a:blip r:embed="rId3">
            <a:alphaModFix/>
          </a:blip>
          <a:srcRect b="0" l="0" r="0" t="0"/>
          <a:stretch/>
        </p:blipFill>
        <p:spPr>
          <a:xfrm>
            <a:off x="4572000" y="4710112"/>
            <a:ext cx="3671887" cy="2751137"/>
          </a:xfrm>
          <a:prstGeom prst="rect">
            <a:avLst/>
          </a:prstGeom>
          <a:noFill/>
          <a:ln>
            <a:noFill/>
          </a:ln>
        </p:spPr>
      </p:pic>
      <p:sp>
        <p:nvSpPr>
          <p:cNvPr id="492" name="Google Shape;492;p4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Natural selection causes evolution</a:t>
            </a:r>
            <a:endParaRPr/>
          </a:p>
        </p:txBody>
      </p:sp>
      <p:sp>
        <p:nvSpPr>
          <p:cNvPr id="493" name="Google Shape;493;p46"/>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Evolution is the slow process that changes animals and plants.</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Evolution is driven by changes in environments such as climate change.</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Evolution is the result of natural selection.</a:t>
            </a:r>
            <a:endParaRPr/>
          </a:p>
          <a:p>
            <a:pPr indent="-342900" lvl="0" marL="342900" marR="0" rtl="0" algn="l">
              <a:lnSpc>
                <a:spcPct val="100000"/>
              </a:lnSpc>
              <a:spcBef>
                <a:spcPts val="64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Evolution is constantly occurring</a:t>
            </a:r>
            <a:r>
              <a:rPr b="0" i="0" lang="en-US" sz="3200" u="none">
                <a:solidFill>
                  <a:schemeClr val="dk1"/>
                </a:solidFill>
                <a:latin typeface="Times New Roman"/>
                <a:ea typeface="Times New Roman"/>
                <a:cs typeface="Times New Roman"/>
                <a:sym typeface="Times New Roman"/>
              </a:rPr>
              <a:t>.</a:t>
            </a:r>
            <a:endParaRPr/>
          </a:p>
          <a:p>
            <a:pPr indent="-139700" lvl="0" marL="342900" marR="0" rtl="0" algn="l">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p:txBody>
      </p:sp>
      <p:pic>
        <p:nvPicPr>
          <p:cNvPr id="494" name="Google Shape;494;p46"/>
          <p:cNvPicPr preferRelativeResize="0"/>
          <p:nvPr/>
        </p:nvPicPr>
        <p:blipFill rotWithShape="1">
          <a:blip r:embed="rId4">
            <a:alphaModFix/>
          </a:blip>
          <a:srcRect b="0" l="0" r="0" t="0"/>
          <a:stretch/>
        </p:blipFill>
        <p:spPr>
          <a:xfrm>
            <a:off x="684212" y="5084762"/>
            <a:ext cx="3105150" cy="1476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4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Examples of evolution</a:t>
            </a:r>
            <a:endParaRPr/>
          </a:p>
        </p:txBody>
      </p:sp>
      <p:sp>
        <p:nvSpPr>
          <p:cNvPr id="500" name="Google Shape;500;p47"/>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501" name="Google Shape;501;p47"/>
          <p:cNvPicPr preferRelativeResize="0"/>
          <p:nvPr/>
        </p:nvPicPr>
        <p:blipFill rotWithShape="1">
          <a:blip r:embed="rId3">
            <a:alphaModFix/>
          </a:blip>
          <a:srcRect b="0" l="0" r="0" t="0"/>
          <a:stretch/>
        </p:blipFill>
        <p:spPr>
          <a:xfrm>
            <a:off x="777875" y="4292600"/>
            <a:ext cx="7610475" cy="2000250"/>
          </a:xfrm>
          <a:prstGeom prst="rect">
            <a:avLst/>
          </a:prstGeom>
          <a:noFill/>
          <a:ln>
            <a:noFill/>
          </a:ln>
        </p:spPr>
      </p:pic>
      <p:pic>
        <p:nvPicPr>
          <p:cNvPr id="502" name="Google Shape;502;p47"/>
          <p:cNvPicPr preferRelativeResize="0"/>
          <p:nvPr/>
        </p:nvPicPr>
        <p:blipFill rotWithShape="1">
          <a:blip r:embed="rId4">
            <a:alphaModFix/>
          </a:blip>
          <a:srcRect b="0" l="0" r="0" t="0"/>
          <a:stretch/>
        </p:blipFill>
        <p:spPr>
          <a:xfrm>
            <a:off x="539750" y="1968500"/>
            <a:ext cx="4933950" cy="2324100"/>
          </a:xfrm>
          <a:prstGeom prst="rect">
            <a:avLst/>
          </a:prstGeom>
          <a:noFill/>
          <a:ln>
            <a:noFill/>
          </a:ln>
        </p:spPr>
      </p:pic>
      <p:pic>
        <p:nvPicPr>
          <p:cNvPr id="503" name="Google Shape;503;p47"/>
          <p:cNvPicPr preferRelativeResize="0"/>
          <p:nvPr/>
        </p:nvPicPr>
        <p:blipFill rotWithShape="1">
          <a:blip r:embed="rId5">
            <a:alphaModFix/>
          </a:blip>
          <a:srcRect b="0" l="0" r="0" t="0"/>
          <a:stretch/>
        </p:blipFill>
        <p:spPr>
          <a:xfrm>
            <a:off x="5651500" y="2012950"/>
            <a:ext cx="3097212" cy="231933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4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Evolution of elephanrs.</a:t>
            </a:r>
            <a:endParaRPr/>
          </a:p>
        </p:txBody>
      </p:sp>
      <p:pic>
        <p:nvPicPr>
          <p:cNvPr id="509" name="Google Shape;509;p48"/>
          <p:cNvPicPr preferRelativeResize="0"/>
          <p:nvPr>
            <p:ph idx="1" type="body"/>
          </p:nvPr>
        </p:nvPicPr>
        <p:blipFill rotWithShape="1">
          <a:blip r:embed="rId3">
            <a:alphaModFix/>
          </a:blip>
          <a:srcRect b="0" l="0" r="0" t="0"/>
          <a:stretch/>
        </p:blipFill>
        <p:spPr>
          <a:xfrm>
            <a:off x="1849437" y="2524125"/>
            <a:ext cx="5445125" cy="3028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hlink"/>
        </a:solidFill>
      </p:bgPr>
    </p:bg>
    <p:spTree>
      <p:nvGrpSpPr>
        <p:cNvPr id="513" name="Shape 513"/>
        <p:cNvGrpSpPr/>
        <p:nvPr/>
      </p:nvGrpSpPr>
      <p:grpSpPr>
        <a:xfrm>
          <a:off x="0" y="0"/>
          <a:ext cx="0" cy="0"/>
          <a:chOff x="0" y="0"/>
          <a:chExt cx="0" cy="0"/>
        </a:xfrm>
      </p:grpSpPr>
      <p:pic>
        <p:nvPicPr>
          <p:cNvPr descr="3dcell_dna" id="514" name="Google Shape;514;p49"/>
          <p:cNvPicPr preferRelativeResize="0"/>
          <p:nvPr/>
        </p:nvPicPr>
        <p:blipFill rotWithShape="1">
          <a:blip r:embed="rId3">
            <a:alphaModFix/>
          </a:blip>
          <a:srcRect b="0" l="0" r="0" t="0"/>
          <a:stretch/>
        </p:blipFill>
        <p:spPr>
          <a:xfrm>
            <a:off x="611187" y="2060575"/>
            <a:ext cx="3521075" cy="3600450"/>
          </a:xfrm>
          <a:prstGeom prst="rect">
            <a:avLst/>
          </a:prstGeom>
          <a:noFill/>
          <a:ln>
            <a:noFill/>
          </a:ln>
        </p:spPr>
      </p:pic>
      <p:sp>
        <p:nvSpPr>
          <p:cNvPr id="515" name="Google Shape;515;p49"/>
          <p:cNvSpPr txBox="1"/>
          <p:nvPr/>
        </p:nvSpPr>
        <p:spPr>
          <a:xfrm>
            <a:off x="4716462" y="1412875"/>
            <a:ext cx="3887787" cy="4291012"/>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Chromosomes are found in the nucleus, they are made of DNA. DNA never leaves the nucleus.</a:t>
            </a:r>
            <a:endParaRPr/>
          </a:p>
          <a:p>
            <a:pPr indent="-152400" lvl="0" marL="0" marR="0" rtl="0" algn="l">
              <a:lnSpc>
                <a:spcPct val="100000"/>
              </a:lnSpc>
              <a:spcBef>
                <a:spcPts val="120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Humans have 23 pairs of chromosomes (a total of 46) in every cell in our bodies (except our eggs or sperm – they have a half set of only 23 chromosomes.)</a:t>
            </a:r>
            <a:endParaRPr/>
          </a:p>
        </p:txBody>
      </p:sp>
      <p:sp>
        <p:nvSpPr>
          <p:cNvPr id="516" name="Google Shape;516;p49"/>
          <p:cNvSpPr/>
          <p:nvPr/>
        </p:nvSpPr>
        <p:spPr>
          <a:xfrm>
            <a:off x="2051050" y="188912"/>
            <a:ext cx="4897437" cy="1268412"/>
          </a:xfrm>
          <a:prstGeom prst="rect">
            <a:avLst/>
          </a:prstGeom>
        </p:spPr>
        <p:txBody>
          <a:bodyPr>
            <a:prstTxWarp prst="textPlain"/>
          </a:bodyPr>
          <a:lstStyle/>
          <a:p>
            <a:pPr lvl="0" algn="ctr"/>
            <a:r>
              <a:rPr b="0" i="0">
                <a:ln cap="flat" cmpd="sng" w="9525">
                  <a:solidFill>
                    <a:srgbClr val="CC99FF"/>
                  </a:solidFill>
                  <a:prstDash val="solid"/>
                  <a:miter lim="800000"/>
                  <a:headEnd len="sm" w="sm" type="none"/>
                  <a:tailEnd len="sm" w="sm" type="none"/>
                </a:ln>
                <a:gradFill>
                  <a:gsLst>
                    <a:gs pos="0">
                      <a:srgbClr val="6600CC"/>
                    </a:gs>
                    <a:gs pos="100000">
                      <a:srgbClr val="CC00CC"/>
                    </a:gs>
                  </a:gsLst>
                  <a:lin ang="5400000" scaled="0"/>
                </a:gradFill>
                <a:latin typeface="Impact"/>
              </a:rPr>
              <a:t>Chromosomes </a:t>
            </a:r>
          </a:p>
        </p:txBody>
      </p:sp>
    </p:spTree>
  </p:cSld>
  <p:clrMapOvr>
    <a:masterClrMapping/>
  </p:clrMapOvr>
  <p:transition spd="slow">
    <p:comb dir="ver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5"/>
          <p:cNvSpPr txBox="1"/>
          <p:nvPr>
            <p:ph type="title"/>
          </p:nvPr>
        </p:nvSpPr>
        <p:spPr>
          <a:xfrm>
            <a:off x="684212" y="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DNA </a:t>
            </a:r>
            <a:r>
              <a:rPr b="0" i="0" lang="en-US" sz="4400" u="none">
                <a:solidFill>
                  <a:schemeClr val="accent1"/>
                </a:solidFill>
                <a:latin typeface="Times New Roman"/>
                <a:ea typeface="Times New Roman"/>
                <a:cs typeface="Times New Roman"/>
                <a:sym typeface="Times New Roman"/>
              </a:rPr>
              <a:t>D</a:t>
            </a:r>
            <a:r>
              <a:rPr b="0" i="0" lang="en-US" sz="4400" u="none">
                <a:solidFill>
                  <a:schemeClr val="dk2"/>
                </a:solidFill>
                <a:latin typeface="Times New Roman"/>
                <a:ea typeface="Times New Roman"/>
                <a:cs typeface="Times New Roman"/>
                <a:sym typeface="Times New Roman"/>
              </a:rPr>
              <a:t>eoxyribo</a:t>
            </a:r>
            <a:r>
              <a:rPr b="0" i="0" lang="en-US" sz="4400" u="none">
                <a:solidFill>
                  <a:schemeClr val="accent1"/>
                </a:solidFill>
                <a:latin typeface="Times New Roman"/>
                <a:ea typeface="Times New Roman"/>
                <a:cs typeface="Times New Roman"/>
                <a:sym typeface="Times New Roman"/>
              </a:rPr>
              <a:t>n</a:t>
            </a:r>
            <a:r>
              <a:rPr b="0" i="0" lang="en-US" sz="4400" u="none">
                <a:solidFill>
                  <a:schemeClr val="dk2"/>
                </a:solidFill>
                <a:latin typeface="Times New Roman"/>
                <a:ea typeface="Times New Roman"/>
                <a:cs typeface="Times New Roman"/>
                <a:sym typeface="Times New Roman"/>
              </a:rPr>
              <a:t>ucleic </a:t>
            </a:r>
            <a:r>
              <a:rPr b="0" i="0" lang="en-US" sz="4400" u="none">
                <a:solidFill>
                  <a:schemeClr val="accent1"/>
                </a:solidFill>
                <a:latin typeface="Times New Roman"/>
                <a:ea typeface="Times New Roman"/>
                <a:cs typeface="Times New Roman"/>
                <a:sym typeface="Times New Roman"/>
              </a:rPr>
              <a:t>a</a:t>
            </a:r>
            <a:r>
              <a:rPr b="0" i="0" lang="en-US" sz="4400" u="none">
                <a:solidFill>
                  <a:schemeClr val="dk2"/>
                </a:solidFill>
                <a:latin typeface="Times New Roman"/>
                <a:ea typeface="Times New Roman"/>
                <a:cs typeface="Times New Roman"/>
                <a:sym typeface="Times New Roman"/>
              </a:rPr>
              <a:t>cid</a:t>
            </a:r>
            <a:endParaRPr/>
          </a:p>
        </p:txBody>
      </p:sp>
      <p:sp>
        <p:nvSpPr>
          <p:cNvPr id="154" name="Google Shape;154;p5"/>
          <p:cNvSpPr txBox="1"/>
          <p:nvPr>
            <p:ph idx="1" type="body"/>
          </p:nvPr>
        </p:nvSpPr>
        <p:spPr>
          <a:xfrm>
            <a:off x="685800" y="1125537"/>
            <a:ext cx="7772400" cy="5732462"/>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DNA is made up of four bases.</a:t>
            </a:r>
            <a:endParaRPr/>
          </a:p>
          <a:p>
            <a:pPr indent="-342900" lvl="0" marL="342900" rtl="0" algn="l">
              <a:lnSpc>
                <a:spcPct val="9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These are</a:t>
            </a:r>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		A =  adenine</a:t>
            </a:r>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		T =  thymine</a:t>
            </a:r>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		C =  cytosine</a:t>
            </a:r>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		G =  guanine</a:t>
            </a:r>
            <a:endParaRPr/>
          </a:p>
          <a:p>
            <a:pPr indent="-342900" lvl="0" marL="342900" rtl="0" algn="l">
              <a:lnSpc>
                <a:spcPct val="9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These bases form a sequence along the DNA strand.</a:t>
            </a:r>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Eg;</a:t>
            </a:r>
            <a:endParaRPr/>
          </a:p>
          <a:p>
            <a:pPr indent="-342900" lvl="0" marL="342900" rtl="0" algn="l">
              <a:lnSpc>
                <a:spcPct val="9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This forms only one strand of DNA.</a:t>
            </a:r>
            <a:endParaRPr/>
          </a:p>
          <a:p>
            <a:pPr indent="-342900" lvl="0" marL="342900" rtl="0" algn="l">
              <a:lnSpc>
                <a:spcPct val="9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DNA is a double helix strand. </a:t>
            </a:r>
            <a:endParaRPr/>
          </a:p>
        </p:txBody>
      </p:sp>
      <p:pic>
        <p:nvPicPr>
          <p:cNvPr descr="LETTERS" id="155" name="Google Shape;155;p5"/>
          <p:cNvPicPr preferRelativeResize="0"/>
          <p:nvPr/>
        </p:nvPicPr>
        <p:blipFill rotWithShape="1">
          <a:blip r:embed="rId3">
            <a:alphaModFix/>
          </a:blip>
          <a:srcRect b="0" l="0" r="0" t="0"/>
          <a:stretch/>
        </p:blipFill>
        <p:spPr>
          <a:xfrm>
            <a:off x="1403350" y="4941887"/>
            <a:ext cx="4392612" cy="5349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9933"/>
        </a:solidFill>
      </p:bgPr>
    </p:bg>
    <p:spTree>
      <p:nvGrpSpPr>
        <p:cNvPr id="520" name="Shape 520"/>
        <p:cNvGrpSpPr/>
        <p:nvPr/>
      </p:nvGrpSpPr>
      <p:grpSpPr>
        <a:xfrm>
          <a:off x="0" y="0"/>
          <a:ext cx="0" cy="0"/>
          <a:chOff x="0" y="0"/>
          <a:chExt cx="0" cy="0"/>
        </a:xfrm>
      </p:grpSpPr>
      <p:sp>
        <p:nvSpPr>
          <p:cNvPr id="521" name="Google Shape;521;p50"/>
          <p:cNvSpPr txBox="1"/>
          <p:nvPr>
            <p:ph type="title"/>
          </p:nvPr>
        </p:nvSpPr>
        <p:spPr>
          <a:xfrm>
            <a:off x="3348037" y="188912"/>
            <a:ext cx="2447925" cy="792162"/>
          </a:xfrm>
          <a:prstGeom prst="rect">
            <a:avLst/>
          </a:prstGeom>
          <a:gradFill>
            <a:gsLst>
              <a:gs pos="0">
                <a:srgbClr val="FF0000"/>
              </a:gs>
              <a:gs pos="100000">
                <a:srgbClr val="FFFF99"/>
              </a:gs>
            </a:gsLst>
            <a:lin ang="5400000" scaled="0"/>
          </a:gra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Erica One"/>
              <a:buNone/>
            </a:pPr>
            <a:r>
              <a:rPr b="0" i="0" lang="en-US" sz="4000" u="none">
                <a:solidFill>
                  <a:schemeClr val="dk2"/>
                </a:solidFill>
                <a:latin typeface="Erica One"/>
                <a:ea typeface="Erica One"/>
                <a:cs typeface="Erica One"/>
                <a:sym typeface="Erica One"/>
              </a:rPr>
              <a:t>Genes</a:t>
            </a:r>
            <a:endParaRPr/>
          </a:p>
        </p:txBody>
      </p:sp>
      <p:sp>
        <p:nvSpPr>
          <p:cNvPr id="522" name="Google Shape;522;p50"/>
          <p:cNvSpPr txBox="1"/>
          <p:nvPr>
            <p:ph idx="1" type="body"/>
          </p:nvPr>
        </p:nvSpPr>
        <p:spPr>
          <a:xfrm>
            <a:off x="250825" y="1484312"/>
            <a:ext cx="8713787"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400"/>
              <a:buFont typeface="Comic Sans MS"/>
              <a:buNone/>
            </a:pPr>
            <a:r>
              <a:rPr b="0" i="0" lang="en-US" sz="2400" u="none">
                <a:solidFill>
                  <a:schemeClr val="dk1"/>
                </a:solidFill>
                <a:latin typeface="Comic Sans MS"/>
                <a:ea typeface="Comic Sans MS"/>
                <a:cs typeface="Comic Sans MS"/>
                <a:sym typeface="Comic Sans MS"/>
              </a:rPr>
              <a:t>    </a:t>
            </a:r>
            <a:r>
              <a:rPr b="0" i="0" lang="en-US" sz="2800" u="none">
                <a:solidFill>
                  <a:schemeClr val="dk1"/>
                </a:solidFill>
                <a:latin typeface="Comic Sans MS"/>
                <a:ea typeface="Comic Sans MS"/>
                <a:cs typeface="Comic Sans MS"/>
                <a:sym typeface="Comic Sans MS"/>
              </a:rPr>
              <a:t>Genes are the basic units of heredity in living cells. </a:t>
            </a:r>
            <a:endParaRPr/>
          </a:p>
          <a:p>
            <a:pPr indent="-342900" lvl="0" marL="342900" rtl="0" algn="l">
              <a:lnSpc>
                <a:spcPct val="80000"/>
              </a:lnSpc>
              <a:spcBef>
                <a:spcPts val="560"/>
              </a:spcBef>
              <a:spcAft>
                <a:spcPts val="0"/>
              </a:spcAft>
              <a:buClr>
                <a:schemeClr val="dk1"/>
              </a:buClr>
              <a:buSzPts val="2800"/>
              <a:buFont typeface="Times New Roman"/>
              <a:buNone/>
            </a:pPr>
            <a:r>
              <a:t/>
            </a:r>
            <a:endParaRPr b="0" i="0" sz="2800" u="none">
              <a:solidFill>
                <a:schemeClr val="dk1"/>
              </a:solidFill>
              <a:latin typeface="Comic Sans MS"/>
              <a:ea typeface="Comic Sans MS"/>
              <a:cs typeface="Comic Sans MS"/>
              <a:sym typeface="Comic Sans MS"/>
            </a:endParaRPr>
          </a:p>
          <a:p>
            <a:pPr indent="-342900" lvl="0" marL="342900" rtl="0" algn="l">
              <a:lnSpc>
                <a:spcPct val="80000"/>
              </a:lnSpc>
              <a:spcBef>
                <a:spcPts val="560"/>
              </a:spcBef>
              <a:spcAft>
                <a:spcPts val="0"/>
              </a:spcAft>
              <a:buClr>
                <a:schemeClr val="dk1"/>
              </a:buClr>
              <a:buSzPts val="2800"/>
              <a:buFont typeface="Comic Sans MS"/>
              <a:buNone/>
            </a:pPr>
            <a:r>
              <a:rPr b="0" i="0" lang="en-US" sz="2800" u="none">
                <a:solidFill>
                  <a:schemeClr val="dk1"/>
                </a:solidFill>
                <a:latin typeface="Comic Sans MS"/>
                <a:ea typeface="Comic Sans MS"/>
                <a:cs typeface="Comic Sans MS"/>
                <a:sym typeface="Comic Sans MS"/>
              </a:rPr>
              <a:t>  They consist of a length of DNA that contains instructions ("codes") for making a specific protein. </a:t>
            </a:r>
            <a:endParaRPr/>
          </a:p>
          <a:p>
            <a:pPr indent="-342900" lvl="0" marL="342900" rtl="0" algn="l">
              <a:lnSpc>
                <a:spcPct val="80000"/>
              </a:lnSpc>
              <a:spcBef>
                <a:spcPts val="560"/>
              </a:spcBef>
              <a:spcAft>
                <a:spcPts val="0"/>
              </a:spcAft>
              <a:buClr>
                <a:schemeClr val="dk1"/>
              </a:buClr>
              <a:buSzPts val="2800"/>
              <a:buFont typeface="Times New Roman"/>
              <a:buNone/>
            </a:pPr>
            <a:r>
              <a:t/>
            </a:r>
            <a:endParaRPr b="0" i="0" sz="2800" u="none">
              <a:solidFill>
                <a:schemeClr val="dk1"/>
              </a:solidFill>
              <a:latin typeface="Comic Sans MS"/>
              <a:ea typeface="Comic Sans MS"/>
              <a:cs typeface="Comic Sans MS"/>
              <a:sym typeface="Comic Sans MS"/>
            </a:endParaRPr>
          </a:p>
          <a:p>
            <a:pPr indent="-342900" lvl="0" marL="342900" rtl="0" algn="l">
              <a:lnSpc>
                <a:spcPct val="80000"/>
              </a:lnSpc>
              <a:spcBef>
                <a:spcPts val="560"/>
              </a:spcBef>
              <a:spcAft>
                <a:spcPts val="0"/>
              </a:spcAft>
              <a:buClr>
                <a:schemeClr val="dk1"/>
              </a:buClr>
              <a:buSzPts val="2800"/>
              <a:buFont typeface="Comic Sans MS"/>
              <a:buNone/>
            </a:pPr>
            <a:r>
              <a:rPr b="0" i="0" lang="en-US" sz="2800" u="none">
                <a:solidFill>
                  <a:schemeClr val="dk1"/>
                </a:solidFill>
                <a:latin typeface="Comic Sans MS"/>
                <a:ea typeface="Comic Sans MS"/>
                <a:cs typeface="Comic Sans MS"/>
                <a:sym typeface="Comic Sans MS"/>
              </a:rPr>
              <a:t>   Through these proteins, our genes influence almost everything about us, including how tall we will be, how we process foods, and how we respond to infections and medicines. </a:t>
            </a:r>
            <a:endParaRPr/>
          </a:p>
          <a:p>
            <a:pPr indent="-342900" lvl="0" marL="342900" rtl="0" algn="l">
              <a:lnSpc>
                <a:spcPct val="80000"/>
              </a:lnSpc>
              <a:spcBef>
                <a:spcPts val="480"/>
              </a:spcBef>
              <a:spcAft>
                <a:spcPts val="0"/>
              </a:spcAft>
              <a:buClr>
                <a:schemeClr val="dk1"/>
              </a:buClr>
              <a:buSzPts val="2400"/>
              <a:buFont typeface="Comic Sans MS"/>
              <a:buNone/>
            </a:pPr>
            <a:r>
              <a:rPr b="0" i="0" lang="en-US" sz="2400" u="none">
                <a:solidFill>
                  <a:schemeClr val="dk1"/>
                </a:solidFill>
                <a:latin typeface="Comic Sans MS"/>
                <a:ea typeface="Comic Sans MS"/>
                <a:cs typeface="Comic Sans MS"/>
                <a:sym typeface="Comic Sans MS"/>
              </a:rPr>
              <a:t>   </a:t>
            </a:r>
            <a:endParaRPr/>
          </a:p>
        </p:txBody>
      </p:sp>
    </p:spTree>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1"/>
          <p:cNvSpPr txBox="1"/>
          <p:nvPr>
            <p:ph type="title"/>
          </p:nvPr>
        </p:nvSpPr>
        <p:spPr>
          <a:xfrm>
            <a:off x="827087" y="333375"/>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Alleles = ½ Gene</a:t>
            </a:r>
            <a:endParaRPr/>
          </a:p>
        </p:txBody>
      </p:sp>
      <p:sp>
        <p:nvSpPr>
          <p:cNvPr id="528" name="Google Shape;528;p51"/>
          <p:cNvSpPr txBox="1"/>
          <p:nvPr>
            <p:ph idx="1" type="body"/>
          </p:nvPr>
        </p:nvSpPr>
        <p:spPr>
          <a:xfrm>
            <a:off x="685800" y="1557337"/>
            <a:ext cx="7772400" cy="511175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When sex cells form, only one form of each gene (allele) is present.</a:t>
            </a:r>
            <a:endParaRPr/>
          </a:p>
          <a:p>
            <a:pPr indent="-342900" lvl="0" marL="342900" rtl="0" algn="l">
              <a:lnSpc>
                <a:spcPct val="8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For example, you have inherited the eye colour gene from your parents, this could consist of these  two parts; </a:t>
            </a:r>
            <a:endParaRPr/>
          </a:p>
          <a:p>
            <a:pPr indent="-285750" lvl="1" marL="742950" rtl="0" algn="l">
              <a:lnSpc>
                <a:spcPct val="8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a brown eye allele from your mother and </a:t>
            </a:r>
            <a:endParaRPr/>
          </a:p>
          <a:p>
            <a:pPr indent="-285750" lvl="1" marL="742950" rtl="0" algn="l">
              <a:lnSpc>
                <a:spcPct val="8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a blue eye allele from your father. </a:t>
            </a:r>
            <a:endParaRPr/>
          </a:p>
          <a:p>
            <a:pPr indent="-285750" lvl="1" marL="742950" rtl="0" algn="l">
              <a:lnSpc>
                <a:spcPct val="8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(each of your parents gametes (sex cells) will have only one of these alleles. )</a:t>
            </a:r>
            <a:endParaRPr/>
          </a:p>
          <a:p>
            <a:pPr indent="-342900" lvl="0" marL="342900" rtl="0" algn="l">
              <a:lnSpc>
                <a:spcPct val="8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When these sex cells combine together they form genes.</a:t>
            </a:r>
            <a:endParaRPr/>
          </a:p>
          <a:p>
            <a:pPr indent="-342900" lvl="0" marL="342900" rtl="0" algn="l">
              <a:lnSpc>
                <a:spcPct val="8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You can only pass on one of your alleles to your off  spring (child).</a:t>
            </a:r>
            <a:endParaRPr/>
          </a:p>
        </p:txBody>
      </p:sp>
      <p:pic>
        <p:nvPicPr>
          <p:cNvPr descr="j0356821" id="529" name="Google Shape;529;p51"/>
          <p:cNvPicPr preferRelativeResize="0"/>
          <p:nvPr/>
        </p:nvPicPr>
        <p:blipFill rotWithShape="1">
          <a:blip r:embed="rId3">
            <a:alphaModFix/>
          </a:blip>
          <a:srcRect b="0" l="0" r="0" t="0"/>
          <a:stretch/>
        </p:blipFill>
        <p:spPr>
          <a:xfrm>
            <a:off x="717550" y="471487"/>
            <a:ext cx="828675" cy="8286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5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Times New Roman"/>
              <a:buNone/>
            </a:pPr>
            <a:r>
              <a:rPr b="0" i="0" lang="en-US" sz="4000" u="none">
                <a:solidFill>
                  <a:schemeClr val="dk1"/>
                </a:solidFill>
                <a:latin typeface="Times New Roman"/>
                <a:ea typeface="Times New Roman"/>
                <a:cs typeface="Times New Roman"/>
                <a:sym typeface="Times New Roman"/>
              </a:rPr>
              <a:t>There are 23 pairs of chromosomes in a human in total 46 chromosomes</a:t>
            </a:r>
            <a:endParaRPr/>
          </a:p>
        </p:txBody>
      </p:sp>
      <p:pic>
        <p:nvPicPr>
          <p:cNvPr descr="karyotype" id="535" name="Google Shape;535;p52"/>
          <p:cNvPicPr preferRelativeResize="0"/>
          <p:nvPr/>
        </p:nvPicPr>
        <p:blipFill rotWithShape="1">
          <a:blip r:embed="rId3">
            <a:alphaModFix/>
          </a:blip>
          <a:srcRect b="0" l="0" r="0" t="0"/>
          <a:stretch/>
        </p:blipFill>
        <p:spPr>
          <a:xfrm>
            <a:off x="179387" y="1916112"/>
            <a:ext cx="5976937" cy="4751387"/>
          </a:xfrm>
          <a:prstGeom prst="rect">
            <a:avLst/>
          </a:prstGeom>
          <a:noFill/>
          <a:ln>
            <a:noFill/>
          </a:ln>
        </p:spPr>
      </p:pic>
      <p:sp>
        <p:nvSpPr>
          <p:cNvPr id="536" name="Google Shape;536;p52"/>
          <p:cNvSpPr txBox="1"/>
          <p:nvPr/>
        </p:nvSpPr>
        <p:spPr>
          <a:xfrm>
            <a:off x="6227762" y="2205037"/>
            <a:ext cx="2665412" cy="3925887"/>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Each ova (egg) or sperm contain only one of each pair. Therefore they contain only 23 chromosomes.</a:t>
            </a:r>
            <a:endParaRPr/>
          </a:p>
          <a:p>
            <a:pPr indent="-152400" lvl="0" marL="0" marR="0" rtl="0" algn="l">
              <a:lnSpc>
                <a:spcPct val="100000"/>
              </a:lnSpc>
              <a:spcBef>
                <a:spcPts val="120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Each pair contains one allele on it. The pair of alleles makes a gene.</a:t>
            </a:r>
            <a:endParaRPr/>
          </a:p>
        </p:txBody>
      </p:sp>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66"/>
        </a:solidFill>
      </p:bgPr>
    </p:bg>
    <p:spTree>
      <p:nvGrpSpPr>
        <p:cNvPr id="540" name="Shape 540"/>
        <p:cNvGrpSpPr/>
        <p:nvPr/>
      </p:nvGrpSpPr>
      <p:grpSpPr>
        <a:xfrm>
          <a:off x="0" y="0"/>
          <a:ext cx="0" cy="0"/>
          <a:chOff x="0" y="0"/>
          <a:chExt cx="0" cy="0"/>
        </a:xfrm>
      </p:grpSpPr>
      <p:sp>
        <p:nvSpPr>
          <p:cNvPr id="541" name="Google Shape;541;p53"/>
          <p:cNvSpPr txBox="1"/>
          <p:nvPr>
            <p:ph type="title"/>
          </p:nvPr>
        </p:nvSpPr>
        <p:spPr>
          <a:xfrm>
            <a:off x="2838450" y="622300"/>
            <a:ext cx="3605212" cy="792162"/>
          </a:xfrm>
          <a:prstGeom prst="rect">
            <a:avLst/>
          </a:prstGeom>
          <a:solidFill>
            <a:srgbClr val="FF9966"/>
          </a:solidFill>
          <a:ln cap="flat" cmpd="sng" w="9525">
            <a:solidFill>
              <a:schemeClr val="dk1"/>
            </a:solidFill>
            <a:prstDash val="solid"/>
            <a:miter lim="524288"/>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Schoolbell"/>
              <a:buNone/>
            </a:pPr>
            <a:r>
              <a:rPr b="0" i="0" lang="en-US" sz="4400" u="none">
                <a:solidFill>
                  <a:schemeClr val="dk2"/>
                </a:solidFill>
                <a:latin typeface="Schoolbell"/>
                <a:ea typeface="Schoolbell"/>
                <a:cs typeface="Schoolbell"/>
                <a:sym typeface="Schoolbell"/>
              </a:rPr>
              <a:t>Fertilisation</a:t>
            </a:r>
            <a:endParaRPr/>
          </a:p>
        </p:txBody>
      </p:sp>
      <p:sp>
        <p:nvSpPr>
          <p:cNvPr id="542" name="Google Shape;542;p53"/>
          <p:cNvSpPr/>
          <p:nvPr/>
        </p:nvSpPr>
        <p:spPr>
          <a:xfrm>
            <a:off x="1187450" y="1412875"/>
            <a:ext cx="2016125" cy="1800225"/>
          </a:xfrm>
          <a:prstGeom prst="ellipse">
            <a:avLst/>
          </a:prstGeom>
          <a:solidFill>
            <a:srgbClr val="FF99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Egg</a:t>
            </a:r>
            <a:endParaRPr/>
          </a:p>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23 chromosomes</a:t>
            </a:r>
            <a:endParaRPr/>
          </a:p>
        </p:txBody>
      </p:sp>
      <p:sp>
        <p:nvSpPr>
          <p:cNvPr id="543" name="Google Shape;543;p53"/>
          <p:cNvSpPr/>
          <p:nvPr/>
        </p:nvSpPr>
        <p:spPr>
          <a:xfrm>
            <a:off x="1979612" y="4221162"/>
            <a:ext cx="1079500" cy="936625"/>
          </a:xfrm>
          <a:prstGeom prst="ellipse">
            <a:avLst/>
          </a:prstGeom>
          <a:solidFill>
            <a:srgbClr val="6666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Sperm</a:t>
            </a:r>
            <a:endParaRPr/>
          </a:p>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23</a:t>
            </a:r>
            <a:endParaRPr/>
          </a:p>
        </p:txBody>
      </p:sp>
      <p:cxnSp>
        <p:nvCxnSpPr>
          <p:cNvPr id="544" name="Google Shape;544;p53"/>
          <p:cNvCxnSpPr/>
          <p:nvPr/>
        </p:nvCxnSpPr>
        <p:spPr>
          <a:xfrm>
            <a:off x="3276600" y="2420937"/>
            <a:ext cx="1582737" cy="1008062"/>
          </a:xfrm>
          <a:prstGeom prst="straightConnector1">
            <a:avLst/>
          </a:prstGeom>
          <a:noFill/>
          <a:ln cap="flat" cmpd="sng" w="9525">
            <a:solidFill>
              <a:schemeClr val="dk1"/>
            </a:solidFill>
            <a:prstDash val="solid"/>
            <a:miter lim="800000"/>
            <a:headEnd len="med" w="med" type="none"/>
            <a:tailEnd len="med" w="med" type="triangle"/>
          </a:ln>
        </p:spPr>
      </p:cxnSp>
      <p:cxnSp>
        <p:nvCxnSpPr>
          <p:cNvPr id="545" name="Google Shape;545;p53"/>
          <p:cNvCxnSpPr/>
          <p:nvPr/>
        </p:nvCxnSpPr>
        <p:spPr>
          <a:xfrm flipH="1" rot="10800000">
            <a:off x="3059112" y="3644900"/>
            <a:ext cx="1873250" cy="1008062"/>
          </a:xfrm>
          <a:prstGeom prst="straightConnector1">
            <a:avLst/>
          </a:prstGeom>
          <a:noFill/>
          <a:ln cap="flat" cmpd="sng" w="9525">
            <a:solidFill>
              <a:schemeClr val="dk1"/>
            </a:solidFill>
            <a:prstDash val="solid"/>
            <a:miter lim="800000"/>
            <a:headEnd len="med" w="med" type="none"/>
            <a:tailEnd len="med" w="med" type="triangle"/>
          </a:ln>
        </p:spPr>
      </p:cxnSp>
      <p:sp>
        <p:nvSpPr>
          <p:cNvPr id="546" name="Google Shape;546;p53"/>
          <p:cNvSpPr/>
          <p:nvPr/>
        </p:nvSpPr>
        <p:spPr>
          <a:xfrm>
            <a:off x="5003800" y="2276475"/>
            <a:ext cx="2447925" cy="2232025"/>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Zygote </a:t>
            </a:r>
            <a:endParaRPr/>
          </a:p>
          <a:p>
            <a:pPr indent="0" lvl="0" marL="0" marR="0" rtl="0" algn="ctr">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46 chromosomes</a:t>
            </a:r>
            <a:endParaRPr/>
          </a:p>
        </p:txBody>
      </p:sp>
      <p:sp>
        <p:nvSpPr>
          <p:cNvPr id="547" name="Google Shape;547;p53"/>
          <p:cNvSpPr/>
          <p:nvPr/>
        </p:nvSpPr>
        <p:spPr>
          <a:xfrm>
            <a:off x="611187" y="4508500"/>
            <a:ext cx="1368425" cy="457200"/>
          </a:xfrm>
          <a:custGeom>
            <a:rect b="b" l="l" r="r" t="t"/>
            <a:pathLst>
              <a:path extrusionOk="0" h="288" w="862">
                <a:moveTo>
                  <a:pt x="862" y="91"/>
                </a:moveTo>
                <a:cubicBezTo>
                  <a:pt x="707" y="189"/>
                  <a:pt x="552" y="288"/>
                  <a:pt x="408" y="273"/>
                </a:cubicBezTo>
                <a:cubicBezTo>
                  <a:pt x="264" y="258"/>
                  <a:pt x="68" y="45"/>
                  <a:pt x="0" y="0"/>
                </a:cubicBezTo>
              </a:path>
            </a:pathLst>
          </a:custGeom>
          <a:noFill/>
          <a:ln cap="flat" cmpd="sng" w="444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48" name="Google Shape;548;p53"/>
          <p:cNvSpPr txBox="1"/>
          <p:nvPr/>
        </p:nvSpPr>
        <p:spPr>
          <a:xfrm>
            <a:off x="3132137" y="4724400"/>
            <a:ext cx="6011862" cy="191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The sex cells have exactly half the number of chromosomes of that of a normal cell. There are 23 chromosomes in the human sex cells. When they combine during fertilisation you end up with 46 chromosomes (23 pairs). </a:t>
            </a:r>
            <a:endParaRPr/>
          </a:p>
        </p:txBody>
      </p:sp>
    </p:spTree>
  </p:cSld>
  <p:clrMapOvr>
    <a:masterClrMapping/>
  </p:clrMapOvr>
  <p:transition spd="slow">
    <p:plus/>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5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Gene and Alleles (½Gene)</a:t>
            </a:r>
            <a:endParaRPr/>
          </a:p>
        </p:txBody>
      </p:sp>
      <p:pic>
        <p:nvPicPr>
          <p:cNvPr id="554" name="Google Shape;554;p54"/>
          <p:cNvPicPr preferRelativeResize="0"/>
          <p:nvPr>
            <p:ph idx="1" type="body"/>
          </p:nvPr>
        </p:nvPicPr>
        <p:blipFill rotWithShape="1">
          <a:blip r:embed="rId3">
            <a:alphaModFix/>
          </a:blip>
          <a:srcRect b="0" l="0" r="0" t="0"/>
          <a:stretch/>
        </p:blipFill>
        <p:spPr>
          <a:xfrm>
            <a:off x="684212" y="1916112"/>
            <a:ext cx="3608387" cy="4114800"/>
          </a:xfrm>
          <a:prstGeom prst="rect">
            <a:avLst/>
          </a:prstGeom>
          <a:noFill/>
          <a:ln>
            <a:noFill/>
          </a:ln>
        </p:spPr>
      </p:pic>
      <p:sp>
        <p:nvSpPr>
          <p:cNvPr id="555" name="Google Shape;555;p54"/>
          <p:cNvSpPr txBox="1"/>
          <p:nvPr/>
        </p:nvSpPr>
        <p:spPr>
          <a:xfrm>
            <a:off x="4918075" y="1760537"/>
            <a:ext cx="3024187" cy="831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Allele is an alternative form of a gene</a:t>
            </a:r>
            <a:endParaRPr/>
          </a:p>
        </p:txBody>
      </p:sp>
      <p:sp>
        <p:nvSpPr>
          <p:cNvPr id="556" name="Google Shape;556;p54"/>
          <p:cNvSpPr txBox="1"/>
          <p:nvPr/>
        </p:nvSpPr>
        <p:spPr>
          <a:xfrm>
            <a:off x="4918075" y="2714625"/>
            <a:ext cx="3313112" cy="15684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The gene is flower colour</a:t>
            </a:r>
            <a:endParaRPr/>
          </a:p>
          <a:p>
            <a:pPr indent="0" lvl="0" marL="0" marR="0" rtl="0" algn="ctr">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The two alleles are</a:t>
            </a:r>
            <a:endParaRPr/>
          </a:p>
          <a:p>
            <a:pPr indent="0" lvl="0" marL="0" marR="0" rtl="0" algn="ctr">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purple or white</a:t>
            </a:r>
            <a:endParaRPr/>
          </a:p>
        </p:txBody>
      </p:sp>
      <p:sp>
        <p:nvSpPr>
          <p:cNvPr id="557" name="Google Shape;557;p54"/>
          <p:cNvSpPr txBox="1"/>
          <p:nvPr/>
        </p:nvSpPr>
        <p:spPr>
          <a:xfrm>
            <a:off x="1979612" y="3284537"/>
            <a:ext cx="2376487" cy="12239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58" name="Google Shape;558;p54"/>
          <p:cNvSpPr txBox="1"/>
          <p:nvPr/>
        </p:nvSpPr>
        <p:spPr>
          <a:xfrm>
            <a:off x="971550" y="3429000"/>
            <a:ext cx="2195512" cy="830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A pair of Chromosomes</a:t>
            </a:r>
            <a:endParaRPr/>
          </a:p>
        </p:txBody>
      </p:sp>
      <p:sp>
        <p:nvSpPr>
          <p:cNvPr id="559" name="Google Shape;559;p54"/>
          <p:cNvSpPr txBox="1"/>
          <p:nvPr/>
        </p:nvSpPr>
        <p:spPr>
          <a:xfrm>
            <a:off x="5070475" y="4797425"/>
            <a:ext cx="3313112" cy="1570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You inherit one allele from each parent which combine together to make a gene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55"/>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Times New Roman"/>
              <a:buNone/>
            </a:pPr>
            <a:r>
              <a:rPr b="0" i="0" lang="en-US" sz="4000" u="none">
                <a:solidFill>
                  <a:schemeClr val="dk2"/>
                </a:solidFill>
                <a:latin typeface="Times New Roman"/>
                <a:ea typeface="Times New Roman"/>
                <a:cs typeface="Times New Roman"/>
                <a:sym typeface="Times New Roman"/>
              </a:rPr>
              <a:t>You inherit one half of each gene from each parent, these halves are called alleles.</a:t>
            </a:r>
            <a:endParaRPr/>
          </a:p>
        </p:txBody>
      </p:sp>
      <p:sp>
        <p:nvSpPr>
          <p:cNvPr id="565" name="Google Shape;565;p55"/>
          <p:cNvSpPr txBox="1"/>
          <p:nvPr>
            <p:ph idx="1" type="body"/>
          </p:nvPr>
        </p:nvSpPr>
        <p:spPr>
          <a:xfrm>
            <a:off x="539750" y="2349500"/>
            <a:ext cx="38100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You may get a blue eye allele (b) from your mother in the egg.</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You may get the brown eyed Allele (B) from your father.</a:t>
            </a:r>
            <a:endParaRPr/>
          </a:p>
        </p:txBody>
      </p:sp>
      <p:sp>
        <p:nvSpPr>
          <p:cNvPr id="566" name="Google Shape;566;p55"/>
          <p:cNvSpPr/>
          <p:nvPr/>
        </p:nvSpPr>
        <p:spPr>
          <a:xfrm>
            <a:off x="5580062" y="2205037"/>
            <a:ext cx="2305050" cy="2087562"/>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67" name="Google Shape;567;p55"/>
          <p:cNvSpPr/>
          <p:nvPr/>
        </p:nvSpPr>
        <p:spPr>
          <a:xfrm>
            <a:off x="5724525" y="4797425"/>
            <a:ext cx="1728787" cy="10795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68" name="Google Shape;568;p55"/>
          <p:cNvSpPr/>
          <p:nvPr/>
        </p:nvSpPr>
        <p:spPr>
          <a:xfrm>
            <a:off x="3924300" y="5013325"/>
            <a:ext cx="1800225" cy="323850"/>
          </a:xfrm>
          <a:custGeom>
            <a:rect b="b" l="l" r="r" t="t"/>
            <a:pathLst>
              <a:path extrusionOk="0" h="204" w="1134">
                <a:moveTo>
                  <a:pt x="0" y="181"/>
                </a:moveTo>
                <a:cubicBezTo>
                  <a:pt x="166" y="90"/>
                  <a:pt x="333" y="0"/>
                  <a:pt x="499" y="0"/>
                </a:cubicBezTo>
                <a:cubicBezTo>
                  <a:pt x="665" y="0"/>
                  <a:pt x="892" y="158"/>
                  <a:pt x="998" y="181"/>
                </a:cubicBezTo>
                <a:cubicBezTo>
                  <a:pt x="1104" y="204"/>
                  <a:pt x="1111" y="143"/>
                  <a:pt x="1134" y="136"/>
                </a:cubicBezTo>
              </a:path>
            </a:pathLst>
          </a:custGeom>
          <a:noFill/>
          <a:ln cap="flat" cmpd="sng" w="508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69" name="Google Shape;569;p55"/>
          <p:cNvSpPr txBox="1"/>
          <p:nvPr/>
        </p:nvSpPr>
        <p:spPr>
          <a:xfrm>
            <a:off x="6011862" y="2636837"/>
            <a:ext cx="1655762"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Blue eye allele</a:t>
            </a:r>
            <a:endParaRPr/>
          </a:p>
        </p:txBody>
      </p:sp>
      <p:sp>
        <p:nvSpPr>
          <p:cNvPr id="570" name="Google Shape;570;p55"/>
          <p:cNvSpPr txBox="1"/>
          <p:nvPr/>
        </p:nvSpPr>
        <p:spPr>
          <a:xfrm>
            <a:off x="5940425" y="4941887"/>
            <a:ext cx="1584325"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Brown eye allele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56"/>
          <p:cNvSpPr txBox="1"/>
          <p:nvPr>
            <p:ph idx="1" type="body"/>
          </p:nvPr>
        </p:nvSpPr>
        <p:spPr>
          <a:xfrm>
            <a:off x="685800" y="2565400"/>
            <a:ext cx="7772400" cy="35306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When these two gametes (sex cells) combine during the process of fertilization a zygote is formed. A new life is formed.</a:t>
            </a:r>
            <a:endParaRPr/>
          </a:p>
          <a:p>
            <a:pPr indent="-342900" lvl="0" marL="342900" rtl="0" algn="l">
              <a:lnSpc>
                <a:spcPct val="90000"/>
              </a:lnSpc>
              <a:spcBef>
                <a:spcPts val="64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The two alleles B= brown eyes and b=blue eyes join.</a:t>
            </a:r>
            <a:endParaRPr/>
          </a:p>
          <a:p>
            <a:pPr indent="-342900" lvl="0" marL="342900" rtl="0" algn="l">
              <a:lnSpc>
                <a:spcPct val="90000"/>
              </a:lnSpc>
              <a:spcBef>
                <a:spcPts val="64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These two alleles form the gene for eye colour for this new individual.</a:t>
            </a:r>
            <a:endParaRPr/>
          </a:p>
          <a:p>
            <a:pPr indent="-139700" lvl="0" marL="342900" rtl="0" algn="l">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p:txBody>
      </p:sp>
      <p:sp>
        <p:nvSpPr>
          <p:cNvPr id="576" name="Google Shape;576;p56"/>
          <p:cNvSpPr/>
          <p:nvPr/>
        </p:nvSpPr>
        <p:spPr>
          <a:xfrm>
            <a:off x="5292725" y="549275"/>
            <a:ext cx="2305050" cy="2087562"/>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77" name="Google Shape;577;p56"/>
          <p:cNvSpPr txBox="1"/>
          <p:nvPr/>
        </p:nvSpPr>
        <p:spPr>
          <a:xfrm>
            <a:off x="5724525" y="981075"/>
            <a:ext cx="1655762"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Blue eye allele (b)</a:t>
            </a:r>
            <a:endParaRPr/>
          </a:p>
        </p:txBody>
      </p:sp>
      <p:sp>
        <p:nvSpPr>
          <p:cNvPr id="578" name="Google Shape;578;p56"/>
          <p:cNvSpPr/>
          <p:nvPr/>
        </p:nvSpPr>
        <p:spPr>
          <a:xfrm>
            <a:off x="3635375" y="1054100"/>
            <a:ext cx="1728787" cy="10795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79" name="Google Shape;579;p56"/>
          <p:cNvSpPr/>
          <p:nvPr/>
        </p:nvSpPr>
        <p:spPr>
          <a:xfrm>
            <a:off x="1835150" y="1270000"/>
            <a:ext cx="1800225" cy="323850"/>
          </a:xfrm>
          <a:custGeom>
            <a:rect b="b" l="l" r="r" t="t"/>
            <a:pathLst>
              <a:path extrusionOk="0" h="204" w="1134">
                <a:moveTo>
                  <a:pt x="0" y="181"/>
                </a:moveTo>
                <a:cubicBezTo>
                  <a:pt x="166" y="90"/>
                  <a:pt x="333" y="0"/>
                  <a:pt x="499" y="0"/>
                </a:cubicBezTo>
                <a:cubicBezTo>
                  <a:pt x="665" y="0"/>
                  <a:pt x="892" y="158"/>
                  <a:pt x="998" y="181"/>
                </a:cubicBezTo>
                <a:cubicBezTo>
                  <a:pt x="1104" y="204"/>
                  <a:pt x="1111" y="143"/>
                  <a:pt x="1134" y="136"/>
                </a:cubicBezTo>
              </a:path>
            </a:pathLst>
          </a:custGeom>
          <a:noFill/>
          <a:ln cap="flat" cmpd="sng" w="508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80" name="Google Shape;580;p56"/>
          <p:cNvSpPr txBox="1"/>
          <p:nvPr/>
        </p:nvSpPr>
        <p:spPr>
          <a:xfrm>
            <a:off x="3851275" y="1198562"/>
            <a:ext cx="1584325"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Brown eye allele (B)</a:t>
            </a:r>
            <a:endParaRPr/>
          </a:p>
        </p:txBody>
      </p:sp>
      <p:pic>
        <p:nvPicPr>
          <p:cNvPr id="581" name="Google Shape;581;p56"/>
          <p:cNvPicPr preferRelativeResize="0"/>
          <p:nvPr>
            <p:ph type="title"/>
          </p:nvPr>
        </p:nvPicPr>
        <p:blipFill rotWithShape="1">
          <a:blip r:embed="rId3">
            <a:alphaModFix/>
          </a:blip>
          <a:srcRect b="0" l="0" r="0" t="0"/>
          <a:stretch/>
        </p:blipFill>
        <p:spPr>
          <a:xfrm>
            <a:off x="7667625" y="5805487"/>
            <a:ext cx="1238250" cy="828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pic>
        <p:nvPicPr>
          <p:cNvPr descr="j0409148" id="586" name="Google Shape;586;p57"/>
          <p:cNvPicPr preferRelativeResize="0"/>
          <p:nvPr/>
        </p:nvPicPr>
        <p:blipFill rotWithShape="1">
          <a:blip r:embed="rId3">
            <a:alphaModFix/>
          </a:blip>
          <a:srcRect b="0" l="0" r="0" t="0"/>
          <a:stretch/>
        </p:blipFill>
        <p:spPr>
          <a:xfrm>
            <a:off x="34925" y="44450"/>
            <a:ext cx="9074150" cy="6840537"/>
          </a:xfrm>
          <a:prstGeom prst="rect">
            <a:avLst/>
          </a:prstGeom>
          <a:noFill/>
          <a:ln>
            <a:noFill/>
          </a:ln>
        </p:spPr>
      </p:pic>
      <p:sp>
        <p:nvSpPr>
          <p:cNvPr id="587" name="Google Shape;587;p57"/>
          <p:cNvSpPr txBox="1"/>
          <p:nvPr>
            <p:ph idx="1" type="body"/>
          </p:nvPr>
        </p:nvSpPr>
        <p:spPr>
          <a:xfrm>
            <a:off x="685800" y="2781300"/>
            <a:ext cx="7772400" cy="33147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What eye colour will this new individual have???????</a:t>
            </a:r>
            <a:endParaRPr/>
          </a:p>
          <a:p>
            <a:pPr indent="-342900" lvl="0" marL="342900" rtl="0" algn="l">
              <a:lnSpc>
                <a:spcPct val="90000"/>
              </a:lnSpc>
              <a:spcBef>
                <a:spcPts val="480"/>
              </a:spcBef>
              <a:spcAft>
                <a:spcPts val="0"/>
              </a:spcAft>
              <a:buClr>
                <a:srgbClr val="996633"/>
              </a:buClr>
              <a:buSzPts val="2400"/>
              <a:buFont typeface="Times New Roman"/>
              <a:buChar char="•"/>
            </a:pPr>
            <a:r>
              <a:rPr b="0" i="0" lang="en-US" sz="2400" u="none">
                <a:solidFill>
                  <a:srgbClr val="996633"/>
                </a:solidFill>
                <a:latin typeface="Times New Roman"/>
                <a:ea typeface="Times New Roman"/>
                <a:cs typeface="Times New Roman"/>
                <a:sym typeface="Times New Roman"/>
              </a:rPr>
              <a:t>Brown</a:t>
            </a:r>
            <a:r>
              <a:rPr b="0" i="0" lang="en-US" sz="2400" u="none">
                <a:solidFill>
                  <a:schemeClr val="dk1"/>
                </a:solidFill>
                <a:latin typeface="Times New Roman"/>
                <a:ea typeface="Times New Roman"/>
                <a:cs typeface="Times New Roman"/>
                <a:sym typeface="Times New Roman"/>
              </a:rPr>
              <a:t> why?</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Because </a:t>
            </a:r>
            <a:r>
              <a:rPr b="0" i="0" lang="en-US" sz="2400" u="none">
                <a:solidFill>
                  <a:srgbClr val="996633"/>
                </a:solidFill>
                <a:latin typeface="Times New Roman"/>
                <a:ea typeface="Times New Roman"/>
                <a:cs typeface="Times New Roman"/>
                <a:sym typeface="Times New Roman"/>
              </a:rPr>
              <a:t>brown</a:t>
            </a:r>
            <a:r>
              <a:rPr b="0" i="0" lang="en-US" sz="2400" u="none">
                <a:solidFill>
                  <a:schemeClr val="dk1"/>
                </a:solidFill>
                <a:latin typeface="Times New Roman"/>
                <a:ea typeface="Times New Roman"/>
                <a:cs typeface="Times New Roman"/>
                <a:sym typeface="Times New Roman"/>
              </a:rPr>
              <a:t> is the Dominant allele.</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Therefore you only need one dominant allele for it to be expressed .</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When we express a dominant allele we use a capital letter Eg. B</a:t>
            </a:r>
            <a:endParaRPr/>
          </a:p>
          <a:p>
            <a:pPr indent="-342900" lvl="0" marL="342900" rtl="0" algn="l">
              <a:lnSpc>
                <a:spcPct val="9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When we express a recessive allele we use a lower case letter Eg. b</a:t>
            </a:r>
            <a:endParaRPr/>
          </a:p>
        </p:txBody>
      </p:sp>
      <p:sp>
        <p:nvSpPr>
          <p:cNvPr id="588" name="Google Shape;588;p57"/>
          <p:cNvSpPr/>
          <p:nvPr/>
        </p:nvSpPr>
        <p:spPr>
          <a:xfrm>
            <a:off x="5292725" y="549275"/>
            <a:ext cx="2305050" cy="2087562"/>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89" name="Google Shape;589;p57"/>
          <p:cNvSpPr txBox="1"/>
          <p:nvPr/>
        </p:nvSpPr>
        <p:spPr>
          <a:xfrm>
            <a:off x="5724525" y="981075"/>
            <a:ext cx="1655762"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Blue eye allele (b)</a:t>
            </a:r>
            <a:endParaRPr/>
          </a:p>
        </p:txBody>
      </p:sp>
      <p:sp>
        <p:nvSpPr>
          <p:cNvPr id="590" name="Google Shape;590;p57"/>
          <p:cNvSpPr/>
          <p:nvPr/>
        </p:nvSpPr>
        <p:spPr>
          <a:xfrm>
            <a:off x="3635375" y="1054100"/>
            <a:ext cx="1728787" cy="10795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91" name="Google Shape;591;p57"/>
          <p:cNvSpPr/>
          <p:nvPr/>
        </p:nvSpPr>
        <p:spPr>
          <a:xfrm>
            <a:off x="1835150" y="1270000"/>
            <a:ext cx="1800225" cy="323850"/>
          </a:xfrm>
          <a:custGeom>
            <a:rect b="b" l="l" r="r" t="t"/>
            <a:pathLst>
              <a:path extrusionOk="0" h="204" w="1134">
                <a:moveTo>
                  <a:pt x="0" y="181"/>
                </a:moveTo>
                <a:cubicBezTo>
                  <a:pt x="166" y="90"/>
                  <a:pt x="333" y="0"/>
                  <a:pt x="499" y="0"/>
                </a:cubicBezTo>
                <a:cubicBezTo>
                  <a:pt x="665" y="0"/>
                  <a:pt x="892" y="158"/>
                  <a:pt x="998" y="181"/>
                </a:cubicBezTo>
                <a:cubicBezTo>
                  <a:pt x="1104" y="204"/>
                  <a:pt x="1111" y="143"/>
                  <a:pt x="1134" y="136"/>
                </a:cubicBezTo>
              </a:path>
            </a:pathLst>
          </a:custGeom>
          <a:noFill/>
          <a:ln cap="flat" cmpd="sng" w="508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92" name="Google Shape;592;p57"/>
          <p:cNvSpPr txBox="1"/>
          <p:nvPr/>
        </p:nvSpPr>
        <p:spPr>
          <a:xfrm>
            <a:off x="3851275" y="1198562"/>
            <a:ext cx="1584325"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Brown eye allele (B)</a:t>
            </a:r>
            <a:endParaRPr/>
          </a:p>
        </p:txBody>
      </p:sp>
      <p:sp>
        <p:nvSpPr>
          <p:cNvPr id="593" name="Google Shape;593;p5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2"/>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597" name="Shape 597"/>
        <p:cNvGrpSpPr/>
        <p:nvPr/>
      </p:nvGrpSpPr>
      <p:grpSpPr>
        <a:xfrm>
          <a:off x="0" y="0"/>
          <a:ext cx="0" cy="0"/>
          <a:chOff x="0" y="0"/>
          <a:chExt cx="0" cy="0"/>
        </a:xfrm>
      </p:grpSpPr>
      <p:sp>
        <p:nvSpPr>
          <p:cNvPr id="598" name="Google Shape;598;p58"/>
          <p:cNvSpPr txBox="1"/>
          <p:nvPr>
            <p:ph type="title"/>
          </p:nvPr>
        </p:nvSpPr>
        <p:spPr>
          <a:xfrm>
            <a:off x="684212" y="188912"/>
            <a:ext cx="7772400" cy="803275"/>
          </a:xfrm>
          <a:prstGeom prst="rect">
            <a:avLst/>
          </a:prstGeom>
          <a:noFill/>
          <a:ln cap="flat" cmpd="sng" w="9525">
            <a:solidFill>
              <a:schemeClr val="dk1"/>
            </a:solidFill>
            <a:prstDash val="solid"/>
            <a:miter lim="524288"/>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Stardos Stencil"/>
              <a:buNone/>
            </a:pPr>
            <a:r>
              <a:rPr b="0" i="0" lang="en-US" sz="4400" u="none">
                <a:solidFill>
                  <a:schemeClr val="dk2"/>
                </a:solidFill>
                <a:latin typeface="Stardos Stencil"/>
                <a:ea typeface="Stardos Stencil"/>
                <a:cs typeface="Stardos Stencil"/>
                <a:sym typeface="Stardos Stencil"/>
              </a:rPr>
              <a:t>Monohybrid cross</a:t>
            </a:r>
            <a:endParaRPr/>
          </a:p>
        </p:txBody>
      </p:sp>
      <p:sp>
        <p:nvSpPr>
          <p:cNvPr id="599" name="Google Shape;599;p58"/>
          <p:cNvSpPr txBox="1"/>
          <p:nvPr>
            <p:ph idx="1" type="body"/>
          </p:nvPr>
        </p:nvSpPr>
        <p:spPr>
          <a:xfrm>
            <a:off x="684212" y="1196975"/>
            <a:ext cx="8135937" cy="25193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The study of single-gene inheritance is done through </a:t>
            </a:r>
            <a:endParaRPr/>
          </a:p>
          <a:p>
            <a:pPr indent="-342900" lvl="0" marL="342900" rtl="0" algn="l">
              <a:lnSpc>
                <a:spcPct val="10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monohybrid crosses.</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Capital letters represent </a:t>
            </a:r>
            <a:r>
              <a:rPr b="0" i="0" lang="en-US" sz="2800" u="sng">
                <a:solidFill>
                  <a:schemeClr val="dk1"/>
                </a:solidFill>
                <a:latin typeface="Times New Roman"/>
                <a:ea typeface="Times New Roman"/>
                <a:cs typeface="Times New Roman"/>
                <a:sym typeface="Times New Roman"/>
              </a:rPr>
              <a:t>dominant</a:t>
            </a:r>
            <a:r>
              <a:rPr b="0" i="0" lang="en-US" sz="2800" u="none">
                <a:solidFill>
                  <a:schemeClr val="dk1"/>
                </a:solidFill>
                <a:latin typeface="Times New Roman"/>
                <a:ea typeface="Times New Roman"/>
                <a:cs typeface="Times New Roman"/>
                <a:sym typeface="Times New Roman"/>
              </a:rPr>
              <a:t> alleles eg.B</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Lower case letters represent </a:t>
            </a:r>
            <a:r>
              <a:rPr b="0" i="0" lang="en-US" sz="2800" u="sng">
                <a:solidFill>
                  <a:schemeClr val="dk1"/>
                </a:solidFill>
                <a:latin typeface="Times New Roman"/>
                <a:ea typeface="Times New Roman"/>
                <a:cs typeface="Times New Roman"/>
                <a:sym typeface="Times New Roman"/>
              </a:rPr>
              <a:t>recessive</a:t>
            </a:r>
            <a:r>
              <a:rPr b="0" i="0" lang="en-US" sz="2800" u="none">
                <a:solidFill>
                  <a:schemeClr val="dk1"/>
                </a:solidFill>
                <a:latin typeface="Times New Roman"/>
                <a:ea typeface="Times New Roman"/>
                <a:cs typeface="Times New Roman"/>
                <a:sym typeface="Times New Roman"/>
              </a:rPr>
              <a:t> alleles eg. b</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(an allele is an alternative form of a gene)</a:t>
            </a:r>
            <a:endParaRPr/>
          </a:p>
          <a:p>
            <a:pPr indent="-342900" lvl="0" marL="342900" rtl="0" algn="l">
              <a:lnSpc>
                <a:spcPct val="10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e.g. coat colour in guinea pigs</a:t>
            </a:r>
            <a:endParaRPr/>
          </a:p>
        </p:txBody>
      </p:sp>
      <p:graphicFrame>
        <p:nvGraphicFramePr>
          <p:cNvPr id="600" name="Google Shape;600;p58"/>
          <p:cNvGraphicFramePr/>
          <p:nvPr/>
        </p:nvGraphicFramePr>
        <p:xfrm>
          <a:off x="1044575" y="4365625"/>
          <a:ext cx="3000000" cy="3000000"/>
        </p:xfrm>
        <a:graphic>
          <a:graphicData uri="http://schemas.openxmlformats.org/drawingml/2006/table">
            <a:tbl>
              <a:tblPr>
                <a:noFill/>
                <a:tableStyleId>{DD3CEB59-70A5-41B0-B4F1-E94C858F68E2}</a:tableStyleId>
              </a:tblPr>
              <a:tblGrid>
                <a:gridCol w="1625600"/>
                <a:gridCol w="2046275"/>
              </a:tblGrid>
              <a:tr h="541325">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Genotype</a:t>
                      </a:r>
                      <a:endParaRPr/>
                    </a:p>
                  </a:txBody>
                  <a:tcPr marT="46800" marB="46800" marR="90000" marL="9000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8F8F8"/>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Phenotype</a:t>
                      </a:r>
                      <a:endParaRPr/>
                    </a:p>
                  </a:txBody>
                  <a:tcPr marT="46800" marB="46800" marR="90000" marL="9000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8F8F8"/>
                    </a:solidFill>
                  </a:tcPr>
                </a:tc>
              </a:tr>
              <a:tr h="555625">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BB</a:t>
                      </a:r>
                      <a:endParaRPr/>
                    </a:p>
                  </a:txBody>
                  <a:tcPr marT="46800" marB="46800" marR="90000" marL="9000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8F8F8"/>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Black</a:t>
                      </a:r>
                      <a:endParaRPr/>
                    </a:p>
                  </a:txBody>
                  <a:tcPr marT="46800" marB="46800" marR="90000" marL="9000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8F8F8"/>
                    </a:solidFill>
                  </a:tcPr>
                </a:tc>
              </a:tr>
              <a:tr h="557200">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Bb</a:t>
                      </a:r>
                      <a:endParaRPr/>
                    </a:p>
                  </a:txBody>
                  <a:tcPr marT="46800" marB="46800" marR="90000" marL="9000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8F8F8"/>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Black</a:t>
                      </a:r>
                      <a:endParaRPr/>
                    </a:p>
                  </a:txBody>
                  <a:tcPr marT="46800" marB="46800" marR="90000" marL="9000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8F8F8"/>
                    </a:solidFill>
                  </a:tcPr>
                </a:tc>
              </a:tr>
              <a:tr h="557200">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bb</a:t>
                      </a:r>
                      <a:endParaRPr/>
                    </a:p>
                  </a:txBody>
                  <a:tcPr marT="46800" marB="46800" marR="90000" marL="9000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8F8F8"/>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white</a:t>
                      </a:r>
                      <a:endParaRPr/>
                    </a:p>
                  </a:txBody>
                  <a:tcPr marT="46800" marB="46800" marR="90000" marL="9000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8F8F8"/>
                    </a:solidFill>
                  </a:tcPr>
                </a:tc>
              </a:tr>
            </a:tbl>
          </a:graphicData>
        </a:graphic>
      </p:graphicFrame>
      <p:sp>
        <p:nvSpPr>
          <p:cNvPr id="601" name="Google Shape;601;p58"/>
          <p:cNvSpPr txBox="1"/>
          <p:nvPr/>
        </p:nvSpPr>
        <p:spPr>
          <a:xfrm>
            <a:off x="4932362" y="4221162"/>
            <a:ext cx="3887787" cy="2655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Times New Roman"/>
              <a:buNone/>
            </a:pPr>
            <a:r>
              <a:rPr b="1" i="1" lang="en-US" sz="2800" u="none">
                <a:solidFill>
                  <a:schemeClr val="dk1"/>
                </a:solidFill>
                <a:latin typeface="Times New Roman"/>
                <a:ea typeface="Times New Roman"/>
                <a:cs typeface="Times New Roman"/>
                <a:sym typeface="Times New Roman"/>
              </a:rPr>
              <a:t>Homozygous</a:t>
            </a:r>
            <a:r>
              <a:rPr b="0" i="0" lang="en-US" sz="2800" u="none">
                <a:solidFill>
                  <a:schemeClr val="dk1"/>
                </a:solidFill>
                <a:latin typeface="Times New Roman"/>
                <a:ea typeface="Times New Roman"/>
                <a:cs typeface="Times New Roman"/>
                <a:sym typeface="Times New Roman"/>
              </a:rPr>
              <a:t> = 2 of the same alleles eg BB or bb</a:t>
            </a:r>
            <a:endParaRPr/>
          </a:p>
          <a:p>
            <a:pPr indent="0" lvl="0" marL="0" marR="0" rtl="0" algn="l">
              <a:lnSpc>
                <a:spcPct val="100000"/>
              </a:lnSpc>
              <a:spcBef>
                <a:spcPts val="1400"/>
              </a:spcBef>
              <a:spcAft>
                <a:spcPts val="0"/>
              </a:spcAft>
              <a:buClr>
                <a:schemeClr val="dk1"/>
              </a:buClr>
              <a:buSzPts val="2800"/>
              <a:buFont typeface="Times New Roman"/>
              <a:buNone/>
            </a:pPr>
            <a:r>
              <a:rPr b="1" i="1" lang="en-US" sz="2800" u="none">
                <a:solidFill>
                  <a:schemeClr val="dk1"/>
                </a:solidFill>
                <a:latin typeface="Times New Roman"/>
                <a:ea typeface="Times New Roman"/>
                <a:cs typeface="Times New Roman"/>
                <a:sym typeface="Times New Roman"/>
              </a:rPr>
              <a:t>Heterozygous</a:t>
            </a:r>
            <a:r>
              <a:rPr b="0" i="0" lang="en-US" sz="2800" u="none">
                <a:solidFill>
                  <a:schemeClr val="dk1"/>
                </a:solidFill>
                <a:latin typeface="Times New Roman"/>
                <a:ea typeface="Times New Roman"/>
                <a:cs typeface="Times New Roman"/>
                <a:sym typeface="Times New Roman"/>
              </a:rPr>
              <a:t> =2 different alleles eg Bb</a:t>
            </a:r>
            <a:endParaRPr/>
          </a:p>
          <a:p>
            <a:pPr indent="0" lvl="0" marL="0" marR="0" rtl="0" algn="ctr">
              <a:lnSpc>
                <a:spcPct val="100000"/>
              </a:lnSpc>
              <a:spcBef>
                <a:spcPts val="0"/>
              </a:spcBef>
              <a:spcAft>
                <a:spcPts val="0"/>
              </a:spcAft>
              <a:buNone/>
            </a:pPr>
            <a:r>
              <a:t/>
            </a:r>
            <a:endParaRPr b="0" i="0" sz="2800" u="none">
              <a:solidFill>
                <a:schemeClr val="dk1"/>
              </a:solidFill>
              <a:latin typeface="Times New Roman"/>
              <a:ea typeface="Times New Roman"/>
              <a:cs typeface="Times New Roman"/>
              <a:sym typeface="Times New Roman"/>
            </a:endParaRPr>
          </a:p>
        </p:txBody>
      </p:sp>
    </p:spTree>
  </p:cSld>
  <p:clrMapOvr>
    <a:masterClrMapping/>
  </p:clrMapOvr>
  <p:transition spd="slow">
    <p:spli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5" name="Shape 605"/>
        <p:cNvGrpSpPr/>
        <p:nvPr/>
      </p:nvGrpSpPr>
      <p:grpSpPr>
        <a:xfrm>
          <a:off x="0" y="0"/>
          <a:ext cx="0" cy="0"/>
          <a:chOff x="0" y="0"/>
          <a:chExt cx="0" cy="0"/>
        </a:xfrm>
      </p:grpSpPr>
      <p:sp>
        <p:nvSpPr>
          <p:cNvPr id="606" name="Google Shape;606;p59"/>
          <p:cNvSpPr txBox="1"/>
          <p:nvPr>
            <p:ph type="ctrTitle"/>
          </p:nvPr>
        </p:nvSpPr>
        <p:spPr>
          <a:xfrm>
            <a:off x="760412" y="333375"/>
            <a:ext cx="7772400" cy="25225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2000"/>
              <a:buFont typeface="Rockwell"/>
              <a:buNone/>
            </a:pPr>
            <a:r>
              <a:rPr b="1" i="0" lang="en-US" sz="12000" u="none">
                <a:solidFill>
                  <a:schemeClr val="lt1"/>
                </a:solidFill>
                <a:latin typeface="Rockwell"/>
                <a:ea typeface="Rockwell"/>
                <a:cs typeface="Rockwell"/>
                <a:sym typeface="Rockwell"/>
              </a:rPr>
              <a:t>Graphing</a:t>
            </a:r>
            <a:endParaRPr/>
          </a:p>
        </p:txBody>
      </p:sp>
      <p:sp>
        <p:nvSpPr>
          <p:cNvPr id="607" name="Google Shape;607;p59"/>
          <p:cNvSpPr txBox="1"/>
          <p:nvPr/>
        </p:nvSpPr>
        <p:spPr>
          <a:xfrm>
            <a:off x="827087" y="-171450"/>
            <a:ext cx="7772400" cy="12350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C000"/>
              </a:buClr>
              <a:buSzPts val="6000"/>
              <a:buFont typeface="Rockwell"/>
              <a:buNone/>
            </a:pPr>
            <a:r>
              <a:rPr b="1" i="0" lang="en-US" sz="6000" u="none">
                <a:solidFill>
                  <a:srgbClr val="FFC000"/>
                </a:solidFill>
                <a:latin typeface="Rockwell"/>
                <a:ea typeface="Rockwell"/>
                <a:cs typeface="Rockwell"/>
                <a:sym typeface="Rockwell"/>
              </a:rPr>
              <a:t>Dominance</a:t>
            </a:r>
            <a:endParaRPr/>
          </a:p>
        </p:txBody>
      </p:sp>
      <p:sp>
        <p:nvSpPr>
          <p:cNvPr id="608" name="Google Shape;608;p59"/>
          <p:cNvSpPr txBox="1"/>
          <p:nvPr/>
        </p:nvSpPr>
        <p:spPr>
          <a:xfrm>
            <a:off x="153987" y="1341437"/>
            <a:ext cx="8964612" cy="14398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If you have an </a:t>
            </a:r>
            <a:r>
              <a:rPr b="1" i="0" lang="en-US" sz="3400" u="none">
                <a:solidFill>
                  <a:schemeClr val="dk1"/>
                </a:solidFill>
                <a:latin typeface="Times New Roman"/>
                <a:ea typeface="Times New Roman"/>
                <a:cs typeface="Times New Roman"/>
                <a:sym typeface="Times New Roman"/>
              </a:rPr>
              <a:t>allele</a:t>
            </a:r>
            <a:r>
              <a:rPr b="0" i="0" lang="en-US" sz="3400" u="none">
                <a:solidFill>
                  <a:schemeClr val="dk1"/>
                </a:solidFill>
                <a:latin typeface="Times New Roman"/>
                <a:ea typeface="Times New Roman"/>
                <a:cs typeface="Times New Roman"/>
                <a:sym typeface="Times New Roman"/>
              </a:rPr>
              <a:t> for two different traits,</a:t>
            </a:r>
            <a:endParaRPr/>
          </a:p>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Eg B brown eyes and b for blue eyes your phenotype will be of the </a:t>
            </a:r>
            <a:r>
              <a:rPr b="1" i="0" lang="en-US" sz="3400" u="none">
                <a:solidFill>
                  <a:schemeClr val="dk1"/>
                </a:solidFill>
                <a:latin typeface="Times New Roman"/>
                <a:ea typeface="Times New Roman"/>
                <a:cs typeface="Times New Roman"/>
                <a:sym typeface="Times New Roman"/>
              </a:rPr>
              <a:t>dominant</a:t>
            </a:r>
            <a:r>
              <a:rPr b="0" i="0" lang="en-US" sz="3400" u="none">
                <a:solidFill>
                  <a:schemeClr val="dk1"/>
                </a:solidFill>
                <a:latin typeface="Times New Roman"/>
                <a:ea typeface="Times New Roman"/>
                <a:cs typeface="Times New Roman"/>
                <a:sym typeface="Times New Roman"/>
              </a:rPr>
              <a:t> allele. Brown eyes</a:t>
            </a:r>
            <a:endParaRPr/>
          </a:p>
        </p:txBody>
      </p:sp>
      <p:sp>
        <p:nvSpPr>
          <p:cNvPr id="609" name="Google Shape;609;p59"/>
          <p:cNvSpPr txBox="1"/>
          <p:nvPr/>
        </p:nvSpPr>
        <p:spPr>
          <a:xfrm>
            <a:off x="153987" y="4221162"/>
            <a:ext cx="8964612" cy="14398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That is ALL dominant means.</a:t>
            </a:r>
            <a:endParaRPr/>
          </a:p>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Dominant genes are </a:t>
            </a:r>
            <a:r>
              <a:rPr b="1" i="0" lang="en-US" sz="3400" u="none">
                <a:solidFill>
                  <a:schemeClr val="dk1"/>
                </a:solidFill>
                <a:latin typeface="Times New Roman"/>
                <a:ea typeface="Times New Roman"/>
                <a:cs typeface="Times New Roman"/>
                <a:sym typeface="Times New Roman"/>
              </a:rPr>
              <a:t>not</a:t>
            </a:r>
            <a:r>
              <a:rPr b="0" i="0" lang="en-US" sz="3400" u="none">
                <a:solidFill>
                  <a:schemeClr val="dk1"/>
                </a:solidFill>
                <a:latin typeface="Times New Roman"/>
                <a:ea typeface="Times New Roman"/>
                <a:cs typeface="Times New Roman"/>
                <a:sym typeface="Times New Roman"/>
              </a:rPr>
              <a:t> always better</a:t>
            </a:r>
            <a:endParaRPr/>
          </a:p>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Dominant genes are </a:t>
            </a:r>
            <a:r>
              <a:rPr b="1" i="0" lang="en-US" sz="3400" u="none">
                <a:solidFill>
                  <a:schemeClr val="dk1"/>
                </a:solidFill>
                <a:latin typeface="Times New Roman"/>
                <a:ea typeface="Times New Roman"/>
                <a:cs typeface="Times New Roman"/>
                <a:sym typeface="Times New Roman"/>
              </a:rPr>
              <a:t>not</a:t>
            </a:r>
            <a:r>
              <a:rPr b="0" i="0" lang="en-US" sz="3400" u="none">
                <a:solidFill>
                  <a:schemeClr val="dk1"/>
                </a:solidFill>
                <a:latin typeface="Times New Roman"/>
                <a:ea typeface="Times New Roman"/>
                <a:cs typeface="Times New Roman"/>
                <a:sym typeface="Times New Roman"/>
              </a:rPr>
              <a:t> always more common</a:t>
            </a:r>
            <a:endParaRPr/>
          </a:p>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Dominant does not mean stronger.</a:t>
            </a:r>
            <a:endParaRPr/>
          </a:p>
          <a:p>
            <a:pPr indent="0" lvl="0" marL="0" marR="0" rtl="0" algn="ctr">
              <a:lnSpc>
                <a:spcPct val="100000"/>
              </a:lnSpc>
              <a:spcBef>
                <a:spcPts val="0"/>
              </a:spcBef>
              <a:spcAft>
                <a:spcPts val="0"/>
              </a:spcAft>
              <a:buClr>
                <a:schemeClr val="dk1"/>
              </a:buClr>
              <a:buSzPts val="3400"/>
              <a:buFont typeface="Times New Roman"/>
              <a:buNone/>
            </a:pPr>
            <a:r>
              <a:rPr b="0" i="0" lang="en-US" sz="3400" u="none">
                <a:solidFill>
                  <a:schemeClr val="dk1"/>
                </a:solidFill>
                <a:latin typeface="Times New Roman"/>
                <a:ea typeface="Times New Roman"/>
                <a:cs typeface="Times New Roman"/>
                <a:sym typeface="Times New Roman"/>
              </a:rPr>
              <a:t>It just means you need only one allele to have that trait.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descr="f_b08complem" id="160" name="Google Shape;160;p6"/>
          <p:cNvPicPr preferRelativeResize="0"/>
          <p:nvPr>
            <p:ph idx="4294967295" type="body"/>
          </p:nvPr>
        </p:nvPicPr>
        <p:blipFill rotWithShape="1">
          <a:blip r:embed="rId3">
            <a:alphaModFix/>
          </a:blip>
          <a:srcRect b="26670" l="0" r="0" t="14314"/>
          <a:stretch/>
        </p:blipFill>
        <p:spPr>
          <a:xfrm>
            <a:off x="0" y="4005262"/>
            <a:ext cx="8785225" cy="2592387"/>
          </a:xfrm>
          <a:prstGeom prst="rect">
            <a:avLst/>
          </a:prstGeom>
          <a:noFill/>
          <a:ln>
            <a:noFill/>
          </a:ln>
        </p:spPr>
      </p:pic>
      <p:sp>
        <p:nvSpPr>
          <p:cNvPr id="161" name="Google Shape;161;p6"/>
          <p:cNvSpPr txBox="1"/>
          <p:nvPr/>
        </p:nvSpPr>
        <p:spPr>
          <a:xfrm>
            <a:off x="250825" y="1700212"/>
            <a:ext cx="8893175" cy="4333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D60093"/>
              </a:buClr>
              <a:buSzPts val="3200"/>
              <a:buFont typeface="Times New Roman"/>
              <a:buNone/>
            </a:pPr>
            <a:br>
              <a:rPr b="0" i="0" lang="en-US" sz="3200" u="none" cap="none" strike="noStrike">
                <a:solidFill>
                  <a:srgbClr val="D60093"/>
                </a:solidFill>
                <a:latin typeface="Times New Roman"/>
                <a:ea typeface="Times New Roman"/>
                <a:cs typeface="Times New Roman"/>
                <a:sym typeface="Times New Roman"/>
              </a:rPr>
            </a:br>
            <a:r>
              <a:rPr b="0" i="0" lang="en-US" sz="3200" u="none" cap="none" strike="noStrike">
                <a:solidFill>
                  <a:srgbClr val="D60093"/>
                </a:solidFill>
                <a:latin typeface="Times New Roman"/>
                <a:ea typeface="Times New Roman"/>
                <a:cs typeface="Times New Roman"/>
                <a:sym typeface="Times New Roman"/>
              </a:rPr>
              <a:t> </a:t>
            </a:r>
            <a:r>
              <a:rPr b="0" i="0" lang="en-US" sz="3600" u="none" cap="none" strike="noStrike">
                <a:solidFill>
                  <a:schemeClr val="dk1"/>
                </a:solidFill>
                <a:latin typeface="Times New Roman"/>
                <a:ea typeface="Times New Roman"/>
                <a:cs typeface="Times New Roman"/>
                <a:sym typeface="Times New Roman"/>
              </a:rPr>
              <a:t>DNA Base pairing rule </a:t>
            </a:r>
            <a:br>
              <a:rPr b="0" i="0" lang="en-US" sz="3600" u="none" cap="none" strike="noStrike">
                <a:solidFill>
                  <a:schemeClr val="dk1"/>
                </a:solidFill>
                <a:latin typeface="Times New Roman"/>
                <a:ea typeface="Times New Roman"/>
                <a:cs typeface="Times New Roman"/>
                <a:sym typeface="Times New Roman"/>
              </a:rPr>
            </a:br>
            <a:r>
              <a:rPr b="0" i="0" lang="en-US" sz="3600" u="none" cap="none" strike="noStrike">
                <a:solidFill>
                  <a:schemeClr val="dk1"/>
                </a:solidFill>
                <a:latin typeface="Times New Roman"/>
                <a:ea typeface="Times New Roman"/>
                <a:cs typeface="Times New Roman"/>
                <a:sym typeface="Times New Roman"/>
              </a:rPr>
              <a:t>	- A and T pair together</a:t>
            </a:r>
            <a:br>
              <a:rPr b="0" i="0" lang="en-US" sz="3600" u="none" cap="none" strike="noStrike">
                <a:solidFill>
                  <a:schemeClr val="dk1"/>
                </a:solidFill>
                <a:latin typeface="Times New Roman"/>
                <a:ea typeface="Times New Roman"/>
                <a:cs typeface="Times New Roman"/>
                <a:sym typeface="Times New Roman"/>
              </a:rPr>
            </a:br>
            <a:r>
              <a:rPr b="0" i="0" lang="en-US" sz="3600" u="none" cap="none" strike="noStrike">
                <a:solidFill>
                  <a:schemeClr val="dk1"/>
                </a:solidFill>
                <a:latin typeface="Times New Roman"/>
                <a:ea typeface="Times New Roman"/>
                <a:cs typeface="Times New Roman"/>
                <a:sym typeface="Times New Roman"/>
              </a:rPr>
              <a:t>	- C and G pair together </a:t>
            </a:r>
            <a:br>
              <a:rPr b="0" i="0" lang="en-US" sz="3600" u="none" cap="none" strike="noStrike">
                <a:solidFill>
                  <a:schemeClr val="dk1"/>
                </a:solidFill>
                <a:latin typeface="Times New Roman"/>
                <a:ea typeface="Times New Roman"/>
                <a:cs typeface="Times New Roman"/>
                <a:sym typeface="Times New Roman"/>
              </a:rPr>
            </a:br>
            <a:br>
              <a:rPr b="0" i="0" lang="en-US" sz="2800" u="none" cap="none" strike="noStrike">
                <a:solidFill>
                  <a:schemeClr val="lt1"/>
                </a:solidFill>
                <a:latin typeface="Times New Roman"/>
                <a:ea typeface="Times New Roman"/>
                <a:cs typeface="Times New Roman"/>
                <a:sym typeface="Times New Roman"/>
              </a:rPr>
            </a:br>
            <a:r>
              <a:rPr b="0" i="0" lang="en-US" sz="2800" u="none" cap="none" strike="noStrike">
                <a:solidFill>
                  <a:schemeClr val="lt1"/>
                </a:solidFill>
                <a:latin typeface="Times New Roman"/>
                <a:ea typeface="Times New Roman"/>
                <a:cs typeface="Times New Roman"/>
                <a:sym typeface="Times New Roman"/>
              </a:rPr>
              <a:t>It forms a strand like the one below.</a:t>
            </a:r>
            <a:endParaRPr/>
          </a:p>
        </p:txBody>
      </p:sp>
    </p:spTree>
  </p:cSld>
  <p:clrMapOvr>
    <a:masterClrMapping/>
  </p:clrMapOvr>
  <p:transition spd="slow">
    <p:comb/>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60"/>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000"/>
              <a:buFont typeface="Times New Roman"/>
              <a:buNone/>
            </a:pPr>
            <a:r>
              <a:rPr b="0" i="0" lang="en-US" sz="4000" u="none">
                <a:solidFill>
                  <a:schemeClr val="dk2"/>
                </a:solidFill>
                <a:latin typeface="Times New Roman"/>
                <a:ea typeface="Times New Roman"/>
                <a:cs typeface="Times New Roman"/>
                <a:sym typeface="Times New Roman"/>
              </a:rPr>
              <a:t>To determine the outcomes of crossing individuals you use a Punnett Square</a:t>
            </a:r>
            <a:endParaRPr/>
          </a:p>
        </p:txBody>
      </p:sp>
      <p:sp>
        <p:nvSpPr>
          <p:cNvPr id="615" name="Google Shape;615;p60"/>
          <p:cNvSpPr txBox="1"/>
          <p:nvPr>
            <p:ph idx="1" type="body"/>
          </p:nvPr>
        </p:nvSpPr>
        <p:spPr>
          <a:xfrm>
            <a:off x="685800" y="2636837"/>
            <a:ext cx="7772400" cy="34591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descr="550px-Punnett_square_mendel_flowers" id="616" name="Google Shape;616;p60"/>
          <p:cNvPicPr preferRelativeResize="0"/>
          <p:nvPr/>
        </p:nvPicPr>
        <p:blipFill rotWithShape="1">
          <a:blip r:embed="rId3">
            <a:alphaModFix/>
          </a:blip>
          <a:srcRect b="0" l="0" r="0" t="0"/>
          <a:stretch/>
        </p:blipFill>
        <p:spPr>
          <a:xfrm>
            <a:off x="2484437" y="2060575"/>
            <a:ext cx="3987800" cy="3987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620" name="Shape 620"/>
        <p:cNvGrpSpPr/>
        <p:nvPr/>
      </p:nvGrpSpPr>
      <p:grpSpPr>
        <a:xfrm>
          <a:off x="0" y="0"/>
          <a:ext cx="0" cy="0"/>
          <a:chOff x="0" y="0"/>
          <a:chExt cx="0" cy="0"/>
        </a:xfrm>
      </p:grpSpPr>
      <p:graphicFrame>
        <p:nvGraphicFramePr>
          <p:cNvPr id="621" name="Google Shape;621;p61"/>
          <p:cNvGraphicFramePr/>
          <p:nvPr/>
        </p:nvGraphicFramePr>
        <p:xfrm>
          <a:off x="179387" y="2205037"/>
          <a:ext cx="3000000" cy="3000000"/>
        </p:xfrm>
        <a:graphic>
          <a:graphicData uri="http://schemas.openxmlformats.org/drawingml/2006/table">
            <a:tbl>
              <a:tblPr>
                <a:noFill/>
                <a:tableStyleId>{DD3CEB59-70A5-41B0-B4F1-E94C858F68E2}</a:tableStyleId>
              </a:tblPr>
              <a:tblGrid>
                <a:gridCol w="1390650"/>
                <a:gridCol w="1390650"/>
                <a:gridCol w="1390650"/>
              </a:tblGrid>
              <a:tr h="1279525">
                <a:tc>
                  <a:txBody>
                    <a:bodyPr/>
                    <a:lstStyle/>
                    <a:p>
                      <a:pPr indent="0" lvl="0" marL="0" marR="0" rtl="0" algn="ctr">
                        <a:lnSpc>
                          <a:spcPct val="100000"/>
                        </a:lnSpc>
                        <a:spcBef>
                          <a:spcPts val="0"/>
                        </a:spcBef>
                        <a:spcAft>
                          <a:spcPts val="0"/>
                        </a:spcAft>
                        <a:buClr>
                          <a:schemeClr val="dk1"/>
                        </a:buClr>
                        <a:buSzPts val="1000"/>
                        <a:buFont typeface="Times New Roman"/>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36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Possible fertilisations</a:t>
                      </a:r>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cap="none" strike="noStrike">
                          <a:solidFill>
                            <a:schemeClr val="dk1"/>
                          </a:solidFill>
                          <a:latin typeface="Times New Roman"/>
                          <a:ea typeface="Times New Roman"/>
                          <a:cs typeface="Times New Roman"/>
                          <a:sym typeface="Times New Roman"/>
                        </a:rPr>
                        <a:t>B</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FFCC"/>
                    </a:solidFill>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cap="none" strike="noStrike">
                          <a:solidFill>
                            <a:schemeClr val="dk1"/>
                          </a:solidFill>
                          <a:latin typeface="Times New Roman"/>
                          <a:ea typeface="Times New Roman"/>
                          <a:cs typeface="Times New Roman"/>
                          <a:sym typeface="Times New Roman"/>
                        </a:rPr>
                        <a:t>b</a:t>
                      </a:r>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FFCC"/>
                    </a:solidFill>
                  </a:tcPr>
                </a:tc>
              </a:tr>
              <a:tr h="1057275">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cap="none" strike="noStrike">
                          <a:solidFill>
                            <a:schemeClr val="dk1"/>
                          </a:solidFill>
                          <a:latin typeface="Times New Roman"/>
                          <a:ea typeface="Times New Roman"/>
                          <a:cs typeface="Times New Roman"/>
                          <a:sym typeface="Times New Roman"/>
                        </a:rPr>
                        <a:t>B</a:t>
                      </a:r>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FFCC"/>
                    </a:solidFill>
                  </a:tcPr>
                </a:tc>
                <a:tc>
                  <a:txBody>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55675">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a:t>
                      </a:r>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CCFFCC"/>
                    </a:solidFill>
                  </a:tcPr>
                </a:tc>
                <a:tc>
                  <a:txBody>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622" name="Google Shape;622;p61"/>
          <p:cNvSpPr txBox="1"/>
          <p:nvPr/>
        </p:nvSpPr>
        <p:spPr>
          <a:xfrm>
            <a:off x="539750" y="260350"/>
            <a:ext cx="8137525" cy="1798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How to draw a punnett Square</a:t>
            </a:r>
            <a:endParaRPr/>
          </a:p>
          <a:p>
            <a:pPr indent="0" lvl="0" marL="0" marR="0" rtl="0" algn="l">
              <a:lnSpc>
                <a:spcPct val="100000"/>
              </a:lnSpc>
              <a:spcBef>
                <a:spcPts val="160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A cross between 2 heterozygous black guinea pigs ( Bb x Bb ).</a:t>
            </a:r>
            <a:endParaRPr/>
          </a:p>
        </p:txBody>
      </p:sp>
      <p:sp>
        <p:nvSpPr>
          <p:cNvPr id="623" name="Google Shape;623;p61"/>
          <p:cNvSpPr txBox="1"/>
          <p:nvPr/>
        </p:nvSpPr>
        <p:spPr>
          <a:xfrm>
            <a:off x="250825" y="5876925"/>
            <a:ext cx="3887787" cy="831850"/>
          </a:xfrm>
          <a:prstGeom prst="rect">
            <a:avLst/>
          </a:prstGeom>
          <a:solidFill>
            <a:srgbClr val="CCFFCC"/>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Place parents alleles at the top and side of the punnett square</a:t>
            </a:r>
            <a:endParaRPr/>
          </a:p>
        </p:txBody>
      </p:sp>
      <p:cxnSp>
        <p:nvCxnSpPr>
          <p:cNvPr id="624" name="Google Shape;624;p61"/>
          <p:cNvCxnSpPr/>
          <p:nvPr/>
        </p:nvCxnSpPr>
        <p:spPr>
          <a:xfrm rot="10800000">
            <a:off x="1476375" y="4581525"/>
            <a:ext cx="360362" cy="1439862"/>
          </a:xfrm>
          <a:prstGeom prst="straightConnector1">
            <a:avLst/>
          </a:prstGeom>
          <a:noFill/>
          <a:ln cap="flat" cmpd="sng" w="9525">
            <a:solidFill>
              <a:schemeClr val="dk1"/>
            </a:solidFill>
            <a:prstDash val="solid"/>
            <a:miter lim="800000"/>
            <a:headEnd len="med" w="med" type="none"/>
            <a:tailEnd len="med" w="med" type="triangle"/>
          </a:ln>
        </p:spPr>
      </p:cxnSp>
      <p:cxnSp>
        <p:nvCxnSpPr>
          <p:cNvPr id="625" name="Google Shape;625;p61"/>
          <p:cNvCxnSpPr/>
          <p:nvPr/>
        </p:nvCxnSpPr>
        <p:spPr>
          <a:xfrm flipH="1" rot="10800000">
            <a:off x="2124075" y="3141662"/>
            <a:ext cx="1079500" cy="2952750"/>
          </a:xfrm>
          <a:prstGeom prst="straightConnector1">
            <a:avLst/>
          </a:prstGeom>
          <a:noFill/>
          <a:ln cap="flat" cmpd="sng" w="9525">
            <a:solidFill>
              <a:schemeClr val="dk1"/>
            </a:solidFill>
            <a:prstDash val="solid"/>
            <a:miter lim="800000"/>
            <a:headEnd len="med" w="med" type="none"/>
            <a:tailEnd len="med" w="med" type="triangle"/>
          </a:ln>
        </p:spPr>
      </p:cxnSp>
      <p:sp>
        <p:nvSpPr>
          <p:cNvPr id="626" name="Google Shape;626;p61"/>
          <p:cNvSpPr txBox="1"/>
          <p:nvPr/>
        </p:nvSpPr>
        <p:spPr>
          <a:xfrm>
            <a:off x="4787900" y="1844675"/>
            <a:ext cx="3168650" cy="1023937"/>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 is the dominant allele</a:t>
            </a:r>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b is the recessive allele</a:t>
            </a:r>
            <a:endParaRPr/>
          </a:p>
        </p:txBody>
      </p:sp>
      <p:sp>
        <p:nvSpPr>
          <p:cNvPr id="627" name="Google Shape;627;p61"/>
          <p:cNvSpPr txBox="1"/>
          <p:nvPr/>
        </p:nvSpPr>
        <p:spPr>
          <a:xfrm>
            <a:off x="3492500" y="4581525"/>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28" name="Google Shape;628;p61"/>
          <p:cNvSpPr txBox="1"/>
          <p:nvPr/>
        </p:nvSpPr>
        <p:spPr>
          <a:xfrm>
            <a:off x="2124075" y="4652962"/>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29" name="Google Shape;629;p61"/>
          <p:cNvSpPr txBox="1"/>
          <p:nvPr/>
        </p:nvSpPr>
        <p:spPr>
          <a:xfrm>
            <a:off x="1692275" y="4652962"/>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30" name="Google Shape;630;p61"/>
          <p:cNvSpPr txBox="1"/>
          <p:nvPr/>
        </p:nvSpPr>
        <p:spPr>
          <a:xfrm>
            <a:off x="3060700" y="4581525"/>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31" name="Google Shape;631;p61"/>
          <p:cNvSpPr txBox="1"/>
          <p:nvPr/>
        </p:nvSpPr>
        <p:spPr>
          <a:xfrm>
            <a:off x="3059112" y="3573462"/>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32" name="Google Shape;632;p61"/>
          <p:cNvSpPr txBox="1"/>
          <p:nvPr/>
        </p:nvSpPr>
        <p:spPr>
          <a:xfrm>
            <a:off x="3492500" y="3573462"/>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33" name="Google Shape;633;p61"/>
          <p:cNvSpPr txBox="1"/>
          <p:nvPr/>
        </p:nvSpPr>
        <p:spPr>
          <a:xfrm>
            <a:off x="611187" y="3644900"/>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34" name="Google Shape;634;p61"/>
          <p:cNvSpPr txBox="1"/>
          <p:nvPr/>
        </p:nvSpPr>
        <p:spPr>
          <a:xfrm>
            <a:off x="1979612" y="2349500"/>
            <a:ext cx="649287" cy="823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Times New Roman"/>
              <a:buNone/>
            </a:pPr>
            <a:r>
              <a:rPr b="0" i="0" lang="en-US" sz="4800" u="none">
                <a:solidFill>
                  <a:schemeClr val="dk1"/>
                </a:solidFill>
                <a:latin typeface="Times New Roman"/>
                <a:ea typeface="Times New Roman"/>
                <a:cs typeface="Times New Roman"/>
                <a:sym typeface="Times New Roman"/>
              </a:rPr>
              <a:t>B</a:t>
            </a:r>
            <a:endParaRPr/>
          </a:p>
        </p:txBody>
      </p:sp>
      <p:sp>
        <p:nvSpPr>
          <p:cNvPr id="635" name="Google Shape;635;p61"/>
          <p:cNvSpPr txBox="1"/>
          <p:nvPr/>
        </p:nvSpPr>
        <p:spPr>
          <a:xfrm>
            <a:off x="5003800" y="3573462"/>
            <a:ext cx="2808287" cy="15525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Next put each allele from each parent in the corresponding box </a:t>
            </a:r>
            <a:endParaRPr/>
          </a:p>
        </p:txBody>
      </p:sp>
      <p:sp>
        <p:nvSpPr>
          <p:cNvPr id="636" name="Google Shape;636;p61"/>
          <p:cNvSpPr txBox="1"/>
          <p:nvPr/>
        </p:nvSpPr>
        <p:spPr>
          <a:xfrm>
            <a:off x="5003800" y="5229225"/>
            <a:ext cx="2736850" cy="822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Do the same with the rest of the alleles</a:t>
            </a:r>
            <a:endParaRPr/>
          </a:p>
        </p:txBody>
      </p:sp>
      <p:sp>
        <p:nvSpPr>
          <p:cNvPr id="637" name="Google Shape;637;p61"/>
          <p:cNvSpPr txBox="1"/>
          <p:nvPr/>
        </p:nvSpPr>
        <p:spPr>
          <a:xfrm>
            <a:off x="4716462" y="2997200"/>
            <a:ext cx="3816350" cy="45720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Draw the Punnettt Square</a:t>
            </a:r>
            <a:endParaRPr/>
          </a:p>
        </p:txBody>
      </p:sp>
    </p:spTree>
  </p:cSld>
  <p:clrMapOvr>
    <a:masterClrMapping/>
  </p:clrMapOvr>
  <p:transition spd="slow">
    <p:spli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20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822"/>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822"/>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500"/>
                                        <p:tgtEl>
                                          <p:spTgt spid="6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500"/>
                                        <p:tgtEl>
                                          <p:spTgt spid="6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500"/>
                                        <p:tgtEl>
                                          <p:spTgt spid="63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500"/>
                                        <p:tgtEl>
                                          <p:spTgt spid="6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500"/>
                                        <p:tgtEl>
                                          <p:spTgt spid="6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500"/>
                                        <p:tgtEl>
                                          <p:spTgt spid="63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62"/>
          <p:cNvSpPr txBox="1"/>
          <p:nvPr/>
        </p:nvSpPr>
        <p:spPr>
          <a:xfrm>
            <a:off x="539750" y="260350"/>
            <a:ext cx="8137525" cy="1311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Determining offspring</a:t>
            </a:r>
            <a:endParaRPr/>
          </a:p>
          <a:p>
            <a:pPr indent="0" lvl="0" marL="0" marR="0" rtl="0" algn="l">
              <a:lnSpc>
                <a:spcPct val="100000"/>
              </a:lnSpc>
              <a:spcBef>
                <a:spcPts val="160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You can use a ratio or a percentage%</a:t>
            </a:r>
            <a:endParaRPr/>
          </a:p>
        </p:txBody>
      </p:sp>
      <p:graphicFrame>
        <p:nvGraphicFramePr>
          <p:cNvPr id="643" name="Google Shape;643;p62"/>
          <p:cNvGraphicFramePr/>
          <p:nvPr/>
        </p:nvGraphicFramePr>
        <p:xfrm>
          <a:off x="250825" y="2276475"/>
          <a:ext cx="3000000" cy="3000000"/>
        </p:xfrm>
        <a:graphic>
          <a:graphicData uri="http://schemas.openxmlformats.org/drawingml/2006/table">
            <a:tbl>
              <a:tblPr>
                <a:noFill/>
                <a:tableStyleId>{DD3CEB59-70A5-41B0-B4F1-E94C858F68E2}</a:tableStyleId>
              </a:tblPr>
              <a:tblGrid>
                <a:gridCol w="1439850"/>
                <a:gridCol w="1436675"/>
                <a:gridCol w="1439850"/>
              </a:tblGrid>
              <a:tr h="1271575">
                <a:tc>
                  <a:txBody>
                    <a:bodyPr/>
                    <a:lstStyle/>
                    <a:p>
                      <a:pPr indent="0" lvl="0" marL="0" marR="0" rtl="0" algn="ctr">
                        <a:lnSpc>
                          <a:spcPct val="100000"/>
                        </a:lnSpc>
                        <a:spcBef>
                          <a:spcPts val="0"/>
                        </a:spcBef>
                        <a:spcAft>
                          <a:spcPts val="0"/>
                        </a:spcAft>
                        <a:buClr>
                          <a:schemeClr val="dk1"/>
                        </a:buClr>
                        <a:buSzPts val="1000"/>
                        <a:buFont typeface="Times New Roman"/>
                        <a:buNone/>
                      </a:pPr>
                      <a:r>
                        <a:t/>
                      </a:r>
                      <a:endParaRPr b="0" i="0" sz="1000" u="none">
                        <a:solidFill>
                          <a:schemeClr val="dk1"/>
                        </a:solidFill>
                        <a:latin typeface="Times New Roman"/>
                        <a:ea typeface="Times New Roman"/>
                        <a:cs typeface="Times New Roman"/>
                        <a:sym typeface="Times New Roman"/>
                      </a:endParaRPr>
                    </a:p>
                    <a:p>
                      <a:pPr indent="0" lvl="0" marL="0" marR="0" rtl="0" algn="ctr">
                        <a:lnSpc>
                          <a:spcPct val="100000"/>
                        </a:lnSpc>
                        <a:spcBef>
                          <a:spcPts val="36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Possible fertilisations</a:t>
                      </a:r>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a:t>
                      </a:r>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57275">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a:t>
                      </a:r>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BB</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FFCC"/>
                    </a:solidFill>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Bb</a:t>
                      </a:r>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FFCC"/>
                    </a:solidFill>
                  </a:tcPr>
                </a:tc>
              </a:tr>
              <a:tr h="1055675">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a:t>
                      </a:r>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Bb</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CCFFCC"/>
                    </a:solidFill>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bb</a:t>
                      </a:r>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CCFFCC"/>
                    </a:solidFill>
                  </a:tcPr>
                </a:tc>
              </a:tr>
            </a:tbl>
          </a:graphicData>
        </a:graphic>
      </p:graphicFrame>
      <p:sp>
        <p:nvSpPr>
          <p:cNvPr id="644" name="Google Shape;644;p62"/>
          <p:cNvSpPr txBox="1"/>
          <p:nvPr/>
        </p:nvSpPr>
        <p:spPr>
          <a:xfrm>
            <a:off x="5148262" y="2708275"/>
            <a:ext cx="4067175"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Times New Roman"/>
              <a:buNone/>
            </a:pPr>
            <a:r>
              <a:rPr b="0" i="0" lang="en-US" sz="2000" u="none">
                <a:solidFill>
                  <a:schemeClr val="dk1"/>
                </a:solidFill>
                <a:latin typeface="Times New Roman"/>
                <a:ea typeface="Times New Roman"/>
                <a:cs typeface="Times New Roman"/>
                <a:sym typeface="Times New Roman"/>
              </a:rPr>
              <a:t>Black</a:t>
            </a:r>
            <a:endParaRPr/>
          </a:p>
        </p:txBody>
      </p:sp>
      <p:cxnSp>
        <p:nvCxnSpPr>
          <p:cNvPr id="645" name="Google Shape;645;p62"/>
          <p:cNvCxnSpPr/>
          <p:nvPr/>
        </p:nvCxnSpPr>
        <p:spPr>
          <a:xfrm flipH="1">
            <a:off x="2843212" y="2997200"/>
            <a:ext cx="2376487" cy="863600"/>
          </a:xfrm>
          <a:prstGeom prst="straightConnector1">
            <a:avLst/>
          </a:prstGeom>
          <a:noFill/>
          <a:ln cap="flat" cmpd="sng" w="25400">
            <a:solidFill>
              <a:schemeClr val="dk1"/>
            </a:solidFill>
            <a:prstDash val="solid"/>
            <a:miter lim="800000"/>
            <a:headEnd len="med" w="med" type="none"/>
            <a:tailEnd len="med" w="med" type="triangle"/>
          </a:ln>
        </p:spPr>
      </p:cxnSp>
      <p:cxnSp>
        <p:nvCxnSpPr>
          <p:cNvPr id="646" name="Google Shape;646;p62"/>
          <p:cNvCxnSpPr/>
          <p:nvPr/>
        </p:nvCxnSpPr>
        <p:spPr>
          <a:xfrm flipH="1">
            <a:off x="4237037" y="2997200"/>
            <a:ext cx="982662" cy="792162"/>
          </a:xfrm>
          <a:prstGeom prst="straightConnector1">
            <a:avLst/>
          </a:prstGeom>
          <a:noFill/>
          <a:ln cap="flat" cmpd="sng" w="25400">
            <a:solidFill>
              <a:schemeClr val="dk1"/>
            </a:solidFill>
            <a:prstDash val="solid"/>
            <a:miter lim="800000"/>
            <a:headEnd len="med" w="med" type="none"/>
            <a:tailEnd len="med" w="med" type="triangle"/>
          </a:ln>
        </p:spPr>
      </p:cxnSp>
      <p:cxnSp>
        <p:nvCxnSpPr>
          <p:cNvPr id="647" name="Google Shape;647;p62"/>
          <p:cNvCxnSpPr/>
          <p:nvPr/>
        </p:nvCxnSpPr>
        <p:spPr>
          <a:xfrm flipH="1">
            <a:off x="2771775" y="2997200"/>
            <a:ext cx="2376487" cy="1871662"/>
          </a:xfrm>
          <a:prstGeom prst="straightConnector1">
            <a:avLst/>
          </a:prstGeom>
          <a:noFill/>
          <a:ln cap="flat" cmpd="sng" w="25400">
            <a:solidFill>
              <a:schemeClr val="dk1"/>
            </a:solidFill>
            <a:prstDash val="solid"/>
            <a:miter lim="800000"/>
            <a:headEnd len="med" w="med" type="none"/>
            <a:tailEnd len="med" w="med" type="triangle"/>
          </a:ln>
        </p:spPr>
      </p:cxnSp>
      <p:sp>
        <p:nvSpPr>
          <p:cNvPr id="648" name="Google Shape;648;p62"/>
          <p:cNvSpPr txBox="1"/>
          <p:nvPr/>
        </p:nvSpPr>
        <p:spPr>
          <a:xfrm>
            <a:off x="5003800" y="3500437"/>
            <a:ext cx="3744912"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Times New Roman"/>
              <a:buNone/>
            </a:pPr>
            <a:r>
              <a:rPr b="0" i="0" lang="en-US" sz="2000" u="none">
                <a:solidFill>
                  <a:schemeClr val="dk1"/>
                </a:solidFill>
                <a:latin typeface="Times New Roman"/>
                <a:ea typeface="Times New Roman"/>
                <a:cs typeface="Times New Roman"/>
                <a:sym typeface="Times New Roman"/>
              </a:rPr>
              <a:t>White</a:t>
            </a:r>
            <a:endParaRPr/>
          </a:p>
        </p:txBody>
      </p:sp>
      <p:cxnSp>
        <p:nvCxnSpPr>
          <p:cNvPr id="649" name="Google Shape;649;p62"/>
          <p:cNvCxnSpPr/>
          <p:nvPr/>
        </p:nvCxnSpPr>
        <p:spPr>
          <a:xfrm flipH="1">
            <a:off x="4284662" y="3644900"/>
            <a:ext cx="792162" cy="1296987"/>
          </a:xfrm>
          <a:prstGeom prst="straightConnector1">
            <a:avLst/>
          </a:prstGeom>
          <a:noFill/>
          <a:ln cap="flat" cmpd="sng" w="25400">
            <a:solidFill>
              <a:schemeClr val="dk1"/>
            </a:solidFill>
            <a:prstDash val="solid"/>
            <a:miter lim="800000"/>
            <a:headEnd len="med" w="med" type="none"/>
            <a:tailEnd len="med" w="med" type="triangle"/>
          </a:ln>
        </p:spPr>
      </p:cxnSp>
      <p:sp>
        <p:nvSpPr>
          <p:cNvPr id="650" name="Google Shape;650;p62"/>
          <p:cNvSpPr txBox="1"/>
          <p:nvPr/>
        </p:nvSpPr>
        <p:spPr>
          <a:xfrm>
            <a:off x="5076825" y="4292600"/>
            <a:ext cx="3527425" cy="19367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Times New Roman"/>
              <a:buNone/>
            </a:pPr>
            <a:r>
              <a:rPr b="0" i="0" lang="en-US" sz="2200" u="none">
                <a:solidFill>
                  <a:schemeClr val="dk1"/>
                </a:solidFill>
                <a:latin typeface="Times New Roman"/>
                <a:ea typeface="Times New Roman"/>
                <a:cs typeface="Times New Roman"/>
                <a:sym typeface="Times New Roman"/>
              </a:rPr>
              <a:t>Percentage</a:t>
            </a:r>
            <a:endParaRPr/>
          </a:p>
          <a:p>
            <a:pPr indent="0" lvl="0" marL="0" marR="0" rtl="0" algn="l">
              <a:lnSpc>
                <a:spcPct val="100000"/>
              </a:lnSpc>
              <a:spcBef>
                <a:spcPts val="1100"/>
              </a:spcBef>
              <a:spcAft>
                <a:spcPts val="0"/>
              </a:spcAft>
              <a:buClr>
                <a:schemeClr val="dk1"/>
              </a:buClr>
              <a:buSzPts val="2200"/>
              <a:buFont typeface="Times New Roman"/>
              <a:buNone/>
            </a:pPr>
            <a:r>
              <a:rPr b="0" i="0" lang="en-US" sz="2200" u="none">
                <a:solidFill>
                  <a:schemeClr val="dk1"/>
                </a:solidFill>
                <a:latin typeface="Times New Roman"/>
                <a:ea typeface="Times New Roman"/>
                <a:cs typeface="Times New Roman"/>
                <a:sym typeface="Times New Roman"/>
              </a:rPr>
              <a:t>75%Black and 25%White</a:t>
            </a:r>
            <a:endParaRPr/>
          </a:p>
          <a:p>
            <a:pPr indent="0" lvl="0" marL="0" marR="0" rtl="0" algn="l">
              <a:lnSpc>
                <a:spcPct val="100000"/>
              </a:lnSpc>
              <a:spcBef>
                <a:spcPts val="1100"/>
              </a:spcBef>
              <a:spcAft>
                <a:spcPts val="0"/>
              </a:spcAft>
              <a:buClr>
                <a:schemeClr val="dk1"/>
              </a:buClr>
              <a:buSzPts val="2200"/>
              <a:buFont typeface="Times New Roman"/>
              <a:buNone/>
            </a:pPr>
            <a:r>
              <a:rPr b="0" i="0" lang="en-US" sz="2200" u="none">
                <a:solidFill>
                  <a:schemeClr val="dk1"/>
                </a:solidFill>
                <a:latin typeface="Times New Roman"/>
                <a:ea typeface="Times New Roman"/>
                <a:cs typeface="Times New Roman"/>
                <a:sym typeface="Times New Roman"/>
              </a:rPr>
              <a:t>Ratio</a:t>
            </a:r>
            <a:endParaRPr/>
          </a:p>
          <a:p>
            <a:pPr indent="0" lvl="0" marL="0" marR="0" rtl="0" algn="l">
              <a:lnSpc>
                <a:spcPct val="100000"/>
              </a:lnSpc>
              <a:spcBef>
                <a:spcPts val="1100"/>
              </a:spcBef>
              <a:spcAft>
                <a:spcPts val="0"/>
              </a:spcAft>
              <a:buClr>
                <a:schemeClr val="dk1"/>
              </a:buClr>
              <a:buSzPts val="2200"/>
              <a:buFont typeface="Times New Roman"/>
              <a:buNone/>
            </a:pPr>
            <a:r>
              <a:rPr b="0" i="0" lang="en-US" sz="2200" u="none">
                <a:solidFill>
                  <a:schemeClr val="dk1"/>
                </a:solidFill>
                <a:latin typeface="Times New Roman"/>
                <a:ea typeface="Times New Roman"/>
                <a:cs typeface="Times New Roman"/>
                <a:sym typeface="Times New Roman"/>
              </a:rPr>
              <a:t>3:1 Black to white</a:t>
            </a:r>
            <a:endParaRPr/>
          </a:p>
        </p:txBody>
      </p:sp>
    </p:spTree>
  </p:cSld>
  <p:clrMapOvr>
    <a:masterClrMapping/>
  </p:clrMapOvr>
  <p:transition spd="slow">
    <p:spli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63"/>
          <p:cNvPicPr preferRelativeResize="0"/>
          <p:nvPr/>
        </p:nvPicPr>
        <p:blipFill rotWithShape="1">
          <a:blip r:embed="rId3">
            <a:alphaModFix/>
          </a:blip>
          <a:srcRect b="0" l="0" r="0" t="0"/>
          <a:stretch/>
        </p:blipFill>
        <p:spPr>
          <a:xfrm>
            <a:off x="6588125" y="2708275"/>
            <a:ext cx="2016125" cy="1962150"/>
          </a:xfrm>
          <a:prstGeom prst="rect">
            <a:avLst/>
          </a:prstGeom>
          <a:noFill/>
          <a:ln>
            <a:noFill/>
          </a:ln>
        </p:spPr>
      </p:pic>
      <p:sp>
        <p:nvSpPr>
          <p:cNvPr id="656" name="Google Shape;656;p63"/>
          <p:cNvSpPr txBox="1"/>
          <p:nvPr>
            <p:ph type="title"/>
          </p:nvPr>
        </p:nvSpPr>
        <p:spPr>
          <a:xfrm>
            <a:off x="684212" y="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Punnet Square Practice</a:t>
            </a:r>
            <a:endParaRPr/>
          </a:p>
        </p:txBody>
      </p:sp>
      <p:sp>
        <p:nvSpPr>
          <p:cNvPr id="657" name="Google Shape;657;p63"/>
          <p:cNvSpPr txBox="1"/>
          <p:nvPr>
            <p:ph idx="1" type="body"/>
          </p:nvPr>
        </p:nvSpPr>
        <p:spPr>
          <a:xfrm>
            <a:off x="684212" y="1125537"/>
            <a:ext cx="7920037" cy="5732462"/>
          </a:xfrm>
          <a:prstGeom prst="rect">
            <a:avLst/>
          </a:prstGeom>
          <a:noFill/>
          <a:ln>
            <a:noFill/>
          </a:ln>
        </p:spPr>
        <p:txBody>
          <a:bodyPr anchorCtr="0" anchor="t" bIns="45700" lIns="91425" spcFirstLastPara="1" rIns="91425" wrap="square" tIns="45700">
            <a:noAutofit/>
          </a:bodyPr>
          <a:lstStyle/>
          <a:p>
            <a:pPr indent="-609600" lvl="0" marL="609600" rtl="0" algn="l">
              <a:lnSpc>
                <a:spcPct val="90000"/>
              </a:lnSpc>
              <a:spcBef>
                <a:spcPts val="0"/>
              </a:spcBef>
              <a:spcAft>
                <a:spcPts val="0"/>
              </a:spcAft>
              <a:buClr>
                <a:schemeClr val="dk1"/>
              </a:buClr>
              <a:buSzPts val="2400"/>
              <a:buFont typeface="Times New Roman"/>
              <a:buAutoNum type="arabicPeriod"/>
            </a:pPr>
            <a:r>
              <a:rPr b="0" i="0" lang="en-US" sz="2400" u="none">
                <a:solidFill>
                  <a:schemeClr val="dk1"/>
                </a:solidFill>
                <a:latin typeface="Times New Roman"/>
                <a:ea typeface="Times New Roman"/>
                <a:cs typeface="Times New Roman"/>
                <a:sym typeface="Times New Roman"/>
              </a:rPr>
              <a:t>When a grey rabbit mates with a black domestic rabbit the off spring is often grey. If G for grey coat is the dominant allele and g is for a black coat is the recessive allele. Do the following crosses using the punnet square and predict the expected ratio of grey and black offspring.</a:t>
            </a:r>
            <a:endParaRPr/>
          </a:p>
          <a:p>
            <a:pPr indent="-457200" lvl="0" marL="609600" rtl="0" algn="l">
              <a:lnSpc>
                <a:spcPct val="90000"/>
              </a:lnSpc>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a:p>
            <a:pPr indent="-609600" lvl="0" marL="609600" rtl="0" algn="l">
              <a:lnSpc>
                <a:spcPct val="90000"/>
              </a:lnSpc>
              <a:spcBef>
                <a:spcPts val="480"/>
              </a:spcBef>
              <a:spcAft>
                <a:spcPts val="0"/>
              </a:spcAft>
              <a:buClr>
                <a:schemeClr val="dk1"/>
              </a:buClr>
              <a:buSzPts val="2400"/>
              <a:buFont typeface="Times New Roman"/>
              <a:buAutoNum type="alphaUcPeriod"/>
            </a:pPr>
            <a:r>
              <a:rPr b="0" i="0" lang="en-US" sz="2400" u="none">
                <a:solidFill>
                  <a:schemeClr val="dk1"/>
                </a:solidFill>
                <a:latin typeface="Times New Roman"/>
                <a:ea typeface="Times New Roman"/>
                <a:cs typeface="Times New Roman"/>
                <a:sym typeface="Times New Roman"/>
              </a:rPr>
              <a:t>GG with gg.</a:t>
            </a:r>
            <a:endParaRPr/>
          </a:p>
          <a:p>
            <a:pPr indent="-609600" lvl="0" marL="609600" rtl="0" algn="l">
              <a:lnSpc>
                <a:spcPct val="90000"/>
              </a:lnSpc>
              <a:spcBef>
                <a:spcPts val="480"/>
              </a:spcBef>
              <a:spcAft>
                <a:spcPts val="0"/>
              </a:spcAft>
              <a:buClr>
                <a:schemeClr val="dk1"/>
              </a:buClr>
              <a:buSzPts val="2400"/>
              <a:buFont typeface="Times New Roman"/>
              <a:buAutoNum type="alphaUcPeriod"/>
            </a:pPr>
            <a:r>
              <a:rPr b="0" i="0" lang="en-US" sz="2400" u="none">
                <a:solidFill>
                  <a:schemeClr val="dk1"/>
                </a:solidFill>
                <a:latin typeface="Times New Roman"/>
                <a:ea typeface="Times New Roman"/>
                <a:cs typeface="Times New Roman"/>
                <a:sym typeface="Times New Roman"/>
              </a:rPr>
              <a:t>Gg with gg</a:t>
            </a:r>
            <a:endParaRPr/>
          </a:p>
          <a:p>
            <a:pPr indent="-609600" lvl="0" marL="609600" rtl="0" algn="l">
              <a:lnSpc>
                <a:spcPct val="90000"/>
              </a:lnSpc>
              <a:spcBef>
                <a:spcPts val="480"/>
              </a:spcBef>
              <a:spcAft>
                <a:spcPts val="0"/>
              </a:spcAft>
              <a:buClr>
                <a:schemeClr val="dk1"/>
              </a:buClr>
              <a:buSzPts val="2400"/>
              <a:buFont typeface="Times New Roman"/>
              <a:buAutoNum type="alphaUcPeriod"/>
            </a:pPr>
            <a:r>
              <a:rPr b="0" i="0" lang="en-US" sz="2400" u="none">
                <a:solidFill>
                  <a:schemeClr val="dk1"/>
                </a:solidFill>
                <a:latin typeface="Times New Roman"/>
                <a:ea typeface="Times New Roman"/>
                <a:cs typeface="Times New Roman"/>
                <a:sym typeface="Times New Roman"/>
              </a:rPr>
              <a:t>Gg with Gg</a:t>
            </a:r>
            <a:endParaRPr/>
          </a:p>
          <a:p>
            <a:pPr indent="-457200" lvl="0" marL="609600" rtl="0" algn="l">
              <a:lnSpc>
                <a:spcPct val="90000"/>
              </a:lnSpc>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a:p>
            <a:pPr indent="-609600" lvl="0" marL="6096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2. A wild grey rabbit crossed with domestic black rabbit. It had 12 offspring. Out of these 12 offspring 6 were black.</a:t>
            </a:r>
            <a:endParaRPr/>
          </a:p>
          <a:p>
            <a:pPr indent="-609600" lvl="0" marL="609600" rtl="0" algn="l">
              <a:lnSpc>
                <a:spcPct val="90000"/>
              </a:lnSpc>
              <a:spcBef>
                <a:spcPts val="48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Explain this by describing the genotype of the wild and domestic rabbits genotypes. And do a punnet square to prove your answer. </a:t>
            </a:r>
            <a:endParaRPr/>
          </a:p>
          <a:p>
            <a:pPr indent="-609600" lvl="0" marL="609600" rtl="0" algn="l">
              <a:lnSpc>
                <a:spcPct val="90000"/>
              </a:lnSpc>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a:p>
            <a:pPr indent="-190500" lvl="0" marL="342900" rtl="0" algn="l">
              <a:spcBef>
                <a:spcPts val="480"/>
              </a:spcBef>
              <a:spcAft>
                <a:spcPts val="0"/>
              </a:spcAft>
              <a:buClr>
                <a:schemeClr val="dk1"/>
              </a:buClr>
              <a:buSzPts val="2400"/>
              <a:buFont typeface="Times New Roman"/>
              <a:buNone/>
            </a:pPr>
            <a:r>
              <a:t/>
            </a:r>
            <a:endParaRPr b="0" i="0" sz="2400" u="none">
              <a:solidFill>
                <a:schemeClr val="dk1"/>
              </a:solidFill>
              <a:latin typeface="Times New Roman"/>
              <a:ea typeface="Times New Roman"/>
              <a:cs typeface="Times New Roman"/>
              <a:sym typeface="Times New Roman"/>
            </a:endParaRPr>
          </a:p>
        </p:txBody>
      </p:sp>
      <p:pic>
        <p:nvPicPr>
          <p:cNvPr descr="rabbit with a present  animation" id="658" name="Google Shape;658;p63"/>
          <p:cNvPicPr preferRelativeResize="0"/>
          <p:nvPr/>
        </p:nvPicPr>
        <p:blipFill rotWithShape="1">
          <a:blip r:embed="rId4">
            <a:alphaModFix/>
          </a:blip>
          <a:srcRect b="0" l="0" r="0" t="0"/>
          <a:stretch/>
        </p:blipFill>
        <p:spPr>
          <a:xfrm>
            <a:off x="7566025" y="188912"/>
            <a:ext cx="1428750" cy="8096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sp>
        <p:nvSpPr>
          <p:cNvPr id="663" name="Google Shape;663;p6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2"/>
              </a:solidFill>
              <a:latin typeface="Times New Roman"/>
              <a:ea typeface="Times New Roman"/>
              <a:cs typeface="Times New Roman"/>
              <a:sym typeface="Times New Roman"/>
            </a:endParaRPr>
          </a:p>
        </p:txBody>
      </p:sp>
      <p:pic>
        <p:nvPicPr>
          <p:cNvPr id="664" name="Google Shape;664;p64"/>
          <p:cNvPicPr preferRelativeResize="0"/>
          <p:nvPr>
            <p:ph idx="1" type="body"/>
          </p:nvPr>
        </p:nvPicPr>
        <p:blipFill rotWithShape="1">
          <a:blip r:embed="rId3">
            <a:alphaModFix/>
          </a:blip>
          <a:srcRect b="0" l="0" r="0" t="0"/>
          <a:stretch/>
        </p:blipFill>
        <p:spPr>
          <a:xfrm>
            <a:off x="4716462" y="1125537"/>
            <a:ext cx="3741737" cy="4970462"/>
          </a:xfrm>
          <a:prstGeom prst="rect">
            <a:avLst/>
          </a:prstGeom>
          <a:noFill/>
          <a:ln>
            <a:noFill/>
          </a:ln>
        </p:spPr>
      </p:pic>
      <p:pic>
        <p:nvPicPr>
          <p:cNvPr id="665" name="Google Shape;665;p64"/>
          <p:cNvPicPr preferRelativeResize="0"/>
          <p:nvPr/>
        </p:nvPicPr>
        <p:blipFill rotWithShape="1">
          <a:blip r:embed="rId4">
            <a:alphaModFix/>
          </a:blip>
          <a:srcRect b="0" l="0" r="0" t="0"/>
          <a:stretch/>
        </p:blipFill>
        <p:spPr>
          <a:xfrm>
            <a:off x="684212" y="1125537"/>
            <a:ext cx="3887787" cy="513873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65"/>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Genotype and phenotype</a:t>
            </a:r>
            <a:endParaRPr/>
          </a:p>
        </p:txBody>
      </p:sp>
      <p:sp>
        <p:nvSpPr>
          <p:cNvPr id="671" name="Google Shape;671;p65"/>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672" name="Google Shape;672;p65"/>
          <p:cNvPicPr preferRelativeResize="0"/>
          <p:nvPr/>
        </p:nvPicPr>
        <p:blipFill rotWithShape="1">
          <a:blip r:embed="rId3">
            <a:alphaModFix/>
          </a:blip>
          <a:srcRect b="0" l="0" r="0" t="0"/>
          <a:stretch/>
        </p:blipFill>
        <p:spPr>
          <a:xfrm>
            <a:off x="1908175" y="1989137"/>
            <a:ext cx="4860925" cy="43338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66"/>
          <p:cNvSpPr txBox="1"/>
          <p:nvPr>
            <p:ph idx="1" type="body"/>
          </p:nvPr>
        </p:nvSpPr>
        <p:spPr>
          <a:xfrm>
            <a:off x="685800" y="4365625"/>
            <a:ext cx="7772400" cy="1730375"/>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You receive one sex chromosome from your mother and one from your father</a:t>
            </a:r>
            <a:endParaRPr/>
          </a:p>
        </p:txBody>
      </p:sp>
      <p:pic>
        <p:nvPicPr>
          <p:cNvPr descr="sex_cells" id="678" name="Google Shape;678;p66"/>
          <p:cNvPicPr preferRelativeResize="0"/>
          <p:nvPr/>
        </p:nvPicPr>
        <p:blipFill rotWithShape="1">
          <a:blip r:embed="rId3">
            <a:alphaModFix/>
          </a:blip>
          <a:srcRect b="0" l="0" r="0" t="0"/>
          <a:stretch/>
        </p:blipFill>
        <p:spPr>
          <a:xfrm>
            <a:off x="1547812" y="1196975"/>
            <a:ext cx="4967287" cy="2794000"/>
          </a:xfrm>
          <a:prstGeom prst="rect">
            <a:avLst/>
          </a:prstGeom>
          <a:noFill/>
          <a:ln>
            <a:noFill/>
          </a:ln>
        </p:spPr>
      </p:pic>
      <p:sp>
        <p:nvSpPr>
          <p:cNvPr id="679" name="Google Shape;679;p66"/>
          <p:cNvSpPr txBox="1"/>
          <p:nvPr/>
        </p:nvSpPr>
        <p:spPr>
          <a:xfrm>
            <a:off x="2700337" y="620712"/>
            <a:ext cx="1008062"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Egg</a:t>
            </a:r>
            <a:endParaRPr/>
          </a:p>
        </p:txBody>
      </p:sp>
      <p:sp>
        <p:nvSpPr>
          <p:cNvPr id="680" name="Google Shape;680;p66"/>
          <p:cNvSpPr txBox="1"/>
          <p:nvPr/>
        </p:nvSpPr>
        <p:spPr>
          <a:xfrm>
            <a:off x="4427537" y="620712"/>
            <a:ext cx="1152525"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Sperm</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CC"/>
        </a:solidFill>
      </p:bgPr>
    </p:bg>
    <p:spTree>
      <p:nvGrpSpPr>
        <p:cNvPr id="684" name="Shape 684"/>
        <p:cNvGrpSpPr/>
        <p:nvPr/>
      </p:nvGrpSpPr>
      <p:grpSpPr>
        <a:xfrm>
          <a:off x="0" y="0"/>
          <a:ext cx="0" cy="0"/>
          <a:chOff x="0" y="0"/>
          <a:chExt cx="0" cy="0"/>
        </a:xfrm>
      </p:grpSpPr>
      <p:sp>
        <p:nvSpPr>
          <p:cNvPr id="685" name="Google Shape;685;p67"/>
          <p:cNvSpPr txBox="1"/>
          <p:nvPr>
            <p:ph type="title"/>
          </p:nvPr>
        </p:nvSpPr>
        <p:spPr>
          <a:xfrm>
            <a:off x="2051050" y="333375"/>
            <a:ext cx="5100637" cy="5048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Schoolbell"/>
              <a:buNone/>
            </a:pPr>
            <a:r>
              <a:rPr b="0" i="0" lang="en-US" sz="4000" u="none">
                <a:solidFill>
                  <a:schemeClr val="dk2"/>
                </a:solidFill>
                <a:latin typeface="Schoolbell"/>
                <a:ea typeface="Schoolbell"/>
                <a:cs typeface="Schoolbell"/>
                <a:sym typeface="Schoolbell"/>
              </a:rPr>
              <a:t>Sex determination</a:t>
            </a:r>
            <a:endParaRPr/>
          </a:p>
        </p:txBody>
      </p:sp>
      <p:graphicFrame>
        <p:nvGraphicFramePr>
          <p:cNvPr id="686" name="Google Shape;686;p67"/>
          <p:cNvGraphicFramePr/>
          <p:nvPr/>
        </p:nvGraphicFramePr>
        <p:xfrm>
          <a:off x="323850" y="2924175"/>
          <a:ext cx="3000000" cy="3000000"/>
        </p:xfrm>
        <a:graphic>
          <a:graphicData uri="http://schemas.openxmlformats.org/drawingml/2006/table">
            <a:tbl>
              <a:tblPr>
                <a:noFill/>
                <a:tableStyleId>{DD3CEB59-70A5-41B0-B4F1-E94C858F68E2}</a:tableStyleId>
              </a:tblPr>
              <a:tblGrid>
                <a:gridCol w="1296975"/>
                <a:gridCol w="1295400"/>
                <a:gridCol w="1296975"/>
              </a:tblGrid>
              <a:tr h="1189025">
                <a:tc>
                  <a:txBody>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txBody>
                  <a:tcPr marT="45625" marB="456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7200"/>
                        <a:buFont typeface="Times New Roman"/>
                        <a:buNone/>
                      </a:pPr>
                      <a:r>
                        <a:rPr b="0" i="0" lang="en-US" sz="7200" u="none">
                          <a:solidFill>
                            <a:schemeClr val="dk1"/>
                          </a:solidFill>
                          <a:latin typeface="Times New Roman"/>
                          <a:ea typeface="Times New Roman"/>
                          <a:cs typeface="Times New Roman"/>
                          <a:sym typeface="Times New Roman"/>
                        </a:rPr>
                        <a:t>X</a:t>
                      </a:r>
                      <a:endParaRPr/>
                    </a:p>
                  </a:txBody>
                  <a:tcPr marT="45625" marB="456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9CC"/>
                    </a:solidFill>
                  </a:tcPr>
                </a:tc>
                <a:tc>
                  <a:txBody>
                    <a:bodyPr/>
                    <a:lstStyle/>
                    <a:p>
                      <a:pPr indent="0" lvl="0" marL="0" marR="0" rtl="0" algn="ctr">
                        <a:lnSpc>
                          <a:spcPct val="100000"/>
                        </a:lnSpc>
                        <a:spcBef>
                          <a:spcPts val="0"/>
                        </a:spcBef>
                        <a:spcAft>
                          <a:spcPts val="0"/>
                        </a:spcAft>
                        <a:buClr>
                          <a:schemeClr val="dk1"/>
                        </a:buClr>
                        <a:buSzPts val="7200"/>
                        <a:buFont typeface="Times New Roman"/>
                        <a:buNone/>
                      </a:pPr>
                      <a:r>
                        <a:rPr b="0" i="0" lang="en-US" sz="7200" u="none">
                          <a:solidFill>
                            <a:schemeClr val="dk1"/>
                          </a:solidFill>
                          <a:latin typeface="Times New Roman"/>
                          <a:ea typeface="Times New Roman"/>
                          <a:cs typeface="Times New Roman"/>
                          <a:sym typeface="Times New Roman"/>
                        </a:rPr>
                        <a:t>X</a:t>
                      </a:r>
                      <a:endParaRPr/>
                    </a:p>
                  </a:txBody>
                  <a:tcPr marT="45625" marB="456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9CC"/>
                    </a:solidFill>
                  </a:tcPr>
                </a:tc>
              </a:tr>
              <a:tr h="1187450">
                <a:tc>
                  <a:txBody>
                    <a:bodyPr/>
                    <a:lstStyle/>
                    <a:p>
                      <a:pPr indent="0" lvl="0" marL="0" marR="0" rtl="0" algn="ctr">
                        <a:lnSpc>
                          <a:spcPct val="100000"/>
                        </a:lnSpc>
                        <a:spcBef>
                          <a:spcPts val="0"/>
                        </a:spcBef>
                        <a:spcAft>
                          <a:spcPts val="0"/>
                        </a:spcAft>
                        <a:buClr>
                          <a:schemeClr val="dk1"/>
                        </a:buClr>
                        <a:buSzPts val="7200"/>
                        <a:buFont typeface="Times New Roman"/>
                        <a:buNone/>
                      </a:pPr>
                      <a:r>
                        <a:rPr b="0" i="0" lang="en-US" sz="7200" u="none">
                          <a:solidFill>
                            <a:schemeClr val="dk1"/>
                          </a:solidFill>
                          <a:latin typeface="Times New Roman"/>
                          <a:ea typeface="Times New Roman"/>
                          <a:cs typeface="Times New Roman"/>
                          <a:sym typeface="Times New Roman"/>
                        </a:rPr>
                        <a:t>X</a:t>
                      </a:r>
                      <a:endParaRPr/>
                    </a:p>
                  </a:txBody>
                  <a:tcPr marT="45625" marB="456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99CC"/>
                    </a:solidFill>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XX</a:t>
                      </a:r>
                      <a:endParaRPr/>
                    </a:p>
                  </a:txBody>
                  <a:tcPr marT="45625" marB="456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XX</a:t>
                      </a:r>
                      <a:endParaRPr/>
                    </a:p>
                  </a:txBody>
                  <a:tcPr marT="45625" marB="456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89025">
                <a:tc>
                  <a:txBody>
                    <a:bodyPr/>
                    <a:lstStyle/>
                    <a:p>
                      <a:pPr indent="0" lvl="0" marL="0" marR="0" rtl="0" algn="ctr">
                        <a:lnSpc>
                          <a:spcPct val="100000"/>
                        </a:lnSpc>
                        <a:spcBef>
                          <a:spcPts val="0"/>
                        </a:spcBef>
                        <a:spcAft>
                          <a:spcPts val="0"/>
                        </a:spcAft>
                        <a:buClr>
                          <a:schemeClr val="dk1"/>
                        </a:buClr>
                        <a:buSzPts val="7200"/>
                        <a:buFont typeface="Times New Roman"/>
                        <a:buNone/>
                      </a:pPr>
                      <a:r>
                        <a:rPr b="0" i="0" lang="en-US" sz="7200" u="none">
                          <a:solidFill>
                            <a:schemeClr val="dk1"/>
                          </a:solidFill>
                          <a:latin typeface="Times New Roman"/>
                          <a:ea typeface="Times New Roman"/>
                          <a:cs typeface="Times New Roman"/>
                          <a:sym typeface="Times New Roman"/>
                        </a:rPr>
                        <a:t>Y</a:t>
                      </a:r>
                      <a:endParaRPr/>
                    </a:p>
                  </a:txBody>
                  <a:tcPr marT="45625" marB="456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99CC"/>
                    </a:solidFill>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XY</a:t>
                      </a:r>
                      <a:endParaRPr/>
                    </a:p>
                  </a:txBody>
                  <a:tcPr marT="45625" marB="456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6000"/>
                        <a:buFont typeface="Times New Roman"/>
                        <a:buNone/>
                      </a:pPr>
                      <a:r>
                        <a:rPr b="0" i="0" lang="en-US" sz="6000" u="none">
                          <a:solidFill>
                            <a:schemeClr val="dk1"/>
                          </a:solidFill>
                          <a:latin typeface="Times New Roman"/>
                          <a:ea typeface="Times New Roman"/>
                          <a:cs typeface="Times New Roman"/>
                          <a:sym typeface="Times New Roman"/>
                        </a:rPr>
                        <a:t>XY</a:t>
                      </a:r>
                      <a:endParaRPr/>
                    </a:p>
                  </a:txBody>
                  <a:tcPr marT="45625" marB="456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687" name="Google Shape;687;p67"/>
          <p:cNvSpPr txBox="1"/>
          <p:nvPr/>
        </p:nvSpPr>
        <p:spPr>
          <a:xfrm>
            <a:off x="323850" y="908050"/>
            <a:ext cx="8640762" cy="15525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What are the chances of having a boy or a girl???</a:t>
            </a:r>
            <a:endParaRPr/>
          </a:p>
          <a:p>
            <a:pPr indent="0" lvl="0" marL="0" marR="0" rtl="0" algn="l">
              <a:lnSpc>
                <a:spcPct val="100000"/>
              </a:lnSpc>
              <a:spcBef>
                <a:spcPts val="120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Everyone has a pair of chromosomes that determine our sex</a:t>
            </a:r>
            <a:endParaRPr/>
          </a:p>
          <a:p>
            <a:pPr indent="0" lvl="0" marL="0" marR="0" rtl="0" algn="l">
              <a:lnSpc>
                <a:spcPct val="100000"/>
              </a:lnSpc>
              <a:spcBef>
                <a:spcPts val="120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XX = female	XY = male</a:t>
            </a:r>
            <a:endParaRPr/>
          </a:p>
        </p:txBody>
      </p:sp>
      <p:sp>
        <p:nvSpPr>
          <p:cNvPr id="688" name="Google Shape;688;p67"/>
          <p:cNvSpPr txBox="1"/>
          <p:nvPr/>
        </p:nvSpPr>
        <p:spPr>
          <a:xfrm>
            <a:off x="4356100" y="2276475"/>
            <a:ext cx="4537075" cy="4324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b="0" i="0" lang="en-US" sz="2200" u="none">
                <a:solidFill>
                  <a:schemeClr val="dk1"/>
                </a:solidFill>
                <a:latin typeface="Arial"/>
                <a:ea typeface="Arial"/>
                <a:cs typeface="Arial"/>
                <a:sym typeface="Arial"/>
              </a:rPr>
              <a:t>The punnett square on the left shows us the probabilities that a man and woman are faced with each time they have a child.</a:t>
            </a:r>
            <a:endParaRPr/>
          </a:p>
          <a:p>
            <a:pPr indent="0" lvl="0" marL="0" marR="0" rtl="0" algn="l">
              <a:lnSpc>
                <a:spcPct val="100000"/>
              </a:lnSpc>
              <a:spcBef>
                <a:spcPts val="1100"/>
              </a:spcBef>
              <a:spcAft>
                <a:spcPts val="0"/>
              </a:spcAft>
              <a:buClr>
                <a:schemeClr val="dk1"/>
              </a:buClr>
              <a:buSzPts val="2200"/>
              <a:buFont typeface="Arial"/>
              <a:buNone/>
            </a:pPr>
            <a:r>
              <a:rPr b="0" i="0" lang="en-US" sz="2200" u="none">
                <a:solidFill>
                  <a:schemeClr val="dk1"/>
                </a:solidFill>
                <a:latin typeface="Arial"/>
                <a:ea typeface="Arial"/>
                <a:cs typeface="Arial"/>
                <a:sym typeface="Arial"/>
              </a:rPr>
              <a:t>XX = 50%</a:t>
            </a:r>
            <a:endParaRPr/>
          </a:p>
          <a:p>
            <a:pPr indent="0" lvl="0" marL="0" marR="0" rtl="0" algn="l">
              <a:lnSpc>
                <a:spcPct val="100000"/>
              </a:lnSpc>
              <a:spcBef>
                <a:spcPts val="1100"/>
              </a:spcBef>
              <a:spcAft>
                <a:spcPts val="0"/>
              </a:spcAft>
              <a:buClr>
                <a:schemeClr val="dk1"/>
              </a:buClr>
              <a:buSzPts val="2200"/>
              <a:buFont typeface="Arial"/>
              <a:buNone/>
            </a:pPr>
            <a:r>
              <a:rPr b="0" i="0" lang="en-US" sz="2200" u="none">
                <a:solidFill>
                  <a:schemeClr val="dk1"/>
                </a:solidFill>
                <a:latin typeface="Arial"/>
                <a:ea typeface="Arial"/>
                <a:cs typeface="Arial"/>
                <a:sym typeface="Arial"/>
              </a:rPr>
              <a:t>XY = 50%</a:t>
            </a:r>
            <a:endParaRPr/>
          </a:p>
          <a:p>
            <a:pPr indent="0" lvl="0" marL="0" marR="0" rtl="0" algn="l">
              <a:lnSpc>
                <a:spcPct val="100000"/>
              </a:lnSpc>
              <a:spcBef>
                <a:spcPts val="1100"/>
              </a:spcBef>
              <a:spcAft>
                <a:spcPts val="0"/>
              </a:spcAft>
              <a:buClr>
                <a:schemeClr val="dk1"/>
              </a:buClr>
              <a:buSzPts val="2200"/>
              <a:buFont typeface="Arial"/>
              <a:buNone/>
            </a:pPr>
            <a:r>
              <a:rPr b="0" i="0" lang="en-US" sz="2200" u="none">
                <a:solidFill>
                  <a:schemeClr val="dk1"/>
                </a:solidFill>
                <a:latin typeface="Arial"/>
                <a:ea typeface="Arial"/>
                <a:cs typeface="Arial"/>
                <a:sym typeface="Arial"/>
              </a:rPr>
              <a:t>If you have had two boys it does not mean you will have a girl next, each time a new zygote is formed the chances of it being male or female are 50 : 50.</a:t>
            </a:r>
            <a:endParaRPr/>
          </a:p>
        </p:txBody>
      </p:sp>
    </p:spTree>
  </p:cSld>
  <p:clrMapOvr>
    <a:masterClrMapping/>
  </p:clrMapOvr>
  <p:transition spd="slow">
    <p:diamond/>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68"/>
          <p:cNvSpPr txBox="1"/>
          <p:nvPr>
            <p:ph idx="1" type="body"/>
          </p:nvPr>
        </p:nvSpPr>
        <p:spPr>
          <a:xfrm>
            <a:off x="685800" y="620712"/>
            <a:ext cx="3381375" cy="576103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Notice how you can only receive an X from your mother and either an X or Y from your father!</a:t>
            </a:r>
            <a:endParaRPr/>
          </a:p>
          <a:p>
            <a:pPr indent="-342900" lvl="0" marL="34290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Therefore it is the father that determines the sex of the baby.</a:t>
            </a:r>
            <a:endParaRPr/>
          </a:p>
          <a:p>
            <a:pPr indent="-342900" lvl="0" marL="342900" rtl="0" algn="l">
              <a:lnSpc>
                <a:spcPct val="100000"/>
              </a:lnSpc>
              <a:spcBef>
                <a:spcPts val="480"/>
              </a:spcBef>
              <a:spcAft>
                <a:spcPts val="0"/>
              </a:spcAft>
              <a:buClr>
                <a:schemeClr val="dk1"/>
              </a:buClr>
              <a:buSzPts val="2400"/>
              <a:buFont typeface="Times New Roman"/>
              <a:buChar char="•"/>
            </a:pPr>
            <a:r>
              <a:rPr b="0" i="0" lang="en-US" sz="2400" u="none">
                <a:solidFill>
                  <a:schemeClr val="dk1"/>
                </a:solidFill>
                <a:latin typeface="Times New Roman"/>
                <a:ea typeface="Times New Roman"/>
                <a:cs typeface="Times New Roman"/>
                <a:sym typeface="Times New Roman"/>
              </a:rPr>
              <a:t>If you receive an X from your father you will become a female and if you receive a Y from your father you will become a male.</a:t>
            </a:r>
            <a:endParaRPr/>
          </a:p>
        </p:txBody>
      </p:sp>
      <p:pic>
        <p:nvPicPr>
          <p:cNvPr descr="sexsqr1" id="694" name="Google Shape;694;p68"/>
          <p:cNvPicPr preferRelativeResize="0"/>
          <p:nvPr/>
        </p:nvPicPr>
        <p:blipFill rotWithShape="1">
          <a:blip r:embed="rId3">
            <a:alphaModFix/>
          </a:blip>
          <a:srcRect b="0" l="0" r="0" t="0"/>
          <a:stretch/>
        </p:blipFill>
        <p:spPr>
          <a:xfrm>
            <a:off x="4572000" y="1052512"/>
            <a:ext cx="3911600" cy="41052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6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Times New Roman"/>
              <a:buNone/>
            </a:pPr>
            <a:r>
              <a:rPr b="0" i="0" lang="en-US" sz="4000" u="none">
                <a:solidFill>
                  <a:schemeClr val="dk2"/>
                </a:solidFill>
                <a:latin typeface="Times New Roman"/>
                <a:ea typeface="Times New Roman"/>
                <a:cs typeface="Times New Roman"/>
                <a:sym typeface="Times New Roman"/>
              </a:rPr>
              <a:t>How to determine the percentage of each gender using a punnett square</a:t>
            </a:r>
            <a:endParaRPr/>
          </a:p>
        </p:txBody>
      </p:sp>
      <p:grpSp>
        <p:nvGrpSpPr>
          <p:cNvPr id="700" name="Google Shape;700;p69"/>
          <p:cNvGrpSpPr/>
          <p:nvPr/>
        </p:nvGrpSpPr>
        <p:grpSpPr>
          <a:xfrm>
            <a:off x="2843212" y="2997200"/>
            <a:ext cx="3527425" cy="2879725"/>
            <a:chOff x="1338" y="1389"/>
            <a:chExt cx="2222" cy="1814"/>
          </a:xfrm>
        </p:grpSpPr>
        <p:sp>
          <p:nvSpPr>
            <p:cNvPr id="701" name="Google Shape;701;p69"/>
            <p:cNvSpPr txBox="1"/>
            <p:nvPr/>
          </p:nvSpPr>
          <p:spPr>
            <a:xfrm>
              <a:off x="1927" y="1888"/>
              <a:ext cx="1633" cy="1315"/>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02" name="Google Shape;702;p69"/>
            <p:cNvCxnSpPr/>
            <p:nvPr/>
          </p:nvCxnSpPr>
          <p:spPr>
            <a:xfrm>
              <a:off x="1338" y="2568"/>
              <a:ext cx="2222" cy="0"/>
            </a:xfrm>
            <a:prstGeom prst="straightConnector1">
              <a:avLst/>
            </a:prstGeom>
            <a:noFill/>
            <a:ln cap="flat" cmpd="sng" w="9525">
              <a:solidFill>
                <a:schemeClr val="dk1"/>
              </a:solidFill>
              <a:prstDash val="solid"/>
              <a:miter lim="800000"/>
              <a:headEnd len="med" w="med" type="none"/>
              <a:tailEnd len="med" w="med" type="none"/>
            </a:ln>
          </p:spPr>
        </p:cxnSp>
        <p:cxnSp>
          <p:nvCxnSpPr>
            <p:cNvPr id="703" name="Google Shape;703;p69"/>
            <p:cNvCxnSpPr/>
            <p:nvPr/>
          </p:nvCxnSpPr>
          <p:spPr>
            <a:xfrm>
              <a:off x="2744" y="1389"/>
              <a:ext cx="0" cy="1814"/>
            </a:xfrm>
            <a:prstGeom prst="straightConnector1">
              <a:avLst/>
            </a:prstGeom>
            <a:noFill/>
            <a:ln cap="flat" cmpd="sng" w="9525">
              <a:solidFill>
                <a:schemeClr val="dk1"/>
              </a:solidFill>
              <a:prstDash val="solid"/>
              <a:miter lim="800000"/>
              <a:headEnd len="med" w="med" type="none"/>
              <a:tailEnd len="med" w="med" type="none"/>
            </a:ln>
          </p:spPr>
        </p:cxnSp>
      </p:grpSp>
      <p:grpSp>
        <p:nvGrpSpPr>
          <p:cNvPr id="704" name="Google Shape;704;p69"/>
          <p:cNvGrpSpPr/>
          <p:nvPr/>
        </p:nvGrpSpPr>
        <p:grpSpPr>
          <a:xfrm>
            <a:off x="4427537" y="2133600"/>
            <a:ext cx="1438275" cy="1008062"/>
            <a:chOff x="2789" y="1344"/>
            <a:chExt cx="906" cy="635"/>
          </a:xfrm>
        </p:grpSpPr>
        <p:pic>
          <p:nvPicPr>
            <p:cNvPr descr="sperm" id="705" name="Google Shape;705;p69"/>
            <p:cNvPicPr preferRelativeResize="0"/>
            <p:nvPr/>
          </p:nvPicPr>
          <p:blipFill rotWithShape="1">
            <a:blip r:embed="rId3">
              <a:alphaModFix/>
            </a:blip>
            <a:srcRect b="0" l="0" r="0" t="0"/>
            <a:stretch/>
          </p:blipFill>
          <p:spPr>
            <a:xfrm>
              <a:off x="2789" y="1344"/>
              <a:ext cx="906" cy="582"/>
            </a:xfrm>
            <a:prstGeom prst="rect">
              <a:avLst/>
            </a:prstGeom>
            <a:noFill/>
            <a:ln>
              <a:noFill/>
            </a:ln>
          </p:spPr>
        </p:pic>
        <p:sp>
          <p:nvSpPr>
            <p:cNvPr id="706" name="Google Shape;706;p69"/>
            <p:cNvSpPr txBox="1"/>
            <p:nvPr/>
          </p:nvSpPr>
          <p:spPr>
            <a:xfrm>
              <a:off x="2789" y="1616"/>
              <a:ext cx="227" cy="31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07" name="Google Shape;707;p69"/>
            <p:cNvSpPr txBox="1"/>
            <p:nvPr/>
          </p:nvSpPr>
          <p:spPr>
            <a:xfrm>
              <a:off x="2971" y="1842"/>
              <a:ext cx="181" cy="1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grpSp>
        <p:nvGrpSpPr>
          <p:cNvPr id="708" name="Google Shape;708;p69"/>
          <p:cNvGrpSpPr/>
          <p:nvPr/>
        </p:nvGrpSpPr>
        <p:grpSpPr>
          <a:xfrm>
            <a:off x="1331912" y="4149725"/>
            <a:ext cx="792162" cy="1036637"/>
            <a:chOff x="839" y="2614"/>
            <a:chExt cx="499" cy="653"/>
          </a:xfrm>
        </p:grpSpPr>
        <p:sp>
          <p:nvSpPr>
            <p:cNvPr id="709" name="Google Shape;709;p69"/>
            <p:cNvSpPr/>
            <p:nvPr/>
          </p:nvSpPr>
          <p:spPr>
            <a:xfrm>
              <a:off x="839" y="2614"/>
              <a:ext cx="499" cy="453"/>
            </a:xfrm>
            <a:prstGeom prst="ellipse">
              <a:avLst/>
            </a:prstGeom>
            <a:solidFill>
              <a:schemeClr val="lt1"/>
            </a:solidFill>
            <a:ln cap="flat" cmpd="sng" w="349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10" name="Google Shape;710;p69"/>
            <p:cNvSpPr txBox="1"/>
            <p:nvPr/>
          </p:nvSpPr>
          <p:spPr>
            <a:xfrm>
              <a:off x="839" y="3113"/>
              <a:ext cx="499" cy="1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CCCC"/>
                </a:buClr>
                <a:buSzPts val="1000"/>
                <a:buFont typeface="Arimo"/>
                <a:buNone/>
              </a:pPr>
              <a:r>
                <a:rPr b="0" i="0" lang="en-US" sz="1000" u="none">
                  <a:solidFill>
                    <a:srgbClr val="33CCCC"/>
                  </a:solidFill>
                  <a:latin typeface="Arimo"/>
                  <a:ea typeface="Arimo"/>
                  <a:cs typeface="Arimo"/>
                  <a:sym typeface="Arimo"/>
                </a:rPr>
                <a:t>OVUM</a:t>
              </a:r>
              <a:endParaRPr/>
            </a:p>
          </p:txBody>
        </p:sp>
      </p:grpSp>
      <p:sp>
        <p:nvSpPr>
          <p:cNvPr id="711" name="Google Shape;711;p69"/>
          <p:cNvSpPr txBox="1"/>
          <p:nvPr/>
        </p:nvSpPr>
        <p:spPr>
          <a:xfrm>
            <a:off x="2843212" y="4076700"/>
            <a:ext cx="865187"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12" name="Google Shape;712;p69"/>
          <p:cNvSpPr txBox="1"/>
          <p:nvPr/>
        </p:nvSpPr>
        <p:spPr>
          <a:xfrm>
            <a:off x="2843212" y="5084762"/>
            <a:ext cx="865187"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13" name="Google Shape;713;p69"/>
          <p:cNvSpPr txBox="1"/>
          <p:nvPr/>
        </p:nvSpPr>
        <p:spPr>
          <a:xfrm>
            <a:off x="4067175" y="2997200"/>
            <a:ext cx="792162"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14" name="Google Shape;714;p69"/>
          <p:cNvSpPr txBox="1"/>
          <p:nvPr/>
        </p:nvSpPr>
        <p:spPr>
          <a:xfrm>
            <a:off x="5292725" y="2997200"/>
            <a:ext cx="6477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15" name="Google Shape;715;p69"/>
          <p:cNvSpPr txBox="1"/>
          <p:nvPr/>
        </p:nvSpPr>
        <p:spPr>
          <a:xfrm>
            <a:off x="5364162" y="2997200"/>
            <a:ext cx="6477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Y</a:t>
            </a:r>
            <a:endParaRPr/>
          </a:p>
        </p:txBody>
      </p:sp>
      <p:sp>
        <p:nvSpPr>
          <p:cNvPr id="716" name="Google Shape;716;p69"/>
          <p:cNvSpPr txBox="1"/>
          <p:nvPr/>
        </p:nvSpPr>
        <p:spPr>
          <a:xfrm>
            <a:off x="3922712" y="4076700"/>
            <a:ext cx="504825"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17" name="Google Shape;717;p69"/>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sp>
        <p:nvSpPr>
          <p:cNvPr id="718" name="Google Shape;718;p69"/>
          <p:cNvSpPr txBox="1"/>
          <p:nvPr/>
        </p:nvSpPr>
        <p:spPr>
          <a:xfrm>
            <a:off x="4284662" y="4076700"/>
            <a:ext cx="504825"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19" name="Google Shape;719;p69"/>
          <p:cNvSpPr txBox="1"/>
          <p:nvPr/>
        </p:nvSpPr>
        <p:spPr>
          <a:xfrm>
            <a:off x="4284662" y="5084762"/>
            <a:ext cx="504825"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20" name="Google Shape;720;p69"/>
          <p:cNvSpPr txBox="1"/>
          <p:nvPr/>
        </p:nvSpPr>
        <p:spPr>
          <a:xfrm>
            <a:off x="3924300" y="5084762"/>
            <a:ext cx="504825"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21" name="Google Shape;721;p69"/>
          <p:cNvSpPr txBox="1"/>
          <p:nvPr/>
        </p:nvSpPr>
        <p:spPr>
          <a:xfrm>
            <a:off x="5148262" y="4149725"/>
            <a:ext cx="504825"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22" name="Google Shape;722;p69"/>
          <p:cNvSpPr txBox="1"/>
          <p:nvPr/>
        </p:nvSpPr>
        <p:spPr>
          <a:xfrm>
            <a:off x="5219700" y="5084762"/>
            <a:ext cx="504825"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X</a:t>
            </a:r>
            <a:endParaRPr/>
          </a:p>
        </p:txBody>
      </p:sp>
      <p:sp>
        <p:nvSpPr>
          <p:cNvPr id="723" name="Google Shape;723;p69"/>
          <p:cNvSpPr txBox="1"/>
          <p:nvPr/>
        </p:nvSpPr>
        <p:spPr>
          <a:xfrm>
            <a:off x="5580062" y="4149725"/>
            <a:ext cx="4318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Y</a:t>
            </a:r>
            <a:endParaRPr/>
          </a:p>
        </p:txBody>
      </p:sp>
      <p:sp>
        <p:nvSpPr>
          <p:cNvPr id="724" name="Google Shape;724;p69"/>
          <p:cNvSpPr txBox="1"/>
          <p:nvPr/>
        </p:nvSpPr>
        <p:spPr>
          <a:xfrm>
            <a:off x="5580062" y="5081587"/>
            <a:ext cx="4318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Y</a:t>
            </a:r>
            <a:endParaRPr/>
          </a:p>
        </p:txBody>
      </p:sp>
      <p:sp>
        <p:nvSpPr>
          <p:cNvPr id="725" name="Google Shape;725;p69"/>
          <p:cNvSpPr txBox="1"/>
          <p:nvPr/>
        </p:nvSpPr>
        <p:spPr>
          <a:xfrm>
            <a:off x="6732587" y="2852737"/>
            <a:ext cx="1728787" cy="191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Therefore the percentage is 50% Female</a:t>
            </a:r>
            <a:endParaRPr/>
          </a:p>
        </p:txBody>
      </p:sp>
      <p:sp>
        <p:nvSpPr>
          <p:cNvPr id="726" name="Google Shape;726;p69"/>
          <p:cNvSpPr txBox="1"/>
          <p:nvPr/>
        </p:nvSpPr>
        <p:spPr>
          <a:xfrm>
            <a:off x="6732587" y="4797425"/>
            <a:ext cx="1871662"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And 50% males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10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822"/>
                                        <p:tgtEl>
                                          <p:spTgt spid="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xEl>
                                              <p:pRg end="0" st="0"/>
                                            </p:txEl>
                                          </p:spTgt>
                                        </p:tgtEl>
                                        <p:attrNameLst>
                                          <p:attrName>style.visibility</p:attrName>
                                        </p:attrNameLst>
                                      </p:cBhvr>
                                      <p:to>
                                        <p:strVal val="visible"/>
                                      </p:to>
                                    </p:set>
                                    <p:animEffect filter="fade" transition="in">
                                      <p:cBhvr>
                                        <p:cTn dur="1822"/>
                                        <p:tgtEl>
                                          <p:spTgt spid="72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Chromosomes</a:t>
            </a:r>
            <a:endParaRPr/>
          </a:p>
        </p:txBody>
      </p:sp>
      <p:sp>
        <p:nvSpPr>
          <p:cNvPr id="167" name="Google Shape;167;p7"/>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1" i="0" lang="en-US" sz="2800" u="none">
                <a:solidFill>
                  <a:schemeClr val="dk1"/>
                </a:solidFill>
                <a:latin typeface="Times New Roman"/>
                <a:ea typeface="Times New Roman"/>
                <a:cs typeface="Times New Roman"/>
                <a:sym typeface="Times New Roman"/>
              </a:rPr>
              <a:t>Chromosomes</a:t>
            </a:r>
            <a:r>
              <a:rPr b="0" i="0" lang="en-US" sz="2800" u="none">
                <a:solidFill>
                  <a:schemeClr val="dk1"/>
                </a:solidFill>
                <a:latin typeface="Times New Roman"/>
                <a:ea typeface="Times New Roman"/>
                <a:cs typeface="Times New Roman"/>
                <a:sym typeface="Times New Roman"/>
              </a:rPr>
              <a:t> are organized structures of DNA. </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Chromosomes contain a single continuous piece of DNA, which contains many genes. </a:t>
            </a:r>
            <a:endParaRPr/>
          </a:p>
        </p:txBody>
      </p:sp>
      <p:sp>
        <p:nvSpPr>
          <p:cNvPr id="168" name="Google Shape;168;p7"/>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Times New Roman"/>
              <a:buNone/>
            </a:pPr>
            <a:r>
              <a:t/>
            </a:r>
            <a:endParaRPr sz="2800"/>
          </a:p>
        </p:txBody>
      </p:sp>
      <p:pic>
        <p:nvPicPr>
          <p:cNvPr id="169" name="Google Shape;169;p7"/>
          <p:cNvPicPr preferRelativeResize="0"/>
          <p:nvPr/>
        </p:nvPicPr>
        <p:blipFill rotWithShape="1">
          <a:blip r:embed="rId3">
            <a:alphaModFix/>
          </a:blip>
          <a:srcRect b="0" l="0" r="0" t="0"/>
          <a:stretch/>
        </p:blipFill>
        <p:spPr>
          <a:xfrm>
            <a:off x="4643437" y="1989137"/>
            <a:ext cx="3744912" cy="40322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pic>
        <p:nvPicPr>
          <p:cNvPr id="731" name="Google Shape;731;p70"/>
          <p:cNvPicPr preferRelativeResize="0"/>
          <p:nvPr/>
        </p:nvPicPr>
        <p:blipFill rotWithShape="1">
          <a:blip r:embed="rId3">
            <a:alphaModFix/>
          </a:blip>
          <a:srcRect b="0" l="0" r="0" t="0"/>
          <a:stretch/>
        </p:blipFill>
        <p:spPr>
          <a:xfrm>
            <a:off x="2268537" y="1052512"/>
            <a:ext cx="4418012" cy="511333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99FF"/>
        </a:solidFill>
      </p:bgPr>
    </p:bg>
    <p:spTree>
      <p:nvGrpSpPr>
        <p:cNvPr id="735" name="Shape 735"/>
        <p:cNvGrpSpPr/>
        <p:nvPr/>
      </p:nvGrpSpPr>
      <p:grpSpPr>
        <a:xfrm>
          <a:off x="0" y="0"/>
          <a:ext cx="0" cy="0"/>
          <a:chOff x="0" y="0"/>
          <a:chExt cx="0" cy="0"/>
        </a:xfrm>
      </p:grpSpPr>
      <p:sp>
        <p:nvSpPr>
          <p:cNvPr id="736" name="Google Shape;736;p71"/>
          <p:cNvSpPr txBox="1"/>
          <p:nvPr>
            <p:ph type="title"/>
          </p:nvPr>
        </p:nvSpPr>
        <p:spPr>
          <a:xfrm>
            <a:off x="685800" y="333375"/>
            <a:ext cx="7772400" cy="7191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Erica One"/>
              <a:buNone/>
            </a:pPr>
            <a:r>
              <a:rPr b="0" i="0" lang="en-US" sz="4000" u="none">
                <a:solidFill>
                  <a:schemeClr val="dk2"/>
                </a:solidFill>
                <a:latin typeface="Erica One"/>
                <a:ea typeface="Erica One"/>
                <a:cs typeface="Erica One"/>
                <a:sym typeface="Erica One"/>
              </a:rPr>
              <a:t>Pedigree Charts</a:t>
            </a:r>
            <a:endParaRPr/>
          </a:p>
        </p:txBody>
      </p:sp>
      <p:grpSp>
        <p:nvGrpSpPr>
          <p:cNvPr id="737" name="Google Shape;737;p71"/>
          <p:cNvGrpSpPr/>
          <p:nvPr/>
        </p:nvGrpSpPr>
        <p:grpSpPr>
          <a:xfrm>
            <a:off x="611187" y="1268412"/>
            <a:ext cx="5041900" cy="3240087"/>
            <a:chOff x="1148" y="7151"/>
            <a:chExt cx="5747" cy="3729"/>
          </a:xfrm>
        </p:grpSpPr>
        <p:sp>
          <p:nvSpPr>
            <p:cNvPr id="738" name="Google Shape;738;p71"/>
            <p:cNvSpPr txBox="1"/>
            <p:nvPr/>
          </p:nvSpPr>
          <p:spPr>
            <a:xfrm>
              <a:off x="1148" y="7151"/>
              <a:ext cx="5747" cy="3729"/>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39" name="Google Shape;739;p71"/>
            <p:cNvCxnSpPr/>
            <p:nvPr/>
          </p:nvCxnSpPr>
          <p:spPr>
            <a:xfrm>
              <a:off x="2260" y="9190"/>
              <a:ext cx="1" cy="540"/>
            </a:xfrm>
            <a:prstGeom prst="straightConnector1">
              <a:avLst/>
            </a:prstGeom>
            <a:noFill/>
            <a:ln cap="flat" cmpd="sng" w="9525">
              <a:solidFill>
                <a:schemeClr val="dk1"/>
              </a:solidFill>
              <a:prstDash val="solid"/>
              <a:miter lim="800000"/>
              <a:headEnd len="med" w="med" type="none"/>
              <a:tailEnd len="med" w="med" type="none"/>
            </a:ln>
          </p:spPr>
        </p:cxnSp>
        <p:sp>
          <p:nvSpPr>
            <p:cNvPr id="740" name="Google Shape;740;p71"/>
            <p:cNvSpPr/>
            <p:nvPr/>
          </p:nvSpPr>
          <p:spPr>
            <a:xfrm>
              <a:off x="5227" y="10489"/>
              <a:ext cx="358" cy="359"/>
            </a:xfrm>
            <a:prstGeom prst="ellipse">
              <a:avLst/>
            </a:prstGeom>
            <a:solidFill>
              <a:srgbClr val="000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41" name="Google Shape;741;p71"/>
            <p:cNvCxnSpPr/>
            <p:nvPr/>
          </p:nvCxnSpPr>
          <p:spPr>
            <a:xfrm>
              <a:off x="5412" y="10118"/>
              <a:ext cx="1" cy="538"/>
            </a:xfrm>
            <a:prstGeom prst="straightConnector1">
              <a:avLst/>
            </a:prstGeom>
            <a:noFill/>
            <a:ln cap="flat" cmpd="sng" w="9525">
              <a:solidFill>
                <a:schemeClr val="dk1"/>
              </a:solidFill>
              <a:prstDash val="solid"/>
              <a:miter lim="800000"/>
              <a:headEnd len="med" w="med" type="none"/>
              <a:tailEnd len="med" w="med" type="none"/>
            </a:ln>
          </p:spPr>
        </p:cxnSp>
        <p:grpSp>
          <p:nvGrpSpPr>
            <p:cNvPr id="742" name="Google Shape;742;p71"/>
            <p:cNvGrpSpPr/>
            <p:nvPr/>
          </p:nvGrpSpPr>
          <p:grpSpPr>
            <a:xfrm>
              <a:off x="3929" y="8634"/>
              <a:ext cx="2160" cy="1621"/>
              <a:chOff x="3848" y="8231"/>
              <a:chExt cx="2160" cy="1621"/>
            </a:xfrm>
          </p:grpSpPr>
          <p:grpSp>
            <p:nvGrpSpPr>
              <p:cNvPr id="743" name="Google Shape;743;p71"/>
              <p:cNvGrpSpPr/>
              <p:nvPr/>
            </p:nvGrpSpPr>
            <p:grpSpPr>
              <a:xfrm>
                <a:off x="3848" y="8231"/>
                <a:ext cx="2160" cy="1621"/>
                <a:chOff x="3848" y="8231"/>
                <a:chExt cx="2160" cy="1621"/>
              </a:xfrm>
            </p:grpSpPr>
            <p:sp>
              <p:nvSpPr>
                <p:cNvPr id="744" name="Google Shape;744;p71"/>
                <p:cNvSpPr/>
                <p:nvPr/>
              </p:nvSpPr>
              <p:spPr>
                <a:xfrm>
                  <a:off x="5648" y="9491"/>
                  <a:ext cx="360" cy="361"/>
                </a:xfrm>
                <a:prstGeom prst="ellipse">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745" name="Google Shape;745;p71"/>
                <p:cNvGrpSpPr/>
                <p:nvPr/>
              </p:nvGrpSpPr>
              <p:grpSpPr>
                <a:xfrm>
                  <a:off x="3848" y="8231"/>
                  <a:ext cx="1260" cy="1621"/>
                  <a:chOff x="3848" y="8231"/>
                  <a:chExt cx="1260" cy="1621"/>
                </a:xfrm>
              </p:grpSpPr>
              <p:cxnSp>
                <p:nvCxnSpPr>
                  <p:cNvPr id="746" name="Google Shape;746;p71"/>
                  <p:cNvCxnSpPr/>
                  <p:nvPr/>
                </p:nvCxnSpPr>
                <p:spPr>
                  <a:xfrm>
                    <a:off x="4028" y="8951"/>
                    <a:ext cx="720" cy="1"/>
                  </a:xfrm>
                  <a:prstGeom prst="straightConnector1">
                    <a:avLst/>
                  </a:prstGeom>
                  <a:noFill/>
                  <a:ln cap="flat" cmpd="sng" w="9525">
                    <a:solidFill>
                      <a:schemeClr val="dk1"/>
                    </a:solidFill>
                    <a:prstDash val="solid"/>
                    <a:miter lim="800000"/>
                    <a:headEnd len="med" w="med" type="none"/>
                    <a:tailEnd len="med" w="med" type="none"/>
                  </a:ln>
                </p:spPr>
              </p:cxnSp>
              <p:grpSp>
                <p:nvGrpSpPr>
                  <p:cNvPr id="747" name="Google Shape;747;p71"/>
                  <p:cNvGrpSpPr/>
                  <p:nvPr/>
                </p:nvGrpSpPr>
                <p:grpSpPr>
                  <a:xfrm>
                    <a:off x="3848" y="8231"/>
                    <a:ext cx="1260" cy="1621"/>
                    <a:chOff x="3848" y="8231"/>
                    <a:chExt cx="1260" cy="1621"/>
                  </a:xfrm>
                </p:grpSpPr>
                <p:sp>
                  <p:nvSpPr>
                    <p:cNvPr id="748" name="Google Shape;748;p71"/>
                    <p:cNvSpPr txBox="1"/>
                    <p:nvPr/>
                  </p:nvSpPr>
                  <p:spPr>
                    <a:xfrm>
                      <a:off x="4568" y="9491"/>
                      <a:ext cx="360" cy="361"/>
                    </a:xfrm>
                    <a:prstGeom prst="rect">
                      <a:avLst/>
                    </a:prstGeom>
                    <a:solidFill>
                      <a:srgbClr val="000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749" name="Google Shape;749;p71"/>
                    <p:cNvGrpSpPr/>
                    <p:nvPr/>
                  </p:nvGrpSpPr>
                  <p:grpSpPr>
                    <a:xfrm>
                      <a:off x="3848" y="8231"/>
                      <a:ext cx="1260" cy="1621"/>
                      <a:chOff x="3848" y="8231"/>
                      <a:chExt cx="1260" cy="1621"/>
                    </a:xfrm>
                  </p:grpSpPr>
                  <p:sp>
                    <p:nvSpPr>
                      <p:cNvPr id="750" name="Google Shape;750;p71"/>
                      <p:cNvSpPr txBox="1"/>
                      <p:nvPr/>
                    </p:nvSpPr>
                    <p:spPr>
                      <a:xfrm>
                        <a:off x="3848" y="9491"/>
                        <a:ext cx="360" cy="361"/>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751" name="Google Shape;751;p71"/>
                      <p:cNvGrpSpPr/>
                      <p:nvPr/>
                    </p:nvGrpSpPr>
                    <p:grpSpPr>
                      <a:xfrm>
                        <a:off x="3848" y="8231"/>
                        <a:ext cx="1260" cy="1260"/>
                        <a:chOff x="3848" y="8231"/>
                        <a:chExt cx="1260" cy="1260"/>
                      </a:xfrm>
                    </p:grpSpPr>
                    <p:grpSp>
                      <p:nvGrpSpPr>
                        <p:cNvPr id="752" name="Google Shape;752;p71"/>
                        <p:cNvGrpSpPr/>
                        <p:nvPr/>
                      </p:nvGrpSpPr>
                      <p:grpSpPr>
                        <a:xfrm>
                          <a:off x="3848" y="8231"/>
                          <a:ext cx="1260" cy="1260"/>
                          <a:chOff x="3848" y="8231"/>
                          <a:chExt cx="1260" cy="1260"/>
                        </a:xfrm>
                      </p:grpSpPr>
                      <p:grpSp>
                        <p:nvGrpSpPr>
                          <p:cNvPr id="753" name="Google Shape;753;p71"/>
                          <p:cNvGrpSpPr/>
                          <p:nvPr/>
                        </p:nvGrpSpPr>
                        <p:grpSpPr>
                          <a:xfrm>
                            <a:off x="3848" y="8231"/>
                            <a:ext cx="1260" cy="720"/>
                            <a:chOff x="3848" y="8231"/>
                            <a:chExt cx="1260" cy="720"/>
                          </a:xfrm>
                        </p:grpSpPr>
                        <p:grpSp>
                          <p:nvGrpSpPr>
                            <p:cNvPr id="754" name="Google Shape;754;p71"/>
                            <p:cNvGrpSpPr/>
                            <p:nvPr/>
                          </p:nvGrpSpPr>
                          <p:grpSpPr>
                            <a:xfrm>
                              <a:off x="3848" y="8231"/>
                              <a:ext cx="1260" cy="361"/>
                              <a:chOff x="3848" y="8231"/>
                              <a:chExt cx="1260" cy="361"/>
                            </a:xfrm>
                          </p:grpSpPr>
                          <p:sp>
                            <p:nvSpPr>
                              <p:cNvPr id="755" name="Google Shape;755;p71"/>
                              <p:cNvSpPr txBox="1"/>
                              <p:nvPr/>
                            </p:nvSpPr>
                            <p:spPr>
                              <a:xfrm>
                                <a:off x="4748" y="8231"/>
                                <a:ext cx="360" cy="361"/>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56" name="Google Shape;756;p71"/>
                              <p:cNvCxnSpPr/>
                              <p:nvPr/>
                            </p:nvCxnSpPr>
                            <p:spPr>
                              <a:xfrm>
                                <a:off x="3848" y="8411"/>
                                <a:ext cx="900" cy="1"/>
                              </a:xfrm>
                              <a:prstGeom prst="straightConnector1">
                                <a:avLst/>
                              </a:prstGeom>
                              <a:noFill/>
                              <a:ln cap="flat" cmpd="sng" w="9525">
                                <a:solidFill>
                                  <a:schemeClr val="dk1"/>
                                </a:solidFill>
                                <a:prstDash val="solid"/>
                                <a:miter lim="800000"/>
                                <a:headEnd len="med" w="med" type="none"/>
                                <a:tailEnd len="med" w="med" type="none"/>
                              </a:ln>
                            </p:spPr>
                          </p:cxnSp>
                        </p:grpSp>
                        <p:cxnSp>
                          <p:nvCxnSpPr>
                            <p:cNvPr id="757" name="Google Shape;757;p71"/>
                            <p:cNvCxnSpPr/>
                            <p:nvPr/>
                          </p:nvCxnSpPr>
                          <p:spPr>
                            <a:xfrm>
                              <a:off x="4388" y="8411"/>
                              <a:ext cx="1" cy="540"/>
                            </a:xfrm>
                            <a:prstGeom prst="straightConnector1">
                              <a:avLst/>
                            </a:prstGeom>
                            <a:noFill/>
                            <a:ln cap="flat" cmpd="sng" w="9525">
                              <a:solidFill>
                                <a:schemeClr val="dk1"/>
                              </a:solidFill>
                              <a:prstDash val="solid"/>
                              <a:miter lim="800000"/>
                              <a:headEnd len="med" w="med" type="none"/>
                              <a:tailEnd len="med" w="med" type="none"/>
                            </a:ln>
                          </p:spPr>
                        </p:cxnSp>
                      </p:grpSp>
                      <p:cxnSp>
                        <p:nvCxnSpPr>
                          <p:cNvPr id="758" name="Google Shape;758;p71"/>
                          <p:cNvCxnSpPr/>
                          <p:nvPr/>
                        </p:nvCxnSpPr>
                        <p:spPr>
                          <a:xfrm>
                            <a:off x="4028" y="8951"/>
                            <a:ext cx="1" cy="540"/>
                          </a:xfrm>
                          <a:prstGeom prst="straightConnector1">
                            <a:avLst/>
                          </a:prstGeom>
                          <a:noFill/>
                          <a:ln cap="flat" cmpd="sng" w="9525">
                            <a:solidFill>
                              <a:schemeClr val="dk1"/>
                            </a:solidFill>
                            <a:prstDash val="solid"/>
                            <a:miter lim="800000"/>
                            <a:headEnd len="med" w="med" type="none"/>
                            <a:tailEnd len="med" w="med" type="none"/>
                          </a:ln>
                        </p:spPr>
                      </p:cxnSp>
                    </p:grpSp>
                    <p:cxnSp>
                      <p:nvCxnSpPr>
                        <p:cNvPr id="759" name="Google Shape;759;p71"/>
                        <p:cNvCxnSpPr/>
                        <p:nvPr/>
                      </p:nvCxnSpPr>
                      <p:spPr>
                        <a:xfrm>
                          <a:off x="4748" y="8951"/>
                          <a:ext cx="1" cy="540"/>
                        </a:xfrm>
                        <a:prstGeom prst="straightConnector1">
                          <a:avLst/>
                        </a:prstGeom>
                        <a:noFill/>
                        <a:ln cap="flat" cmpd="sng" w="9525">
                          <a:solidFill>
                            <a:schemeClr val="dk1"/>
                          </a:solidFill>
                          <a:prstDash val="solid"/>
                          <a:miter lim="800000"/>
                          <a:headEnd len="med" w="med" type="none"/>
                          <a:tailEnd len="med" w="med" type="none"/>
                        </a:ln>
                      </p:spPr>
                    </p:cxnSp>
                  </p:grpSp>
                </p:grpSp>
              </p:grpSp>
            </p:grpSp>
          </p:grpSp>
          <p:cxnSp>
            <p:nvCxnSpPr>
              <p:cNvPr id="760" name="Google Shape;760;p71"/>
              <p:cNvCxnSpPr/>
              <p:nvPr/>
            </p:nvCxnSpPr>
            <p:spPr>
              <a:xfrm>
                <a:off x="4928" y="9671"/>
                <a:ext cx="720" cy="1"/>
              </a:xfrm>
              <a:prstGeom prst="straightConnector1">
                <a:avLst/>
              </a:prstGeom>
              <a:noFill/>
              <a:ln cap="flat" cmpd="sng" w="9525">
                <a:solidFill>
                  <a:schemeClr val="dk1"/>
                </a:solidFill>
                <a:prstDash val="solid"/>
                <a:miter lim="800000"/>
                <a:headEnd len="med" w="med" type="none"/>
                <a:tailEnd len="med" w="med" type="none"/>
              </a:ln>
            </p:spPr>
          </p:cxnSp>
        </p:grpSp>
        <p:grpSp>
          <p:nvGrpSpPr>
            <p:cNvPr id="761" name="Google Shape;761;p71"/>
            <p:cNvGrpSpPr/>
            <p:nvPr/>
          </p:nvGrpSpPr>
          <p:grpSpPr>
            <a:xfrm>
              <a:off x="2446" y="9747"/>
              <a:ext cx="1080" cy="1081"/>
              <a:chOff x="2408" y="9311"/>
              <a:chExt cx="1080" cy="1082"/>
            </a:xfrm>
          </p:grpSpPr>
          <p:grpSp>
            <p:nvGrpSpPr>
              <p:cNvPr id="762" name="Google Shape;762;p71"/>
              <p:cNvGrpSpPr/>
              <p:nvPr/>
            </p:nvGrpSpPr>
            <p:grpSpPr>
              <a:xfrm>
                <a:off x="2408" y="9311"/>
                <a:ext cx="1080" cy="719"/>
                <a:chOff x="2408" y="9311"/>
                <a:chExt cx="1080" cy="719"/>
              </a:xfrm>
            </p:grpSpPr>
            <p:cxnSp>
              <p:nvCxnSpPr>
                <p:cNvPr id="763" name="Google Shape;763;p71"/>
                <p:cNvCxnSpPr/>
                <p:nvPr/>
              </p:nvCxnSpPr>
              <p:spPr>
                <a:xfrm>
                  <a:off x="2768" y="9491"/>
                  <a:ext cx="1" cy="539"/>
                </a:xfrm>
                <a:prstGeom prst="straightConnector1">
                  <a:avLst/>
                </a:prstGeom>
                <a:noFill/>
                <a:ln cap="flat" cmpd="sng" w="9525">
                  <a:solidFill>
                    <a:schemeClr val="dk1"/>
                  </a:solidFill>
                  <a:prstDash val="solid"/>
                  <a:miter lim="800000"/>
                  <a:headEnd len="med" w="med" type="none"/>
                  <a:tailEnd len="med" w="med" type="none"/>
                </a:ln>
              </p:spPr>
            </p:cxnSp>
            <p:grpSp>
              <p:nvGrpSpPr>
                <p:cNvPr id="764" name="Google Shape;764;p71"/>
                <p:cNvGrpSpPr/>
                <p:nvPr/>
              </p:nvGrpSpPr>
              <p:grpSpPr>
                <a:xfrm>
                  <a:off x="2408" y="9311"/>
                  <a:ext cx="1080" cy="361"/>
                  <a:chOff x="2408" y="9311"/>
                  <a:chExt cx="1080" cy="361"/>
                </a:xfrm>
              </p:grpSpPr>
              <p:sp>
                <p:nvSpPr>
                  <p:cNvPr id="765" name="Google Shape;765;p71"/>
                  <p:cNvSpPr txBox="1"/>
                  <p:nvPr/>
                </p:nvSpPr>
                <p:spPr>
                  <a:xfrm>
                    <a:off x="3128" y="9311"/>
                    <a:ext cx="360" cy="361"/>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66" name="Google Shape;766;p71"/>
                  <p:cNvCxnSpPr/>
                  <p:nvPr/>
                </p:nvCxnSpPr>
                <p:spPr>
                  <a:xfrm>
                    <a:off x="2408" y="9491"/>
                    <a:ext cx="720" cy="1"/>
                  </a:xfrm>
                  <a:prstGeom prst="straightConnector1">
                    <a:avLst/>
                  </a:prstGeom>
                  <a:noFill/>
                  <a:ln cap="flat" cmpd="sng" w="9525">
                    <a:solidFill>
                      <a:schemeClr val="dk1"/>
                    </a:solidFill>
                    <a:prstDash val="solid"/>
                    <a:miter lim="800000"/>
                    <a:headEnd len="med" w="med" type="none"/>
                    <a:tailEnd len="med" w="med" type="none"/>
                  </a:ln>
                </p:spPr>
              </p:cxnSp>
            </p:grpSp>
          </p:grpSp>
          <p:sp>
            <p:nvSpPr>
              <p:cNvPr id="767" name="Google Shape;767;p71"/>
              <p:cNvSpPr txBox="1"/>
              <p:nvPr/>
            </p:nvSpPr>
            <p:spPr>
              <a:xfrm>
                <a:off x="2588" y="10031"/>
                <a:ext cx="360" cy="362"/>
              </a:xfrm>
              <a:prstGeom prst="rect">
                <a:avLst/>
              </a:prstGeom>
              <a:solidFill>
                <a:srgbClr val="000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grpSp>
          <p:nvGrpSpPr>
            <p:cNvPr id="768" name="Google Shape;768;p71"/>
            <p:cNvGrpSpPr/>
            <p:nvPr/>
          </p:nvGrpSpPr>
          <p:grpSpPr>
            <a:xfrm>
              <a:off x="1148" y="8634"/>
              <a:ext cx="1260" cy="1441"/>
              <a:chOff x="1148" y="8231"/>
              <a:chExt cx="1260" cy="1441"/>
            </a:xfrm>
          </p:grpSpPr>
          <p:sp>
            <p:nvSpPr>
              <p:cNvPr id="769" name="Google Shape;769;p71"/>
              <p:cNvSpPr/>
              <p:nvPr/>
            </p:nvSpPr>
            <p:spPr>
              <a:xfrm>
                <a:off x="2048" y="9311"/>
                <a:ext cx="360" cy="361"/>
              </a:xfrm>
              <a:prstGeom prst="ellipse">
                <a:avLst/>
              </a:prstGeom>
              <a:solidFill>
                <a:srgbClr val="000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770" name="Google Shape;770;p71"/>
              <p:cNvGrpSpPr/>
              <p:nvPr/>
            </p:nvGrpSpPr>
            <p:grpSpPr>
              <a:xfrm>
                <a:off x="1148" y="8231"/>
                <a:ext cx="1080" cy="1441"/>
                <a:chOff x="1148" y="8231"/>
                <a:chExt cx="1080" cy="1441"/>
              </a:xfrm>
            </p:grpSpPr>
            <p:sp>
              <p:nvSpPr>
                <p:cNvPr id="771" name="Google Shape;771;p71"/>
                <p:cNvSpPr/>
                <p:nvPr/>
              </p:nvSpPr>
              <p:spPr>
                <a:xfrm>
                  <a:off x="1328" y="9311"/>
                  <a:ext cx="360" cy="361"/>
                </a:xfrm>
                <a:prstGeom prst="ellipse">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772" name="Google Shape;772;p71"/>
                <p:cNvGrpSpPr/>
                <p:nvPr/>
              </p:nvGrpSpPr>
              <p:grpSpPr>
                <a:xfrm>
                  <a:off x="1148" y="8231"/>
                  <a:ext cx="1080" cy="1080"/>
                  <a:chOff x="1148" y="8231"/>
                  <a:chExt cx="1080" cy="1080"/>
                </a:xfrm>
              </p:grpSpPr>
              <p:grpSp>
                <p:nvGrpSpPr>
                  <p:cNvPr id="773" name="Google Shape;773;p71"/>
                  <p:cNvGrpSpPr/>
                  <p:nvPr/>
                </p:nvGrpSpPr>
                <p:grpSpPr>
                  <a:xfrm>
                    <a:off x="1508" y="8411"/>
                    <a:ext cx="720" cy="900"/>
                    <a:chOff x="1508" y="8411"/>
                    <a:chExt cx="720" cy="900"/>
                  </a:xfrm>
                </p:grpSpPr>
                <p:cxnSp>
                  <p:nvCxnSpPr>
                    <p:cNvPr id="774" name="Google Shape;774;p71"/>
                    <p:cNvCxnSpPr/>
                    <p:nvPr/>
                  </p:nvCxnSpPr>
                  <p:spPr>
                    <a:xfrm>
                      <a:off x="1868" y="8411"/>
                      <a:ext cx="1" cy="360"/>
                    </a:xfrm>
                    <a:prstGeom prst="straightConnector1">
                      <a:avLst/>
                    </a:prstGeom>
                    <a:noFill/>
                    <a:ln cap="flat" cmpd="sng" w="9525">
                      <a:solidFill>
                        <a:schemeClr val="dk1"/>
                      </a:solidFill>
                      <a:prstDash val="solid"/>
                      <a:miter lim="800000"/>
                      <a:headEnd len="med" w="med" type="none"/>
                      <a:tailEnd len="med" w="med" type="none"/>
                    </a:ln>
                  </p:spPr>
                </p:cxnSp>
                <p:grpSp>
                  <p:nvGrpSpPr>
                    <p:cNvPr id="775" name="Google Shape;775;p71"/>
                    <p:cNvGrpSpPr/>
                    <p:nvPr/>
                  </p:nvGrpSpPr>
                  <p:grpSpPr>
                    <a:xfrm>
                      <a:off x="1508" y="8771"/>
                      <a:ext cx="720" cy="540"/>
                      <a:chOff x="1508" y="8771"/>
                      <a:chExt cx="720" cy="540"/>
                    </a:xfrm>
                  </p:grpSpPr>
                  <p:cxnSp>
                    <p:nvCxnSpPr>
                      <p:cNvPr id="776" name="Google Shape;776;p71"/>
                      <p:cNvCxnSpPr/>
                      <p:nvPr/>
                    </p:nvCxnSpPr>
                    <p:spPr>
                      <a:xfrm>
                        <a:off x="1508" y="8771"/>
                        <a:ext cx="720" cy="1"/>
                      </a:xfrm>
                      <a:prstGeom prst="straightConnector1">
                        <a:avLst/>
                      </a:prstGeom>
                      <a:noFill/>
                      <a:ln cap="flat" cmpd="sng" w="9525">
                        <a:solidFill>
                          <a:schemeClr val="dk1"/>
                        </a:solidFill>
                        <a:prstDash val="solid"/>
                        <a:miter lim="800000"/>
                        <a:headEnd len="med" w="med" type="none"/>
                        <a:tailEnd len="med" w="med" type="none"/>
                      </a:ln>
                    </p:spPr>
                  </p:cxnSp>
                  <p:cxnSp>
                    <p:nvCxnSpPr>
                      <p:cNvPr id="777" name="Google Shape;777;p71"/>
                      <p:cNvCxnSpPr/>
                      <p:nvPr/>
                    </p:nvCxnSpPr>
                    <p:spPr>
                      <a:xfrm>
                        <a:off x="1508" y="8771"/>
                        <a:ext cx="1" cy="540"/>
                      </a:xfrm>
                      <a:prstGeom prst="straightConnector1">
                        <a:avLst/>
                      </a:prstGeom>
                      <a:noFill/>
                      <a:ln cap="flat" cmpd="sng" w="9525">
                        <a:solidFill>
                          <a:schemeClr val="dk1"/>
                        </a:solidFill>
                        <a:prstDash val="solid"/>
                        <a:miter lim="800000"/>
                        <a:headEnd len="med" w="med" type="none"/>
                        <a:tailEnd len="med" w="med" type="none"/>
                      </a:ln>
                    </p:spPr>
                  </p:cxnSp>
                </p:grpSp>
              </p:grpSp>
              <p:grpSp>
                <p:nvGrpSpPr>
                  <p:cNvPr id="778" name="Google Shape;778;p71"/>
                  <p:cNvGrpSpPr/>
                  <p:nvPr/>
                </p:nvGrpSpPr>
                <p:grpSpPr>
                  <a:xfrm>
                    <a:off x="1148" y="8231"/>
                    <a:ext cx="1080" cy="361"/>
                    <a:chOff x="1148" y="8231"/>
                    <a:chExt cx="1080" cy="361"/>
                  </a:xfrm>
                </p:grpSpPr>
                <p:sp>
                  <p:nvSpPr>
                    <p:cNvPr id="779" name="Google Shape;779;p71"/>
                    <p:cNvSpPr txBox="1"/>
                    <p:nvPr/>
                  </p:nvSpPr>
                  <p:spPr>
                    <a:xfrm>
                      <a:off x="1148" y="8231"/>
                      <a:ext cx="360" cy="361"/>
                    </a:xfrm>
                    <a:prstGeom prst="rect">
                      <a:avLst/>
                    </a:prstGeom>
                    <a:solidFill>
                      <a:srgbClr val="000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80" name="Google Shape;780;p71"/>
                    <p:cNvCxnSpPr/>
                    <p:nvPr/>
                  </p:nvCxnSpPr>
                  <p:spPr>
                    <a:xfrm>
                      <a:off x="1508" y="8411"/>
                      <a:ext cx="720" cy="1"/>
                    </a:xfrm>
                    <a:prstGeom prst="straightConnector1">
                      <a:avLst/>
                    </a:prstGeom>
                    <a:noFill/>
                    <a:ln cap="flat" cmpd="sng" w="9525">
                      <a:solidFill>
                        <a:schemeClr val="dk1"/>
                      </a:solidFill>
                      <a:prstDash val="solid"/>
                      <a:miter lim="800000"/>
                      <a:headEnd len="med" w="med" type="none"/>
                      <a:tailEnd len="med" w="med" type="none"/>
                    </a:ln>
                  </p:spPr>
                </p:cxnSp>
              </p:grpSp>
            </p:grpSp>
          </p:grpSp>
        </p:grpSp>
        <p:grpSp>
          <p:nvGrpSpPr>
            <p:cNvPr id="781" name="Google Shape;781;p71"/>
            <p:cNvGrpSpPr/>
            <p:nvPr/>
          </p:nvGrpSpPr>
          <p:grpSpPr>
            <a:xfrm>
              <a:off x="2260" y="7522"/>
              <a:ext cx="1441" cy="720"/>
              <a:chOff x="2340" y="7151"/>
              <a:chExt cx="1440" cy="720"/>
            </a:xfrm>
          </p:grpSpPr>
          <p:sp>
            <p:nvSpPr>
              <p:cNvPr id="782" name="Google Shape;782;p71"/>
              <p:cNvSpPr/>
              <p:nvPr/>
            </p:nvSpPr>
            <p:spPr>
              <a:xfrm>
                <a:off x="3420" y="7151"/>
                <a:ext cx="360" cy="360"/>
              </a:xfrm>
              <a:prstGeom prst="ellipse">
                <a:avLst/>
              </a:prstGeom>
              <a:solidFill>
                <a:srgbClr val="000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83" name="Google Shape;783;p71"/>
              <p:cNvSpPr txBox="1"/>
              <p:nvPr/>
            </p:nvSpPr>
            <p:spPr>
              <a:xfrm>
                <a:off x="2340" y="7151"/>
                <a:ext cx="360" cy="36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84" name="Google Shape;784;p71"/>
              <p:cNvCxnSpPr/>
              <p:nvPr/>
            </p:nvCxnSpPr>
            <p:spPr>
              <a:xfrm>
                <a:off x="2700" y="7331"/>
                <a:ext cx="720" cy="0"/>
              </a:xfrm>
              <a:prstGeom prst="straightConnector1">
                <a:avLst/>
              </a:prstGeom>
              <a:noFill/>
              <a:ln cap="flat" cmpd="sng" w="9525">
                <a:solidFill>
                  <a:schemeClr val="dk1"/>
                </a:solidFill>
                <a:prstDash val="solid"/>
                <a:miter lim="800000"/>
                <a:headEnd len="med" w="med" type="none"/>
                <a:tailEnd len="med" w="med" type="none"/>
              </a:ln>
            </p:spPr>
          </p:cxnSp>
          <p:cxnSp>
            <p:nvCxnSpPr>
              <p:cNvPr id="785" name="Google Shape;785;p71"/>
              <p:cNvCxnSpPr/>
              <p:nvPr/>
            </p:nvCxnSpPr>
            <p:spPr>
              <a:xfrm>
                <a:off x="3060" y="7331"/>
                <a:ext cx="0" cy="540"/>
              </a:xfrm>
              <a:prstGeom prst="straightConnector1">
                <a:avLst/>
              </a:prstGeom>
              <a:noFill/>
              <a:ln cap="flat" cmpd="sng" w="9525">
                <a:solidFill>
                  <a:schemeClr val="dk1"/>
                </a:solidFill>
                <a:prstDash val="solid"/>
                <a:miter lim="800000"/>
                <a:headEnd len="med" w="med" type="none"/>
                <a:tailEnd len="med" w="med" type="none"/>
              </a:ln>
            </p:spPr>
          </p:cxnSp>
        </p:grpSp>
      </p:grpSp>
      <p:sp>
        <p:nvSpPr>
          <p:cNvPr id="786" name="Google Shape;786;p71"/>
          <p:cNvSpPr/>
          <p:nvPr/>
        </p:nvSpPr>
        <p:spPr>
          <a:xfrm>
            <a:off x="1547812" y="2492375"/>
            <a:ext cx="360362" cy="360362"/>
          </a:xfrm>
          <a:prstGeom prst="ellipse">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87" name="Google Shape;787;p71"/>
          <p:cNvSpPr/>
          <p:nvPr/>
        </p:nvSpPr>
        <p:spPr>
          <a:xfrm>
            <a:off x="2771775" y="2565400"/>
            <a:ext cx="360362" cy="360362"/>
          </a:xfrm>
          <a:prstGeom prst="ellipse">
            <a:avLst/>
          </a:prstGeom>
          <a:solidFill>
            <a:schemeClr val="dk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788" name="Google Shape;788;p71"/>
          <p:cNvCxnSpPr/>
          <p:nvPr/>
        </p:nvCxnSpPr>
        <p:spPr>
          <a:xfrm>
            <a:off x="1763712" y="2276475"/>
            <a:ext cx="1152525" cy="0"/>
          </a:xfrm>
          <a:prstGeom prst="straightConnector1">
            <a:avLst/>
          </a:prstGeom>
          <a:noFill/>
          <a:ln cap="flat" cmpd="sng" w="9525">
            <a:solidFill>
              <a:schemeClr val="dk1"/>
            </a:solidFill>
            <a:prstDash val="solid"/>
            <a:miter lim="800000"/>
            <a:headEnd len="med" w="med" type="none"/>
            <a:tailEnd len="med" w="med" type="none"/>
          </a:ln>
        </p:spPr>
      </p:cxnSp>
      <p:cxnSp>
        <p:nvCxnSpPr>
          <p:cNvPr id="789" name="Google Shape;789;p71"/>
          <p:cNvCxnSpPr/>
          <p:nvPr/>
        </p:nvCxnSpPr>
        <p:spPr>
          <a:xfrm>
            <a:off x="1763712" y="2276475"/>
            <a:ext cx="0" cy="215900"/>
          </a:xfrm>
          <a:prstGeom prst="straightConnector1">
            <a:avLst/>
          </a:prstGeom>
          <a:noFill/>
          <a:ln cap="flat" cmpd="sng" w="9525">
            <a:solidFill>
              <a:schemeClr val="dk1"/>
            </a:solidFill>
            <a:prstDash val="solid"/>
            <a:miter lim="800000"/>
            <a:headEnd len="med" w="med" type="none"/>
            <a:tailEnd len="med" w="med" type="none"/>
          </a:ln>
        </p:spPr>
      </p:cxnSp>
      <p:cxnSp>
        <p:nvCxnSpPr>
          <p:cNvPr id="790" name="Google Shape;790;p71"/>
          <p:cNvCxnSpPr/>
          <p:nvPr/>
        </p:nvCxnSpPr>
        <p:spPr>
          <a:xfrm>
            <a:off x="2916237" y="2276475"/>
            <a:ext cx="0" cy="288925"/>
          </a:xfrm>
          <a:prstGeom prst="straightConnector1">
            <a:avLst/>
          </a:prstGeom>
          <a:noFill/>
          <a:ln cap="flat" cmpd="sng" w="9525">
            <a:solidFill>
              <a:schemeClr val="dk1"/>
            </a:solidFill>
            <a:prstDash val="solid"/>
            <a:miter lim="800000"/>
            <a:headEnd len="med" w="med" type="none"/>
            <a:tailEnd len="med" w="med" type="none"/>
          </a:ln>
        </p:spPr>
      </p:cxnSp>
      <p:sp>
        <p:nvSpPr>
          <p:cNvPr id="791" name="Google Shape;791;p71"/>
          <p:cNvSpPr/>
          <p:nvPr/>
        </p:nvSpPr>
        <p:spPr>
          <a:xfrm>
            <a:off x="5940425" y="1773237"/>
            <a:ext cx="360362" cy="360362"/>
          </a:xfrm>
          <a:prstGeom prst="ellipse">
            <a:avLst/>
          </a:prstGeom>
          <a:solidFill>
            <a:schemeClr val="dk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92" name="Google Shape;792;p71"/>
          <p:cNvSpPr/>
          <p:nvPr/>
        </p:nvSpPr>
        <p:spPr>
          <a:xfrm>
            <a:off x="5940425" y="2349500"/>
            <a:ext cx="360362" cy="360362"/>
          </a:xfrm>
          <a:prstGeom prst="ellipse">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93" name="Google Shape;793;p71"/>
          <p:cNvSpPr txBox="1"/>
          <p:nvPr/>
        </p:nvSpPr>
        <p:spPr>
          <a:xfrm>
            <a:off x="5940425" y="2997200"/>
            <a:ext cx="360362" cy="287337"/>
          </a:xfrm>
          <a:prstGeom prst="rect">
            <a:avLst/>
          </a:prstGeom>
          <a:solidFill>
            <a:schemeClr val="dk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94" name="Google Shape;794;p71"/>
          <p:cNvSpPr txBox="1"/>
          <p:nvPr/>
        </p:nvSpPr>
        <p:spPr>
          <a:xfrm>
            <a:off x="5940425" y="3500437"/>
            <a:ext cx="360362" cy="287337"/>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95" name="Google Shape;795;p71"/>
          <p:cNvSpPr txBox="1"/>
          <p:nvPr/>
        </p:nvSpPr>
        <p:spPr>
          <a:xfrm>
            <a:off x="5364162" y="1341437"/>
            <a:ext cx="3529012"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96" name="Google Shape;796;p71"/>
          <p:cNvSpPr txBox="1"/>
          <p:nvPr/>
        </p:nvSpPr>
        <p:spPr>
          <a:xfrm>
            <a:off x="5867400" y="1557337"/>
            <a:ext cx="3276600" cy="28527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 affected female</a:t>
            </a:r>
            <a:endParaRPr/>
          </a:p>
          <a:p>
            <a:pPr indent="0" lvl="0" marL="0" marR="0" rtl="0" algn="l">
              <a:lnSpc>
                <a:spcPct val="100000"/>
              </a:lnSpc>
              <a:spcBef>
                <a:spcPts val="200"/>
              </a:spcBef>
              <a:spcAft>
                <a:spcPts val="0"/>
              </a:spcAft>
              <a:buClr>
                <a:schemeClr val="dk1"/>
              </a:buClr>
              <a:buSzPts val="400"/>
              <a:buFont typeface="Times New Roman"/>
              <a:buNone/>
            </a:pPr>
            <a:r>
              <a:t/>
            </a:r>
            <a:endParaRPr b="0" i="0" sz="400" u="none">
              <a:solidFill>
                <a:schemeClr val="dk1"/>
              </a:solidFill>
              <a:latin typeface="Times New Roman"/>
              <a:ea typeface="Times New Roman"/>
              <a:cs typeface="Times New Roman"/>
              <a:sym typeface="Times New Roman"/>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 unaffected female</a:t>
            </a:r>
            <a:endParaRPr/>
          </a:p>
          <a:p>
            <a:pPr indent="0" lvl="0" marL="0" marR="0" rtl="0" algn="l">
              <a:lnSpc>
                <a:spcPct val="100000"/>
              </a:lnSpc>
              <a:spcBef>
                <a:spcPts val="250"/>
              </a:spcBef>
              <a:spcAft>
                <a:spcPts val="0"/>
              </a:spcAft>
              <a:buClr>
                <a:schemeClr val="dk1"/>
              </a:buClr>
              <a:buSzPts val="500"/>
              <a:buFont typeface="Times New Roman"/>
              <a:buNone/>
            </a:pPr>
            <a:r>
              <a:t/>
            </a:r>
            <a:endParaRPr b="0" i="0" sz="500" u="none">
              <a:solidFill>
                <a:schemeClr val="dk1"/>
              </a:solidFill>
              <a:latin typeface="Times New Roman"/>
              <a:ea typeface="Times New Roman"/>
              <a:cs typeface="Times New Roman"/>
              <a:sym typeface="Times New Roman"/>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 affected male</a:t>
            </a:r>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 unaffected male</a:t>
            </a:r>
            <a:endParaRPr/>
          </a:p>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72"/>
          <p:cNvSpPr txBox="1"/>
          <p:nvPr>
            <p:ph type="title"/>
          </p:nvPr>
        </p:nvSpPr>
        <p:spPr>
          <a:xfrm>
            <a:off x="684212" y="26035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Genetics of taste</a:t>
            </a:r>
            <a:endParaRPr/>
          </a:p>
        </p:txBody>
      </p:sp>
      <p:sp>
        <p:nvSpPr>
          <p:cNvPr id="802" name="Google Shape;802;p72"/>
          <p:cNvSpPr txBox="1"/>
          <p:nvPr>
            <p:ph idx="1" type="body"/>
          </p:nvPr>
        </p:nvSpPr>
        <p:spPr>
          <a:xfrm>
            <a:off x="611187" y="1700212"/>
            <a:ext cx="4606925"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In 1931, a chemist named Arthur Fox was pouring some powdered PTC into a bottle. When some of the powder accidentally blew into the air, a colleague standing nearby complained that the dust tasted bitter. Fox tasted nothing at all. Curious how they could be tasting the chemical differently, they tasted it again. The results were the same. Fox had his friends and family try the chemical then describe how it tasted. Some people tasted nothing. Some found it intensely bitter, and still others thought it tasted only slightly bitter.</a:t>
            </a:r>
            <a:endParaRPr/>
          </a:p>
        </p:txBody>
      </p:sp>
      <p:pic>
        <p:nvPicPr>
          <p:cNvPr id="803" name="Google Shape;803;p72"/>
          <p:cNvPicPr preferRelativeResize="0"/>
          <p:nvPr/>
        </p:nvPicPr>
        <p:blipFill rotWithShape="1">
          <a:blip r:embed="rId3">
            <a:alphaModFix/>
          </a:blip>
          <a:srcRect b="0" l="0" r="0" t="0"/>
          <a:stretch/>
        </p:blipFill>
        <p:spPr>
          <a:xfrm>
            <a:off x="5435600" y="1125537"/>
            <a:ext cx="3581400" cy="55816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sp>
        <p:nvSpPr>
          <p:cNvPr id="808" name="Google Shape;808;p7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Font typeface="Times New Roman"/>
              <a:buNone/>
            </a:pPr>
            <a:r>
              <a:rPr b="0" i="0" lang="en-US" sz="3600" u="none">
                <a:solidFill>
                  <a:schemeClr val="dk2"/>
                </a:solidFill>
                <a:latin typeface="Times New Roman"/>
                <a:ea typeface="Times New Roman"/>
                <a:cs typeface="Times New Roman"/>
                <a:sym typeface="Times New Roman"/>
              </a:rPr>
              <a:t>How does this gene assist survival.</a:t>
            </a:r>
            <a:endParaRPr/>
          </a:p>
        </p:txBody>
      </p:sp>
      <p:pic>
        <p:nvPicPr>
          <p:cNvPr id="809" name="Google Shape;809;p73"/>
          <p:cNvPicPr preferRelativeResize="0"/>
          <p:nvPr/>
        </p:nvPicPr>
        <p:blipFill rotWithShape="1">
          <a:blip r:embed="rId3">
            <a:alphaModFix/>
          </a:blip>
          <a:srcRect b="0" l="0" r="0" t="0"/>
          <a:stretch/>
        </p:blipFill>
        <p:spPr>
          <a:xfrm>
            <a:off x="5148262" y="1844675"/>
            <a:ext cx="3722687" cy="3709987"/>
          </a:xfrm>
          <a:prstGeom prst="rect">
            <a:avLst/>
          </a:prstGeom>
          <a:noFill/>
          <a:ln>
            <a:noFill/>
          </a:ln>
        </p:spPr>
      </p:pic>
      <p:sp>
        <p:nvSpPr>
          <p:cNvPr id="810" name="Google Shape;810;p73"/>
          <p:cNvSpPr txBox="1"/>
          <p:nvPr/>
        </p:nvSpPr>
        <p:spPr>
          <a:xfrm>
            <a:off x="468312" y="1636712"/>
            <a:ext cx="4391025" cy="45243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Plants produce a variety of toxic compounds in order to protect themselves from being eaten. The ability to discern bitter tastes evolved as a mechanism to prevent early humans from eating poisonous plants. Humans have about 30 genes that code for bitter taste receptors. Each receptor can interact with several compounds, allowing people to taste a wide variety of bitter substances.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4" name="Shape 814"/>
        <p:cNvGrpSpPr/>
        <p:nvPr/>
      </p:nvGrpSpPr>
      <p:grpSpPr>
        <a:xfrm>
          <a:off x="0" y="0"/>
          <a:ext cx="0" cy="0"/>
          <a:chOff x="0" y="0"/>
          <a:chExt cx="0" cy="0"/>
        </a:xfrm>
      </p:grpSpPr>
      <p:pic>
        <p:nvPicPr>
          <p:cNvPr id="815" name="Google Shape;815;p74"/>
          <p:cNvPicPr preferRelativeResize="0"/>
          <p:nvPr>
            <p:ph idx="1" type="body"/>
          </p:nvPr>
        </p:nvPicPr>
        <p:blipFill rotWithShape="1">
          <a:blip r:embed="rId3">
            <a:alphaModFix/>
          </a:blip>
          <a:srcRect b="0" l="0" r="0" t="0"/>
          <a:stretch/>
        </p:blipFill>
        <p:spPr>
          <a:xfrm>
            <a:off x="685800" y="2606675"/>
            <a:ext cx="3810000" cy="3630612"/>
          </a:xfrm>
          <a:prstGeom prst="rect">
            <a:avLst/>
          </a:prstGeom>
          <a:noFill/>
          <a:ln>
            <a:noFill/>
          </a:ln>
        </p:spPr>
      </p:pic>
      <p:sp>
        <p:nvSpPr>
          <p:cNvPr id="816" name="Google Shape;816;p74"/>
          <p:cNvSpPr txBox="1"/>
          <p:nvPr>
            <p:ph idx="1" type="body"/>
          </p:nvPr>
        </p:nvSpPr>
        <p:spPr>
          <a:xfrm>
            <a:off x="4648200" y="1981200"/>
            <a:ext cx="3810000" cy="4876800"/>
          </a:xfrm>
          <a:prstGeom prst="rect">
            <a:avLst/>
          </a:prstGeom>
          <a:noFill/>
          <a:ln>
            <a:noFill/>
          </a:ln>
        </p:spPr>
        <p:txBody>
          <a:bodyPr anchorCtr="0" anchor="t" bIns="45700" lIns="91425" spcFirstLastPara="1" rIns="91425" wrap="square" tIns="45700">
            <a:noAutofit/>
          </a:bodyPr>
          <a:lstStyle/>
          <a:p>
            <a:pPr indent="-215900" lvl="0" marL="342900" rtl="0" algn="l">
              <a:lnSpc>
                <a:spcPct val="80000"/>
              </a:lnSpc>
              <a:spcBef>
                <a:spcPts val="0"/>
              </a:spcBef>
              <a:spcAft>
                <a:spcPts val="0"/>
              </a:spcAft>
              <a:buClr>
                <a:schemeClr val="dk1"/>
              </a:buClr>
              <a:buSzPts val="2000"/>
              <a:buFont typeface="Times New Roman"/>
              <a:buNone/>
            </a:pPr>
            <a:r>
              <a:t/>
            </a:r>
            <a:endParaRPr b="0" i="0" sz="2000" u="none">
              <a:solidFill>
                <a:schemeClr val="dk1"/>
              </a:solidFill>
              <a:latin typeface="Times New Roman"/>
              <a:ea typeface="Times New Roman"/>
              <a:cs typeface="Times New Roman"/>
              <a:sym typeface="Times New Roman"/>
            </a:endParaRPr>
          </a:p>
          <a:p>
            <a:pPr indent="-342900" lvl="0" marL="342900" rtl="0" algn="l">
              <a:lnSpc>
                <a:spcPct val="80000"/>
              </a:lnSpc>
              <a:spcBef>
                <a:spcPts val="40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To find out if a taster individual is homozygous dominant TT or heterozygous Tt you will need to do a </a:t>
            </a:r>
            <a:r>
              <a:rPr b="0" i="0" lang="en-US" sz="2000" u="sng">
                <a:solidFill>
                  <a:schemeClr val="dk1"/>
                </a:solidFill>
                <a:latin typeface="Times New Roman"/>
                <a:ea typeface="Times New Roman"/>
                <a:cs typeface="Times New Roman"/>
                <a:sym typeface="Times New Roman"/>
              </a:rPr>
              <a:t>test cross</a:t>
            </a:r>
            <a:r>
              <a:rPr b="0" i="0" lang="en-US" sz="2000" u="none">
                <a:solidFill>
                  <a:schemeClr val="dk1"/>
                </a:solidFill>
                <a:latin typeface="Times New Roman"/>
                <a:ea typeface="Times New Roman"/>
                <a:cs typeface="Times New Roman"/>
                <a:sym typeface="Times New Roman"/>
              </a:rPr>
              <a:t>.</a:t>
            </a:r>
            <a:endParaRPr/>
          </a:p>
          <a:p>
            <a:pPr indent="-342900" lvl="0" marL="342900" rtl="0" algn="l">
              <a:lnSpc>
                <a:spcPct val="80000"/>
              </a:lnSpc>
              <a:spcBef>
                <a:spcPts val="40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In a test cross you cross the unknown individual with a homozygous recessive non taster individual tt and look at the offspring.</a:t>
            </a:r>
            <a:endParaRPr/>
          </a:p>
          <a:p>
            <a:pPr indent="-342900" lvl="0" marL="342900" rtl="0" algn="l">
              <a:lnSpc>
                <a:spcPct val="80000"/>
              </a:lnSpc>
              <a:spcBef>
                <a:spcPts val="40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If an offspring shows the recessive trait the unknown must be Heterozygous Tt.</a:t>
            </a:r>
            <a:endParaRPr/>
          </a:p>
          <a:p>
            <a:pPr indent="-342900" lvl="0" marL="342900" rtl="0" algn="l">
              <a:lnSpc>
                <a:spcPct val="80000"/>
              </a:lnSpc>
              <a:spcBef>
                <a:spcPts val="400"/>
              </a:spcBef>
              <a:spcAft>
                <a:spcPts val="0"/>
              </a:spcAft>
              <a:buClr>
                <a:schemeClr val="dk1"/>
              </a:buClr>
              <a:buSzPts val="2000"/>
              <a:buFont typeface="Times New Roman"/>
              <a:buChar char="•"/>
            </a:pPr>
            <a:r>
              <a:rPr b="0" i="0" lang="en-US" sz="2000" u="none">
                <a:solidFill>
                  <a:schemeClr val="dk1"/>
                </a:solidFill>
                <a:latin typeface="Times New Roman"/>
                <a:ea typeface="Times New Roman"/>
                <a:cs typeface="Times New Roman"/>
                <a:sym typeface="Times New Roman"/>
              </a:rPr>
              <a:t>If none of the offspring show the recessive gene the unknown must be homozygous dominant TT</a:t>
            </a:r>
            <a:endParaRPr/>
          </a:p>
        </p:txBody>
      </p:sp>
      <p:sp>
        <p:nvSpPr>
          <p:cNvPr id="817" name="Google Shape;817;p74"/>
          <p:cNvSpPr/>
          <p:nvPr/>
        </p:nvSpPr>
        <p:spPr>
          <a:xfrm>
            <a:off x="900112" y="836612"/>
            <a:ext cx="358775" cy="360362"/>
          </a:xfrm>
          <a:prstGeom prst="ellipse">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18" name="Google Shape;818;p74"/>
          <p:cNvSpPr txBox="1"/>
          <p:nvPr/>
        </p:nvSpPr>
        <p:spPr>
          <a:xfrm>
            <a:off x="971550" y="1628775"/>
            <a:ext cx="2376487" cy="7207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19" name="Google Shape;819;p74"/>
          <p:cNvSpPr txBox="1"/>
          <p:nvPr/>
        </p:nvSpPr>
        <p:spPr>
          <a:xfrm>
            <a:off x="971550" y="333375"/>
            <a:ext cx="2879725" cy="2017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Times New Roman"/>
              <a:buNone/>
            </a:pPr>
            <a:r>
              <a:rPr b="0" i="0" lang="en-US" sz="1600" u="none">
                <a:solidFill>
                  <a:schemeClr val="dk1"/>
                </a:solidFill>
                <a:latin typeface="Times New Roman"/>
                <a:ea typeface="Times New Roman"/>
                <a:cs typeface="Times New Roman"/>
                <a:sym typeface="Times New Roman"/>
              </a:rPr>
              <a:t>      </a:t>
            </a:r>
            <a:r>
              <a:rPr b="0" i="0" lang="en-US" sz="1800" u="none">
                <a:solidFill>
                  <a:schemeClr val="dk1"/>
                </a:solidFill>
                <a:latin typeface="Times New Roman"/>
                <a:ea typeface="Times New Roman"/>
                <a:cs typeface="Times New Roman"/>
                <a:sym typeface="Times New Roman"/>
              </a:rPr>
              <a:t>= Taster  female</a:t>
            </a:r>
            <a:endParaRPr/>
          </a:p>
          <a:p>
            <a:pPr indent="0" lvl="0" marL="0" marR="0" rtl="0" algn="l">
              <a:lnSpc>
                <a:spcPct val="100000"/>
              </a:lnSpc>
              <a:spcBef>
                <a:spcPts val="9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      = Non taster female</a:t>
            </a:r>
            <a:endParaRPr/>
          </a:p>
          <a:p>
            <a:pPr indent="0" lvl="0" marL="0" marR="0" rtl="0" algn="l">
              <a:lnSpc>
                <a:spcPct val="100000"/>
              </a:lnSpc>
              <a:spcBef>
                <a:spcPts val="9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       = Taster male</a:t>
            </a:r>
            <a:endParaRPr/>
          </a:p>
          <a:p>
            <a:pPr indent="0" lvl="0" marL="0" marR="0" rtl="0" algn="l">
              <a:lnSpc>
                <a:spcPct val="100000"/>
              </a:lnSpc>
              <a:spcBef>
                <a:spcPts val="90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       = Non taster male</a:t>
            </a:r>
            <a:endParaRPr/>
          </a:p>
          <a:p>
            <a:pPr indent="0" lvl="0" marL="0" marR="0" rtl="0" algn="ctr">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820" name="Google Shape;820;p74"/>
          <p:cNvSpPr txBox="1"/>
          <p:nvPr/>
        </p:nvSpPr>
        <p:spPr>
          <a:xfrm>
            <a:off x="900112" y="1268412"/>
            <a:ext cx="360362" cy="287337"/>
          </a:xfrm>
          <a:prstGeom prst="rect">
            <a:avLst/>
          </a:prstGeom>
          <a:solidFill>
            <a:schemeClr val="dk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21" name="Google Shape;821;p74"/>
          <p:cNvSpPr txBox="1"/>
          <p:nvPr/>
        </p:nvSpPr>
        <p:spPr>
          <a:xfrm>
            <a:off x="900112" y="1628775"/>
            <a:ext cx="360362" cy="287337"/>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22" name="Google Shape;822;p74"/>
          <p:cNvSpPr/>
          <p:nvPr/>
        </p:nvSpPr>
        <p:spPr>
          <a:xfrm>
            <a:off x="900112" y="404812"/>
            <a:ext cx="358775" cy="360362"/>
          </a:xfrm>
          <a:prstGeom prst="ellipse">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23" name="Google Shape;823;p74"/>
          <p:cNvSpPr txBox="1"/>
          <p:nvPr/>
        </p:nvSpPr>
        <p:spPr>
          <a:xfrm>
            <a:off x="5148262" y="476250"/>
            <a:ext cx="2808287" cy="1004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 = Taster</a:t>
            </a:r>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 non Taster</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75"/>
          <p:cNvSpPr txBox="1"/>
          <p:nvPr>
            <p:ph idx="1" type="body"/>
          </p:nvPr>
        </p:nvSpPr>
        <p:spPr>
          <a:xfrm>
            <a:off x="685800" y="620712"/>
            <a:ext cx="3810000" cy="5475287"/>
          </a:xfrm>
          <a:prstGeom prst="rect">
            <a:avLst/>
          </a:prstGeom>
          <a:noFill/>
          <a:ln>
            <a:noFill/>
          </a:ln>
        </p:spPr>
        <p:txBody>
          <a:bodyPr anchorCtr="0" anchor="t" bIns="45700" lIns="91425" spcFirstLastPara="1" rIns="91425" wrap="square" tIns="45700">
            <a:noAutofit/>
          </a:bodyPr>
          <a:lstStyle/>
          <a:p>
            <a:pPr indent="-228600" lvl="0" marL="342900" rtl="0" algn="l">
              <a:lnSpc>
                <a:spcPct val="80000"/>
              </a:lnSpc>
              <a:spcBef>
                <a:spcPts val="0"/>
              </a:spcBef>
              <a:spcAft>
                <a:spcPts val="0"/>
              </a:spcAft>
              <a:buClr>
                <a:schemeClr val="dk1"/>
              </a:buClr>
              <a:buSzPts val="1800"/>
              <a:buFont typeface="Times New Roman"/>
              <a:buNone/>
            </a:pPr>
            <a:r>
              <a:t/>
            </a:r>
            <a:endParaRPr b="0" i="1" sz="1800" u="none">
              <a:solidFill>
                <a:schemeClr val="dk1"/>
              </a:solidFill>
              <a:latin typeface="Times New Roman"/>
              <a:ea typeface="Times New Roman"/>
              <a:cs typeface="Times New Roman"/>
              <a:sym typeface="Times New Roman"/>
            </a:endParaRPr>
          </a:p>
          <a:p>
            <a:pPr indent="-342900" lvl="0" marL="342900" rtl="0" algn="l">
              <a:lnSpc>
                <a:spcPct val="80000"/>
              </a:lnSpc>
              <a:spcBef>
                <a:spcPts val="360"/>
              </a:spcBef>
              <a:spcAft>
                <a:spcPts val="0"/>
              </a:spcAft>
              <a:buClr>
                <a:schemeClr val="dk1"/>
              </a:buClr>
              <a:buSzPts val="1800"/>
              <a:buFont typeface="Times New Roman"/>
              <a:buNone/>
            </a:pPr>
            <a:r>
              <a:rPr b="0" i="1" lang="en-US" sz="1800" u="none">
                <a:solidFill>
                  <a:schemeClr val="dk1"/>
                </a:solidFill>
                <a:latin typeface="Times New Roman"/>
                <a:ea typeface="Times New Roman"/>
                <a:cs typeface="Times New Roman"/>
                <a:sym typeface="Times New Roman"/>
              </a:rPr>
              <a:t>Use the following information to answer the next two question. </a:t>
            </a:r>
            <a:endParaRPr/>
          </a:p>
          <a:p>
            <a:pPr indent="-342900" lvl="0" marL="342900" rtl="0" algn="l">
              <a:lnSpc>
                <a:spcPct val="80000"/>
              </a:lnSpc>
              <a:spcBef>
                <a:spcPts val="36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11.</a:t>
            </a:r>
            <a:r>
              <a:rPr b="0" i="0" lang="en-US" sz="1800" u="none">
                <a:solidFill>
                  <a:schemeClr val="dk1"/>
                </a:solidFill>
                <a:latin typeface="Times New Roman"/>
                <a:ea typeface="Times New Roman"/>
                <a:cs typeface="Times New Roman"/>
                <a:sym typeface="Times New Roman"/>
              </a:rPr>
              <a:t> The genotype of individual </a:t>
            </a:r>
            <a:r>
              <a:rPr b="1" i="0" lang="en-US" sz="1800" u="none">
                <a:solidFill>
                  <a:schemeClr val="dk1"/>
                </a:solidFill>
                <a:latin typeface="Times New Roman"/>
                <a:ea typeface="Times New Roman"/>
                <a:cs typeface="Times New Roman"/>
                <a:sym typeface="Times New Roman"/>
              </a:rPr>
              <a:t>II-4 </a:t>
            </a:r>
            <a:r>
              <a:rPr b="0" i="0" lang="en-US" sz="1800" u="none">
                <a:solidFill>
                  <a:schemeClr val="dk1"/>
                </a:solidFill>
                <a:latin typeface="Times New Roman"/>
                <a:ea typeface="Times New Roman"/>
                <a:cs typeface="Times New Roman"/>
                <a:sym typeface="Times New Roman"/>
              </a:rPr>
              <a:t>is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A.</a:t>
            </a:r>
            <a:r>
              <a:rPr b="0" i="0" lang="en-US" sz="1800" u="none">
                <a:solidFill>
                  <a:schemeClr val="dk1"/>
                </a:solidFill>
                <a:latin typeface="Times New Roman"/>
                <a:ea typeface="Times New Roman"/>
                <a:cs typeface="Times New Roman"/>
                <a:sym typeface="Times New Roman"/>
              </a:rPr>
              <a:t>rr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B.</a:t>
            </a:r>
            <a:r>
              <a:rPr b="0" i="0" lang="en-US" sz="1800" u="none">
                <a:solidFill>
                  <a:schemeClr val="dk1"/>
                </a:solidFill>
                <a:latin typeface="Times New Roman"/>
                <a:ea typeface="Times New Roman"/>
                <a:cs typeface="Times New Roman"/>
                <a:sym typeface="Times New Roman"/>
              </a:rPr>
              <a:t>Rr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C.</a:t>
            </a:r>
            <a:r>
              <a:rPr b="0" i="0" lang="en-US" sz="1800" u="none">
                <a:solidFill>
                  <a:schemeClr val="dk1"/>
                </a:solidFill>
                <a:latin typeface="Times New Roman"/>
                <a:ea typeface="Times New Roman"/>
                <a:cs typeface="Times New Roman"/>
                <a:sym typeface="Times New Roman"/>
              </a:rPr>
              <a:t>Rr or RR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D.</a:t>
            </a:r>
            <a:r>
              <a:rPr b="0" i="0" lang="en-US" sz="1800" u="none">
                <a:solidFill>
                  <a:schemeClr val="dk1"/>
                </a:solidFill>
                <a:latin typeface="Times New Roman"/>
                <a:ea typeface="Times New Roman"/>
                <a:cs typeface="Times New Roman"/>
                <a:sym typeface="Times New Roman"/>
              </a:rPr>
              <a:t>RR or rr</a:t>
            </a:r>
            <a:endParaRPr/>
          </a:p>
          <a:p>
            <a:pPr indent="-342900" lvl="0" marL="342900" rtl="0" algn="l">
              <a:lnSpc>
                <a:spcPct val="80000"/>
              </a:lnSpc>
              <a:spcBef>
                <a:spcPts val="36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 </a:t>
            </a:r>
            <a:endParaRPr/>
          </a:p>
          <a:p>
            <a:pPr indent="-342900" lvl="0" marL="342900" rtl="0" algn="l">
              <a:lnSpc>
                <a:spcPct val="80000"/>
              </a:lnSpc>
              <a:spcBef>
                <a:spcPts val="360"/>
              </a:spcBef>
              <a:spcAft>
                <a:spcPts val="0"/>
              </a:spcAft>
              <a:buClr>
                <a:schemeClr val="dk1"/>
              </a:buClr>
              <a:buSzPts val="1800"/>
              <a:buFont typeface="Times New Roman"/>
              <a:buNone/>
            </a:pPr>
            <a:r>
              <a:t/>
            </a:r>
            <a:endParaRPr b="1" i="0" sz="1800" u="none">
              <a:solidFill>
                <a:schemeClr val="dk1"/>
              </a:solidFill>
              <a:latin typeface="Times New Roman"/>
              <a:ea typeface="Times New Roman"/>
              <a:cs typeface="Times New Roman"/>
              <a:sym typeface="Times New Roman"/>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12.</a:t>
            </a:r>
            <a:r>
              <a:rPr b="0" i="0" lang="en-US" sz="1800" u="none">
                <a:solidFill>
                  <a:schemeClr val="dk1"/>
                </a:solidFill>
                <a:latin typeface="Times New Roman"/>
                <a:ea typeface="Times New Roman"/>
                <a:cs typeface="Times New Roman"/>
                <a:sym typeface="Times New Roman"/>
              </a:rPr>
              <a:t> An individual on the pedigree who has a homozygous genotype is individual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A.</a:t>
            </a:r>
            <a:r>
              <a:rPr b="0" i="0" lang="en-US" sz="1800" u="none">
                <a:solidFill>
                  <a:schemeClr val="dk1"/>
                </a:solidFill>
                <a:latin typeface="Times New Roman"/>
                <a:ea typeface="Times New Roman"/>
                <a:cs typeface="Times New Roman"/>
                <a:sym typeface="Times New Roman"/>
              </a:rPr>
              <a:t>I-1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B.</a:t>
            </a:r>
            <a:r>
              <a:rPr b="0" i="0" lang="en-US" sz="1800" u="none">
                <a:solidFill>
                  <a:schemeClr val="dk1"/>
                </a:solidFill>
                <a:latin typeface="Times New Roman"/>
                <a:ea typeface="Times New Roman"/>
                <a:cs typeface="Times New Roman"/>
                <a:sym typeface="Times New Roman"/>
              </a:rPr>
              <a:t>I-2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C.</a:t>
            </a:r>
            <a:r>
              <a:rPr b="0" i="0" lang="en-US" sz="1800" u="none">
                <a:solidFill>
                  <a:schemeClr val="dk1"/>
                </a:solidFill>
                <a:latin typeface="Times New Roman"/>
                <a:ea typeface="Times New Roman"/>
                <a:cs typeface="Times New Roman"/>
                <a:sym typeface="Times New Roman"/>
              </a:rPr>
              <a:t>II-3  </a:t>
            </a:r>
            <a:endParaRPr/>
          </a:p>
          <a:p>
            <a:pPr indent="-342900" lvl="0" marL="342900" rtl="0" algn="l">
              <a:lnSpc>
                <a:spcPct val="80000"/>
              </a:lnSpc>
              <a:spcBef>
                <a:spcPts val="360"/>
              </a:spcBef>
              <a:spcAft>
                <a:spcPts val="0"/>
              </a:spcAft>
              <a:buClr>
                <a:schemeClr val="dk1"/>
              </a:buClr>
              <a:buSzPts val="1800"/>
              <a:buFont typeface="Times New Roman"/>
              <a:buNone/>
            </a:pPr>
            <a:r>
              <a:rPr b="1" i="0" lang="en-US" sz="1800" u="none">
                <a:solidFill>
                  <a:schemeClr val="dk1"/>
                </a:solidFill>
                <a:latin typeface="Times New Roman"/>
                <a:ea typeface="Times New Roman"/>
                <a:cs typeface="Times New Roman"/>
                <a:sym typeface="Times New Roman"/>
              </a:rPr>
              <a:t>D.</a:t>
            </a:r>
            <a:r>
              <a:rPr b="0" i="0" lang="en-US" sz="1800" u="none">
                <a:solidFill>
                  <a:schemeClr val="dk1"/>
                </a:solidFill>
                <a:latin typeface="Times New Roman"/>
                <a:ea typeface="Times New Roman"/>
                <a:cs typeface="Times New Roman"/>
                <a:sym typeface="Times New Roman"/>
              </a:rPr>
              <a:t>II-4</a:t>
            </a:r>
            <a:endParaRPr/>
          </a:p>
        </p:txBody>
      </p:sp>
      <p:pic>
        <p:nvPicPr>
          <p:cNvPr id="829" name="Google Shape;829;p75"/>
          <p:cNvPicPr preferRelativeResize="0"/>
          <p:nvPr>
            <p:ph idx="1" type="body"/>
          </p:nvPr>
        </p:nvPicPr>
        <p:blipFill rotWithShape="1">
          <a:blip r:embed="rId3">
            <a:alphaModFix/>
          </a:blip>
          <a:srcRect b="0" l="0" r="0" t="0"/>
          <a:stretch/>
        </p:blipFill>
        <p:spPr>
          <a:xfrm>
            <a:off x="4356100" y="2752725"/>
            <a:ext cx="4787900" cy="4105275"/>
          </a:xfrm>
          <a:prstGeom prst="rect">
            <a:avLst/>
          </a:prstGeom>
          <a:noFill/>
          <a:ln>
            <a:noFill/>
          </a:ln>
        </p:spPr>
      </p:pic>
      <p:sp>
        <p:nvSpPr>
          <p:cNvPr id="830" name="Google Shape;830;p75"/>
          <p:cNvSpPr/>
          <p:nvPr/>
        </p:nvSpPr>
        <p:spPr>
          <a:xfrm>
            <a:off x="5219700" y="836612"/>
            <a:ext cx="431800" cy="431800"/>
          </a:xfrm>
          <a:prstGeom prst="ellipse">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31" name="Google Shape;831;p75"/>
          <p:cNvSpPr txBox="1"/>
          <p:nvPr/>
        </p:nvSpPr>
        <p:spPr>
          <a:xfrm>
            <a:off x="5867400" y="765175"/>
            <a:ext cx="2233612" cy="1004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Red flower</a:t>
            </a:r>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 White flower</a:t>
            </a:r>
            <a:endParaRPr/>
          </a:p>
        </p:txBody>
      </p:sp>
      <p:sp>
        <p:nvSpPr>
          <p:cNvPr id="832" name="Google Shape;832;p75"/>
          <p:cNvSpPr/>
          <p:nvPr/>
        </p:nvSpPr>
        <p:spPr>
          <a:xfrm>
            <a:off x="5219700" y="1341437"/>
            <a:ext cx="431800" cy="431800"/>
          </a:xfrm>
          <a:prstGeom prst="ellipse">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33" name="Google Shape;833;p75"/>
          <p:cNvSpPr txBox="1"/>
          <p:nvPr/>
        </p:nvSpPr>
        <p:spPr>
          <a:xfrm>
            <a:off x="6011862" y="1844675"/>
            <a:ext cx="2305050" cy="1004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Red   = R</a:t>
            </a:r>
            <a:endParaRPr/>
          </a:p>
          <a:p>
            <a:pPr indent="0" lvl="0" marL="0" marR="0" rtl="0" algn="l">
              <a:lnSpc>
                <a:spcPct val="100000"/>
              </a:lnSpc>
              <a:spcBef>
                <a:spcPts val="120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White = r</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7" name="Shape 837"/>
        <p:cNvGrpSpPr/>
        <p:nvPr/>
      </p:nvGrpSpPr>
      <p:grpSpPr>
        <a:xfrm>
          <a:off x="0" y="0"/>
          <a:ext cx="0" cy="0"/>
          <a:chOff x="0" y="0"/>
          <a:chExt cx="0" cy="0"/>
        </a:xfrm>
      </p:grpSpPr>
      <p:sp>
        <p:nvSpPr>
          <p:cNvPr id="838" name="Google Shape;838;p7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Case Study- Pedigree Charts</a:t>
            </a:r>
            <a:endParaRPr/>
          </a:p>
        </p:txBody>
      </p:sp>
      <p:sp>
        <p:nvSpPr>
          <p:cNvPr id="839" name="Google Shape;839;p76"/>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Times New Roman"/>
              <a:buChar char="•"/>
            </a:pPr>
            <a:r>
              <a:rPr b="1" i="0" lang="en-US" sz="3200" u="none">
                <a:solidFill>
                  <a:schemeClr val="dk1"/>
                </a:solidFill>
                <a:latin typeface="Times New Roman"/>
                <a:ea typeface="Times New Roman"/>
                <a:cs typeface="Times New Roman"/>
                <a:sym typeface="Times New Roman"/>
              </a:rPr>
              <a:t>Neurofibromatosis</a:t>
            </a:r>
            <a:r>
              <a:rPr b="0" i="0" lang="en-US" sz="3200" u="none">
                <a:solidFill>
                  <a:schemeClr val="dk1"/>
                </a:solidFill>
                <a:latin typeface="Times New Roman"/>
                <a:ea typeface="Times New Roman"/>
                <a:cs typeface="Times New Roman"/>
                <a:sym typeface="Times New Roman"/>
              </a:rPr>
              <a:t> </a:t>
            </a:r>
            <a:endParaRPr/>
          </a:p>
        </p:txBody>
      </p:sp>
      <p:sp>
        <p:nvSpPr>
          <p:cNvPr id="840" name="Google Shape;840;p76"/>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is a genetically inherited disorder in which the nerve tissue grows tumours that may be benign or may cause serious damage by compressing nerves and other tissues. </a:t>
            </a:r>
            <a:endParaRPr/>
          </a:p>
          <a:p>
            <a:pPr indent="-139700" lvl="0" marL="342900" marR="0" rtl="0" algn="l">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p:txBody>
      </p:sp>
      <p:sp>
        <p:nvSpPr>
          <p:cNvPr id="841" name="Google Shape;841;p76"/>
          <p:cNvSpPr txBox="1"/>
          <p:nvPr/>
        </p:nvSpPr>
        <p:spPr>
          <a:xfrm>
            <a:off x="1258887" y="3429000"/>
            <a:ext cx="2017712" cy="830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To yucky to show a photo!</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77"/>
          <p:cNvSpPr txBox="1"/>
          <p:nvPr>
            <p:ph type="title"/>
          </p:nvPr>
        </p:nvSpPr>
        <p:spPr>
          <a:xfrm>
            <a:off x="684212" y="26035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A bit of information about the genetics.</a:t>
            </a:r>
            <a:endParaRPr/>
          </a:p>
        </p:txBody>
      </p:sp>
      <p:sp>
        <p:nvSpPr>
          <p:cNvPr id="847" name="Google Shape;847;p77"/>
          <p:cNvSpPr txBox="1"/>
          <p:nvPr>
            <p:ph idx="1" type="body"/>
          </p:nvPr>
        </p:nvSpPr>
        <p:spPr>
          <a:xfrm>
            <a:off x="685800" y="1484312"/>
            <a:ext cx="7989887" cy="46116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Neurofibromatosis is an autosomal dominant disorder, which means only one copy of the affected gene is needed for the disorder to develop. </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Therefore, if only one parent has neurofibromatosis, his or her children have a 50% chance of developing the condition as well. </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 severity in affected individuals can vary, this may be due to variable expressivity. </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Approximately half of cases are due to </a:t>
            </a:r>
            <a:r>
              <a:rPr b="0" i="1" lang="en-US" sz="2800" u="none">
                <a:solidFill>
                  <a:schemeClr val="dk1"/>
                </a:solidFill>
                <a:latin typeface="Times New Roman"/>
                <a:ea typeface="Times New Roman"/>
                <a:cs typeface="Times New Roman"/>
                <a:sym typeface="Times New Roman"/>
              </a:rPr>
              <a:t>de novo</a:t>
            </a:r>
            <a:r>
              <a:rPr b="0" i="0" lang="en-US" sz="2800" u="none">
                <a:solidFill>
                  <a:schemeClr val="dk1"/>
                </a:solidFill>
                <a:latin typeface="Times New Roman"/>
                <a:ea typeface="Times New Roman"/>
                <a:cs typeface="Times New Roman"/>
                <a:sym typeface="Times New Roman"/>
              </a:rPr>
              <a:t> mutations and no other affected family members are seen. It affects males and females equally.</a:t>
            </a:r>
            <a:endParaRPr/>
          </a:p>
          <a:p>
            <a:pPr indent="-165100" lvl="0" marL="342900" marR="0" rtl="0" algn="l">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sp>
        <p:nvSpPr>
          <p:cNvPr id="852" name="Google Shape;852;p7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An example of a pedigree chart.</a:t>
            </a:r>
            <a:endParaRPr/>
          </a:p>
        </p:txBody>
      </p:sp>
      <p:sp>
        <p:nvSpPr>
          <p:cNvPr id="853" name="Google Shape;853;p78"/>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854" name="Google Shape;854;p78"/>
          <p:cNvPicPr preferRelativeResize="0"/>
          <p:nvPr>
            <p:ph idx="2" type="body"/>
          </p:nvPr>
        </p:nvPicPr>
        <p:blipFill rotWithShape="1">
          <a:blip r:embed="rId3">
            <a:alphaModFix/>
          </a:blip>
          <a:srcRect b="0" l="0" r="0" t="0"/>
          <a:stretch/>
        </p:blipFill>
        <p:spPr>
          <a:xfrm>
            <a:off x="0" y="1557337"/>
            <a:ext cx="8636000" cy="389731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79"/>
          <p:cNvSpPr txBox="1"/>
          <p:nvPr/>
        </p:nvSpPr>
        <p:spPr>
          <a:xfrm>
            <a:off x="-4649787" y="1060450"/>
            <a:ext cx="2805112" cy="5492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Times New Roman"/>
              <a:buNone/>
            </a:pPr>
            <a:r>
              <a:rPr b="1" i="0" lang="en-US" sz="1200" u="none">
                <a:solidFill>
                  <a:schemeClr val="dk1"/>
                </a:solidFill>
                <a:latin typeface="Times New Roman"/>
                <a:ea typeface="Times New Roman"/>
                <a:cs typeface="Times New Roman"/>
                <a:sym typeface="Times New Roman"/>
              </a:rPr>
              <a:t>QUESTION FOUR:  A FAMILY TRAIT</a:t>
            </a:r>
            <a:endParaRPr b="0" i="0" sz="1100" u="non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b="0" i="0" sz="1100" u="none">
              <a:solidFill>
                <a:schemeClr val="dk1"/>
              </a:solidFill>
              <a:latin typeface="Times New Roman"/>
              <a:ea typeface="Times New Roman"/>
              <a:cs typeface="Times New Roman"/>
              <a:sym typeface="Times New Roman"/>
            </a:endParaRPr>
          </a:p>
        </p:txBody>
      </p:sp>
      <p:pic>
        <p:nvPicPr>
          <p:cNvPr id="860" name="Google Shape;860;p79"/>
          <p:cNvPicPr preferRelativeResize="0"/>
          <p:nvPr/>
        </p:nvPicPr>
        <p:blipFill rotWithShape="1">
          <a:blip r:embed="rId3">
            <a:alphaModFix/>
          </a:blip>
          <a:srcRect b="0" l="0" r="0" t="0"/>
          <a:stretch/>
        </p:blipFill>
        <p:spPr>
          <a:xfrm>
            <a:off x="1619250" y="333375"/>
            <a:ext cx="5448300" cy="1905000"/>
          </a:xfrm>
          <a:prstGeom prst="rect">
            <a:avLst/>
          </a:prstGeom>
          <a:noFill/>
          <a:ln>
            <a:noFill/>
          </a:ln>
        </p:spPr>
      </p:pic>
      <p:sp>
        <p:nvSpPr>
          <p:cNvPr id="861" name="Google Shape;861;p79"/>
          <p:cNvSpPr txBox="1"/>
          <p:nvPr/>
        </p:nvSpPr>
        <p:spPr>
          <a:xfrm>
            <a:off x="395287" y="2335212"/>
            <a:ext cx="8424862" cy="4017962"/>
          </a:xfrm>
          <a:prstGeom prst="rect">
            <a:avLst/>
          </a:prstGeom>
          <a:noFill/>
          <a:ln>
            <a:noFill/>
          </a:ln>
        </p:spPr>
        <p:txBody>
          <a:bodyPr anchorCtr="0" anchor="ctr"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700"/>
              <a:buFont typeface="Times New Roman"/>
              <a:buNone/>
            </a:pPr>
            <a:r>
              <a:rPr b="1" i="0" lang="en-US" sz="1700" u="none">
                <a:solidFill>
                  <a:schemeClr val="dk1"/>
                </a:solidFill>
                <a:latin typeface="Times New Roman"/>
                <a:ea typeface="Times New Roman"/>
                <a:cs typeface="Times New Roman"/>
                <a:sym typeface="Times New Roman"/>
              </a:rPr>
              <a:t>Key:</a:t>
            </a:r>
            <a:r>
              <a:rPr b="0" i="0" lang="en-US" sz="1700" u="none">
                <a:solidFill>
                  <a:schemeClr val="dk1"/>
                </a:solidFill>
                <a:latin typeface="Times New Roman"/>
                <a:ea typeface="Times New Roman"/>
                <a:cs typeface="Times New Roman"/>
                <a:sym typeface="Times New Roman"/>
              </a:rPr>
              <a:t>	Black 	=  at least 1 dominant allele (normal or carrier)</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	       White 	=  no dominant alleles (CF sufferer)</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	       Squares	=  Males </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	       Circles	=  Females</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Cystic Fibrosis (CF) is a disease that affects the lungs and the digestive system. CF is controlled by the CFTR gene. Everyone has two copies of the CFTR gene; one inherited from each parent. A person with two recessive forms of the CFTR gene is affected by CF. A person with only one recessive form of the gene is unaffected, but is a carrier. </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The pedigree diagram above, shows three generations of a family with CF sufferers. Use the information in the diagram to answer the following questions:</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(a)	Male A has six generation II children. What fraction of his </a:t>
            </a:r>
            <a:r>
              <a:rPr b="1" i="0" lang="en-US" sz="1700" u="none">
                <a:solidFill>
                  <a:schemeClr val="dk1"/>
                </a:solidFill>
                <a:latin typeface="Times New Roman"/>
                <a:ea typeface="Times New Roman"/>
                <a:cs typeface="Times New Roman"/>
                <a:sym typeface="Times New Roman"/>
              </a:rPr>
              <a:t>male</a:t>
            </a:r>
            <a:r>
              <a:rPr b="0" i="0" lang="en-US" sz="1700" u="none">
                <a:solidFill>
                  <a:schemeClr val="dk1"/>
                </a:solidFill>
                <a:latin typeface="Times New Roman"/>
                <a:ea typeface="Times New Roman"/>
                <a:cs typeface="Times New Roman"/>
                <a:sym typeface="Times New Roman"/>
              </a:rPr>
              <a:t> children have CF?</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(b)</a:t>
            </a:r>
            <a:r>
              <a:rPr b="1" i="0" lang="en-US" sz="1700" u="none">
                <a:solidFill>
                  <a:schemeClr val="dk1"/>
                </a:solidFill>
                <a:latin typeface="Times New Roman"/>
                <a:ea typeface="Times New Roman"/>
                <a:cs typeface="Times New Roman"/>
                <a:sym typeface="Times New Roman"/>
              </a:rPr>
              <a:t>	Explain </a:t>
            </a:r>
            <a:r>
              <a:rPr b="0" i="0" lang="en-US" sz="1700" u="none">
                <a:solidFill>
                  <a:schemeClr val="dk1"/>
                </a:solidFill>
                <a:latin typeface="Times New Roman"/>
                <a:ea typeface="Times New Roman"/>
                <a:cs typeface="Times New Roman"/>
                <a:sym typeface="Times New Roman"/>
              </a:rPr>
              <a:t>the genotype of female C. </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Char char="•"/>
            </a:pPr>
            <a:r>
              <a:rPr b="1" i="0" lang="en-US" sz="1700" u="none">
                <a:solidFill>
                  <a:schemeClr val="dk1"/>
                </a:solidFill>
                <a:latin typeface="Times New Roman"/>
                <a:ea typeface="Times New Roman"/>
                <a:cs typeface="Times New Roman"/>
                <a:sym typeface="Times New Roman"/>
              </a:rPr>
              <a:t>Discuss</a:t>
            </a:r>
            <a:r>
              <a:rPr b="0" i="0" lang="en-US" sz="1700" u="none">
                <a:solidFill>
                  <a:schemeClr val="dk1"/>
                </a:solidFill>
                <a:latin typeface="Times New Roman"/>
                <a:ea typeface="Times New Roman"/>
                <a:cs typeface="Times New Roman"/>
                <a:sym typeface="Times New Roman"/>
              </a:rPr>
              <a:t> the phenotype of female C, and the phenotype of any children she has with: </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	(i)	male B;  or</a:t>
            </a:r>
            <a:endParaRPr b="0" i="0" sz="1700" u="non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1700"/>
              <a:buFont typeface="Times New Roman"/>
              <a:buNone/>
            </a:pPr>
            <a:r>
              <a:rPr b="0" i="0" lang="en-US" sz="1700" u="none">
                <a:solidFill>
                  <a:schemeClr val="dk1"/>
                </a:solidFill>
                <a:latin typeface="Times New Roman"/>
                <a:ea typeface="Times New Roman"/>
                <a:cs typeface="Times New Roman"/>
                <a:sym typeface="Times New Roman"/>
              </a:rPr>
              <a:t>	(ii)	a normal male(non carrier).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8"/>
          <p:cNvSpPr txBox="1"/>
          <p:nvPr>
            <p:ph type="title"/>
          </p:nvPr>
        </p:nvSpPr>
        <p:spPr>
          <a:xfrm>
            <a:off x="685800" y="609600"/>
            <a:ext cx="7772400" cy="8032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Genes</a:t>
            </a:r>
            <a:endParaRPr/>
          </a:p>
        </p:txBody>
      </p:sp>
      <p:sp>
        <p:nvSpPr>
          <p:cNvPr id="175" name="Google Shape;175;p8"/>
          <p:cNvSpPr txBox="1"/>
          <p:nvPr>
            <p:ph idx="1" type="body"/>
          </p:nvPr>
        </p:nvSpPr>
        <p:spPr>
          <a:xfrm>
            <a:off x="250825" y="1655762"/>
            <a:ext cx="4537075" cy="558958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A </a:t>
            </a:r>
            <a:r>
              <a:rPr b="1" i="0" lang="en-US" sz="2800" u="none">
                <a:solidFill>
                  <a:schemeClr val="dk1"/>
                </a:solidFill>
                <a:latin typeface="Times New Roman"/>
                <a:ea typeface="Times New Roman"/>
                <a:cs typeface="Times New Roman"/>
                <a:sym typeface="Times New Roman"/>
              </a:rPr>
              <a:t>gene</a:t>
            </a:r>
            <a:r>
              <a:rPr b="0" i="0" lang="en-US" sz="2800" u="none">
                <a:solidFill>
                  <a:schemeClr val="dk1"/>
                </a:solidFill>
                <a:latin typeface="Times New Roman"/>
                <a:ea typeface="Times New Roman"/>
                <a:cs typeface="Times New Roman"/>
                <a:sym typeface="Times New Roman"/>
              </a:rPr>
              <a:t> is a region of  a DNA sequence, corresponding to a unit of inheritance.</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There are millions of genes.</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Genes determine our characteristics eg eye colour, height etc…</a:t>
            </a:r>
            <a:endParaRPr/>
          </a:p>
          <a:p>
            <a:pPr indent="-342900" lvl="0" marL="34290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Genes are inherited from our parents.</a:t>
            </a:r>
            <a:endParaRPr/>
          </a:p>
        </p:txBody>
      </p:sp>
      <p:pic>
        <p:nvPicPr>
          <p:cNvPr id="176" name="Google Shape;176;p8"/>
          <p:cNvPicPr preferRelativeResize="0"/>
          <p:nvPr>
            <p:ph idx="1" type="body"/>
          </p:nvPr>
        </p:nvPicPr>
        <p:blipFill rotWithShape="1">
          <a:blip r:embed="rId3">
            <a:alphaModFix/>
          </a:blip>
          <a:srcRect b="0" l="0" r="0" t="0"/>
          <a:stretch/>
        </p:blipFill>
        <p:spPr>
          <a:xfrm>
            <a:off x="4572000" y="1844675"/>
            <a:ext cx="4140200" cy="4114800"/>
          </a:xfrm>
          <a:prstGeom prst="rect">
            <a:avLst/>
          </a:prstGeom>
          <a:noFill/>
          <a:ln>
            <a:noFill/>
          </a:ln>
        </p:spPr>
      </p:pic>
      <p:sp>
        <p:nvSpPr>
          <p:cNvPr id="177" name="Google Shape;177;p8"/>
          <p:cNvSpPr txBox="1"/>
          <p:nvPr/>
        </p:nvSpPr>
        <p:spPr>
          <a:xfrm>
            <a:off x="8316912" y="2133600"/>
            <a:ext cx="647700" cy="1512887"/>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8" name="Google Shape;178;p8"/>
          <p:cNvSpPr txBox="1"/>
          <p:nvPr/>
        </p:nvSpPr>
        <p:spPr>
          <a:xfrm>
            <a:off x="7235825" y="4221162"/>
            <a:ext cx="1908175"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Chromosome</a:t>
            </a:r>
            <a:endParaRPr/>
          </a:p>
        </p:txBody>
      </p:sp>
      <p:cxnSp>
        <p:nvCxnSpPr>
          <p:cNvPr id="179" name="Google Shape;179;p8"/>
          <p:cNvCxnSpPr/>
          <p:nvPr/>
        </p:nvCxnSpPr>
        <p:spPr>
          <a:xfrm flipH="1" rot="10800000">
            <a:off x="8172450" y="3716337"/>
            <a:ext cx="287337" cy="720725"/>
          </a:xfrm>
          <a:prstGeom prst="straightConnector1">
            <a:avLst/>
          </a:prstGeom>
          <a:noFill/>
          <a:ln cap="flat" cmpd="sng" w="9525">
            <a:solidFill>
              <a:schemeClr val="dk1"/>
            </a:solidFill>
            <a:prstDash val="solid"/>
            <a:miter lim="800000"/>
            <a:headEnd len="med" w="med" type="none"/>
            <a:tailEnd len="med" w="med" type="triangle"/>
          </a:ln>
        </p:spPr>
      </p:cxnSp>
      <p:sp>
        <p:nvSpPr>
          <p:cNvPr id="180" name="Google Shape;180;p8"/>
          <p:cNvSpPr txBox="1"/>
          <p:nvPr/>
        </p:nvSpPr>
        <p:spPr>
          <a:xfrm>
            <a:off x="6300787" y="1844675"/>
            <a:ext cx="1800225"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unravelled</a:t>
            </a:r>
            <a:endParaRPr/>
          </a:p>
        </p:txBody>
      </p:sp>
      <p:cxnSp>
        <p:nvCxnSpPr>
          <p:cNvPr id="181" name="Google Shape;181;p8"/>
          <p:cNvCxnSpPr/>
          <p:nvPr/>
        </p:nvCxnSpPr>
        <p:spPr>
          <a:xfrm>
            <a:off x="7164387" y="2205037"/>
            <a:ext cx="0" cy="576262"/>
          </a:xfrm>
          <a:prstGeom prst="straightConnector1">
            <a:avLst/>
          </a:prstGeom>
          <a:noFill/>
          <a:ln cap="flat" cmpd="sng" w="9525">
            <a:solidFill>
              <a:schemeClr val="dk1"/>
            </a:solidFill>
            <a:prstDash val="solid"/>
            <a:miter lim="800000"/>
            <a:headEnd len="med" w="med" type="none"/>
            <a:tailEnd len="med" w="med" type="triangl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Google Shape;866;p80"/>
          <p:cNvSpPr txBox="1"/>
          <p:nvPr>
            <p:ph idx="1" type="body"/>
          </p:nvPr>
        </p:nvSpPr>
        <p:spPr>
          <a:xfrm>
            <a:off x="539750" y="1628775"/>
            <a:ext cx="2916237"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4(a) 2/3rds or (66.66%) or 2 out of 3</a:t>
            </a:r>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4(b) She is heterozygous.</a:t>
            </a:r>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rPr b="1" i="0" lang="en-US" sz="1200" u="none">
                <a:solidFill>
                  <a:schemeClr val="dk1"/>
                </a:solidFill>
                <a:latin typeface="Times New Roman"/>
                <a:ea typeface="Times New Roman"/>
                <a:cs typeface="Times New Roman"/>
                <a:sym typeface="Times New Roman"/>
              </a:rPr>
              <a:t>OR</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She is the carrier of the recessive allele</a:t>
            </a:r>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4(c) The phenotype of female C is normal /</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not affected by CF.</a:t>
            </a:r>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266700" lvl="0" marL="342900" rtl="0" algn="l">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p:txBody>
      </p:sp>
      <p:sp>
        <p:nvSpPr>
          <p:cNvPr id="867" name="Google Shape;867;p80"/>
          <p:cNvSpPr txBox="1"/>
          <p:nvPr>
            <p:ph idx="1" type="body"/>
          </p:nvPr>
        </p:nvSpPr>
        <p:spPr>
          <a:xfrm>
            <a:off x="3419475" y="1600200"/>
            <a:ext cx="273685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She is the carrier of the recessive allele</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She must be heterozygous because</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some of her offspring are recessive</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(CF sufferers). </a:t>
            </a:r>
            <a:endParaRPr/>
          </a:p>
          <a:p>
            <a:pPr indent="-342900" lvl="0" marL="342900" rtl="0" algn="l">
              <a:lnSpc>
                <a:spcPct val="80000"/>
              </a:lnSpc>
              <a:spcBef>
                <a:spcPts val="240"/>
              </a:spcBef>
              <a:spcAft>
                <a:spcPts val="0"/>
              </a:spcAft>
              <a:buClr>
                <a:schemeClr val="dk1"/>
              </a:buClr>
              <a:buSzPts val="1200"/>
              <a:buFont typeface="Times New Roman"/>
              <a:buNone/>
            </a:pPr>
            <a:r>
              <a:rPr b="1" i="0" lang="en-US" sz="1200" u="none">
                <a:solidFill>
                  <a:schemeClr val="dk1"/>
                </a:solidFill>
                <a:latin typeface="Times New Roman"/>
                <a:ea typeface="Times New Roman"/>
                <a:cs typeface="Times New Roman"/>
                <a:sym typeface="Times New Roman"/>
              </a:rPr>
              <a:t>OR</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If she was homozygous, her</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offspring would carry the dominant</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allele (be carriers NOT sufferers).</a:t>
            </a:r>
            <a:endParaRPr/>
          </a:p>
          <a:p>
            <a:pPr indent="-342900" lvl="0" marL="342900" rtl="0" algn="l">
              <a:lnSpc>
                <a:spcPct val="80000"/>
              </a:lnSpc>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The phenotype of female C is</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normal / not affected by CF</a:t>
            </a:r>
            <a:endParaRPr/>
          </a:p>
          <a:p>
            <a:pPr indent="-342900" lvl="0" marL="342900" rtl="0" algn="l">
              <a:lnSpc>
                <a:spcPct val="80000"/>
              </a:lnSpc>
              <a:spcBef>
                <a:spcPts val="240"/>
              </a:spcBef>
              <a:spcAft>
                <a:spcPts val="0"/>
              </a:spcAft>
              <a:buClr>
                <a:schemeClr val="dk1"/>
              </a:buClr>
              <a:buSzPts val="1200"/>
              <a:buFont typeface="Times New Roman"/>
              <a:buNone/>
            </a:pPr>
            <a:r>
              <a:rPr b="1" i="0" lang="en-US" sz="1200" u="none">
                <a:solidFill>
                  <a:schemeClr val="dk1"/>
                </a:solidFill>
                <a:latin typeface="Times New Roman"/>
                <a:ea typeface="Times New Roman"/>
                <a:cs typeface="Times New Roman"/>
                <a:sym typeface="Times New Roman"/>
              </a:rPr>
              <a:t>PLUS</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Explanation for the appearance of</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ONE set of children (from normal</a:t>
            </a:r>
            <a:endParaRPr/>
          </a:p>
          <a:p>
            <a:pPr indent="-342900" lvl="0" marL="342900" rtl="0" algn="l">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or carrier male) is correct</a:t>
            </a:r>
            <a:endParaRPr/>
          </a:p>
          <a:p>
            <a:pPr indent="-266700" lvl="0" marL="342900" rtl="0" algn="l">
              <a:spcBef>
                <a:spcPts val="240"/>
              </a:spcBef>
              <a:spcAft>
                <a:spcPts val="0"/>
              </a:spcAft>
              <a:buClr>
                <a:schemeClr val="dk1"/>
              </a:buClr>
              <a:buSzPts val="1200"/>
              <a:buFont typeface="Times New Roman"/>
              <a:buNone/>
            </a:pPr>
            <a:r>
              <a:t/>
            </a:r>
            <a:endParaRPr b="0" i="0" sz="1200" u="none">
              <a:solidFill>
                <a:schemeClr val="dk1"/>
              </a:solidFill>
              <a:latin typeface="Times New Roman"/>
              <a:ea typeface="Times New Roman"/>
              <a:cs typeface="Times New Roman"/>
              <a:sym typeface="Times New Roman"/>
            </a:endParaRPr>
          </a:p>
        </p:txBody>
      </p:sp>
      <p:sp>
        <p:nvSpPr>
          <p:cNvPr id="868" name="Google Shape;868;p80"/>
          <p:cNvSpPr txBox="1"/>
          <p:nvPr/>
        </p:nvSpPr>
        <p:spPr>
          <a:xfrm>
            <a:off x="6516687" y="1700212"/>
            <a:ext cx="2160587" cy="45259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69" name="Google Shape;869;p80"/>
          <p:cNvSpPr txBox="1"/>
          <p:nvPr/>
        </p:nvSpPr>
        <p:spPr>
          <a:xfrm>
            <a:off x="6191250" y="4005262"/>
            <a:ext cx="2952750" cy="222091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80000"/>
              </a:lnSpc>
              <a:spcBef>
                <a:spcPts val="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If she has children with B who</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must be a carrier, then 75% of</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them would appear normal whilst</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25% could show signs of CF. 50%</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of her children would be carriers</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but we couldn’t tell this from their</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phenotype.</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If she has children with a normal</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male, then all her offspring would</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appear normal, but 50% of them</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would be carriers.</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For male B instead of ratios may</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use information from Punnett or</a:t>
            </a:r>
            <a:endParaRPr/>
          </a:p>
          <a:p>
            <a:pPr indent="-342900" lvl="0" marL="342900" marR="0" rtl="0" algn="ctr">
              <a:lnSpc>
                <a:spcPct val="80000"/>
              </a:lnSpc>
              <a:spcBef>
                <a:spcPts val="240"/>
              </a:spcBef>
              <a:spcAft>
                <a:spcPts val="0"/>
              </a:spcAft>
              <a:buClr>
                <a:schemeClr val="dk1"/>
              </a:buClr>
              <a:buSzPts val="1200"/>
              <a:buFont typeface="Times New Roman"/>
              <a:buNone/>
            </a:pPr>
            <a:r>
              <a:rPr b="0" i="0" lang="en-US" sz="1200" u="none">
                <a:solidFill>
                  <a:schemeClr val="dk1"/>
                </a:solidFill>
                <a:latin typeface="Times New Roman"/>
                <a:ea typeface="Times New Roman"/>
                <a:cs typeface="Times New Roman"/>
                <a:sym typeface="Times New Roman"/>
              </a:rPr>
              <a:t>pedigree.</a:t>
            </a:r>
            <a:endParaRPr/>
          </a:p>
          <a:p>
            <a:pPr indent="0" lvl="0" marL="0" marR="0" rtl="0" algn="ctr">
              <a:lnSpc>
                <a:spcPct val="100000"/>
              </a:lnSpc>
              <a:spcBef>
                <a:spcPts val="0"/>
              </a:spcBef>
              <a:spcAft>
                <a:spcPts val="0"/>
              </a:spcAft>
              <a:buNone/>
            </a:pPr>
            <a:r>
              <a:t/>
            </a:r>
            <a:endParaRPr b="0" i="0" sz="1200" u="none">
              <a:solidFill>
                <a:schemeClr val="dk1"/>
              </a:solidFill>
              <a:latin typeface="Times New Roman"/>
              <a:ea typeface="Times New Roman"/>
              <a:cs typeface="Times New Roman"/>
              <a:sym typeface="Times New Roman"/>
            </a:endParaRPr>
          </a:p>
        </p:txBody>
      </p:sp>
      <p:sp>
        <p:nvSpPr>
          <p:cNvPr id="870" name="Google Shape;870;p80"/>
          <p:cNvSpPr txBox="1"/>
          <p:nvPr/>
        </p:nvSpPr>
        <p:spPr>
          <a:xfrm>
            <a:off x="539750" y="765175"/>
            <a:ext cx="22320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Achieved</a:t>
            </a:r>
            <a:endParaRPr/>
          </a:p>
        </p:txBody>
      </p:sp>
      <p:sp>
        <p:nvSpPr>
          <p:cNvPr id="871" name="Google Shape;871;p80"/>
          <p:cNvSpPr txBox="1"/>
          <p:nvPr/>
        </p:nvSpPr>
        <p:spPr>
          <a:xfrm>
            <a:off x="3635375" y="765175"/>
            <a:ext cx="20161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Merit</a:t>
            </a:r>
            <a:endParaRPr/>
          </a:p>
        </p:txBody>
      </p:sp>
      <p:sp>
        <p:nvSpPr>
          <p:cNvPr id="872" name="Google Shape;872;p80"/>
          <p:cNvSpPr txBox="1"/>
          <p:nvPr/>
        </p:nvSpPr>
        <p:spPr>
          <a:xfrm>
            <a:off x="6300787" y="765175"/>
            <a:ext cx="2376487"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Excellence</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pic>
        <p:nvPicPr>
          <p:cNvPr id="877" name="Google Shape;877;p81"/>
          <p:cNvPicPr preferRelativeResize="0"/>
          <p:nvPr/>
        </p:nvPicPr>
        <p:blipFill rotWithShape="1">
          <a:blip r:embed="rId3">
            <a:alphaModFix/>
          </a:blip>
          <a:srcRect b="0" l="0" r="0" t="0"/>
          <a:stretch/>
        </p:blipFill>
        <p:spPr>
          <a:xfrm>
            <a:off x="4635500" y="4040187"/>
            <a:ext cx="2124075" cy="2828925"/>
          </a:xfrm>
          <a:prstGeom prst="rect">
            <a:avLst/>
          </a:prstGeom>
          <a:noFill/>
          <a:ln>
            <a:noFill/>
          </a:ln>
        </p:spPr>
      </p:pic>
      <p:sp>
        <p:nvSpPr>
          <p:cNvPr id="878" name="Google Shape;878;p8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2"/>
              </a:solidFill>
              <a:latin typeface="Times New Roman"/>
              <a:ea typeface="Times New Roman"/>
              <a:cs typeface="Times New Roman"/>
              <a:sym typeface="Times New Roman"/>
            </a:endParaRPr>
          </a:p>
        </p:txBody>
      </p:sp>
      <p:sp>
        <p:nvSpPr>
          <p:cNvPr id="879" name="Google Shape;879;p81"/>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sp>
        <p:nvSpPr>
          <p:cNvPr id="880" name="Google Shape;880;p81"/>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Times New Roman"/>
              <a:ea typeface="Times New Roman"/>
              <a:cs typeface="Times New Roman"/>
              <a:sym typeface="Times New Roman"/>
            </a:endParaRPr>
          </a:p>
        </p:txBody>
      </p:sp>
      <p:pic>
        <p:nvPicPr>
          <p:cNvPr id="881" name="Google Shape;881;p81"/>
          <p:cNvPicPr preferRelativeResize="0"/>
          <p:nvPr/>
        </p:nvPicPr>
        <p:blipFill rotWithShape="1">
          <a:blip r:embed="rId4">
            <a:alphaModFix/>
          </a:blip>
          <a:srcRect b="0" l="0" r="0" t="0"/>
          <a:stretch/>
        </p:blipFill>
        <p:spPr>
          <a:xfrm>
            <a:off x="6273800" y="2705100"/>
            <a:ext cx="2857500" cy="2247900"/>
          </a:xfrm>
          <a:prstGeom prst="rect">
            <a:avLst/>
          </a:prstGeom>
          <a:noFill/>
          <a:ln>
            <a:noFill/>
          </a:ln>
        </p:spPr>
      </p:pic>
      <p:pic>
        <p:nvPicPr>
          <p:cNvPr id="882" name="Google Shape;882;p81"/>
          <p:cNvPicPr preferRelativeResize="0"/>
          <p:nvPr/>
        </p:nvPicPr>
        <p:blipFill rotWithShape="1">
          <a:blip r:embed="rId5">
            <a:alphaModFix/>
          </a:blip>
          <a:srcRect b="0" l="0" r="0" t="0"/>
          <a:stretch/>
        </p:blipFill>
        <p:spPr>
          <a:xfrm>
            <a:off x="-17462" y="1847850"/>
            <a:ext cx="2857500" cy="2143125"/>
          </a:xfrm>
          <a:prstGeom prst="rect">
            <a:avLst/>
          </a:prstGeom>
          <a:noFill/>
          <a:ln>
            <a:noFill/>
          </a:ln>
        </p:spPr>
      </p:pic>
      <p:pic>
        <p:nvPicPr>
          <p:cNvPr id="883" name="Google Shape;883;p81"/>
          <p:cNvPicPr preferRelativeResize="0"/>
          <p:nvPr/>
        </p:nvPicPr>
        <p:blipFill rotWithShape="1">
          <a:blip r:embed="rId6">
            <a:alphaModFix/>
          </a:blip>
          <a:srcRect b="0" l="0" r="0" t="0"/>
          <a:stretch/>
        </p:blipFill>
        <p:spPr>
          <a:xfrm>
            <a:off x="0" y="3997325"/>
            <a:ext cx="2857500" cy="2847975"/>
          </a:xfrm>
          <a:prstGeom prst="rect">
            <a:avLst/>
          </a:prstGeom>
          <a:noFill/>
          <a:ln>
            <a:noFill/>
          </a:ln>
        </p:spPr>
      </p:pic>
      <p:pic>
        <p:nvPicPr>
          <p:cNvPr id="884" name="Google Shape;884;p81"/>
          <p:cNvPicPr preferRelativeResize="0"/>
          <p:nvPr/>
        </p:nvPicPr>
        <p:blipFill rotWithShape="1">
          <a:blip r:embed="rId7">
            <a:alphaModFix/>
          </a:blip>
          <a:srcRect b="0" l="0" r="0" t="0"/>
          <a:stretch/>
        </p:blipFill>
        <p:spPr>
          <a:xfrm>
            <a:off x="6264275" y="4953000"/>
            <a:ext cx="2857500" cy="1905000"/>
          </a:xfrm>
          <a:prstGeom prst="rect">
            <a:avLst/>
          </a:prstGeom>
          <a:noFill/>
          <a:ln>
            <a:noFill/>
          </a:ln>
        </p:spPr>
      </p:pic>
      <p:pic>
        <p:nvPicPr>
          <p:cNvPr id="885" name="Google Shape;885;p81"/>
          <p:cNvPicPr preferRelativeResize="0"/>
          <p:nvPr/>
        </p:nvPicPr>
        <p:blipFill rotWithShape="1">
          <a:blip r:embed="rId8">
            <a:alphaModFix/>
          </a:blip>
          <a:srcRect b="0" l="0" r="0" t="0"/>
          <a:stretch/>
        </p:blipFill>
        <p:spPr>
          <a:xfrm>
            <a:off x="2484437" y="4237037"/>
            <a:ext cx="2409825" cy="2620962"/>
          </a:xfrm>
          <a:prstGeom prst="rect">
            <a:avLst/>
          </a:prstGeom>
          <a:noFill/>
          <a:ln>
            <a:noFill/>
          </a:ln>
        </p:spPr>
      </p:pic>
      <p:pic>
        <p:nvPicPr>
          <p:cNvPr id="886" name="Google Shape;886;p81"/>
          <p:cNvPicPr preferRelativeResize="0"/>
          <p:nvPr/>
        </p:nvPicPr>
        <p:blipFill rotWithShape="1">
          <a:blip r:embed="rId9">
            <a:alphaModFix/>
          </a:blip>
          <a:srcRect b="0" l="0" r="0" t="0"/>
          <a:stretch/>
        </p:blipFill>
        <p:spPr>
          <a:xfrm>
            <a:off x="2679700" y="1924050"/>
            <a:ext cx="3643312" cy="2379662"/>
          </a:xfrm>
          <a:prstGeom prst="rect">
            <a:avLst/>
          </a:prstGeom>
          <a:noFill/>
          <a:ln>
            <a:noFill/>
          </a:ln>
        </p:spPr>
      </p:pic>
      <p:pic>
        <p:nvPicPr>
          <p:cNvPr id="887" name="Google Shape;887;p81"/>
          <p:cNvPicPr preferRelativeResize="0"/>
          <p:nvPr/>
        </p:nvPicPr>
        <p:blipFill rotWithShape="1">
          <a:blip r:embed="rId10">
            <a:alphaModFix/>
          </a:blip>
          <a:srcRect b="0" l="0" r="0" t="0"/>
          <a:stretch/>
        </p:blipFill>
        <p:spPr>
          <a:xfrm>
            <a:off x="5537200" y="0"/>
            <a:ext cx="3606800" cy="2705100"/>
          </a:xfrm>
          <a:prstGeom prst="rect">
            <a:avLst/>
          </a:prstGeom>
          <a:noFill/>
          <a:ln>
            <a:noFill/>
          </a:ln>
        </p:spPr>
      </p:pic>
      <p:pic>
        <p:nvPicPr>
          <p:cNvPr id="888" name="Google Shape;888;p81"/>
          <p:cNvPicPr preferRelativeResize="0"/>
          <p:nvPr/>
        </p:nvPicPr>
        <p:blipFill rotWithShape="1">
          <a:blip r:embed="rId11">
            <a:alphaModFix/>
          </a:blip>
          <a:srcRect b="0" l="0" r="0" t="0"/>
          <a:stretch/>
        </p:blipFill>
        <p:spPr>
          <a:xfrm>
            <a:off x="2679700" y="30162"/>
            <a:ext cx="2857500" cy="2143125"/>
          </a:xfrm>
          <a:prstGeom prst="rect">
            <a:avLst/>
          </a:prstGeom>
          <a:noFill/>
          <a:ln>
            <a:noFill/>
          </a:ln>
        </p:spPr>
      </p:pic>
      <p:pic>
        <p:nvPicPr>
          <p:cNvPr id="889" name="Google Shape;889;p81"/>
          <p:cNvPicPr preferRelativeResize="0"/>
          <p:nvPr/>
        </p:nvPicPr>
        <p:blipFill rotWithShape="1">
          <a:blip r:embed="rId12">
            <a:alphaModFix/>
          </a:blip>
          <a:srcRect b="0" l="0" r="0" t="0"/>
          <a:stretch/>
        </p:blipFill>
        <p:spPr>
          <a:xfrm>
            <a:off x="0" y="0"/>
            <a:ext cx="2679700" cy="20097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sp>
        <p:nvSpPr>
          <p:cNvPr id="894" name="Google Shape;894;p8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Albinism – Recessive genetic disorder.</a:t>
            </a:r>
            <a:endParaRPr/>
          </a:p>
        </p:txBody>
      </p:sp>
      <p:sp>
        <p:nvSpPr>
          <p:cNvPr id="895" name="Google Shape;895;p82"/>
          <p:cNvSpPr txBox="1"/>
          <p:nvPr>
            <p:ph idx="1" type="body"/>
          </p:nvPr>
        </p:nvSpPr>
        <p:spPr>
          <a:xfrm>
            <a:off x="323850" y="4483100"/>
            <a:ext cx="8569325" cy="16129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00000"/>
              </a:lnSpc>
              <a:spcBef>
                <a:spcPts val="0"/>
              </a:spcBef>
              <a:spcAft>
                <a:spcPts val="0"/>
              </a:spcAft>
              <a:buClr>
                <a:schemeClr val="dk1"/>
              </a:buClr>
              <a:buSzPts val="2800"/>
              <a:buFont typeface="Times New Roman"/>
              <a:buAutoNum type="arabicPeriod"/>
            </a:pPr>
            <a:r>
              <a:rPr b="0" i="0" lang="en-US" sz="2800" u="none">
                <a:solidFill>
                  <a:schemeClr val="dk1"/>
                </a:solidFill>
                <a:latin typeface="Times New Roman"/>
                <a:ea typeface="Times New Roman"/>
                <a:cs typeface="Times New Roman"/>
                <a:sym typeface="Times New Roman"/>
              </a:rPr>
              <a:t>What is the genotype of individual 2 generation one?</a:t>
            </a:r>
            <a:endParaRPr b="0" i="0" sz="2800" u="none">
              <a:solidFill>
                <a:schemeClr val="dk1"/>
              </a:solidFill>
              <a:latin typeface="Times New Roman"/>
              <a:ea typeface="Times New Roman"/>
              <a:cs typeface="Times New Roman"/>
              <a:sym typeface="Times New Roman"/>
            </a:endParaRPr>
          </a:p>
          <a:p>
            <a:pPr indent="-514350" lvl="0" marL="514350" marR="0" rtl="0" algn="l">
              <a:lnSpc>
                <a:spcPct val="100000"/>
              </a:lnSpc>
              <a:spcBef>
                <a:spcPts val="56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	Explain your answer</a:t>
            </a:r>
            <a:endParaRPr/>
          </a:p>
          <a:p>
            <a:pPr indent="-514350" lvl="0" marL="514350" marR="0" rtl="0" algn="l">
              <a:lnSpc>
                <a:spcPct val="100000"/>
              </a:lnSpc>
              <a:spcBef>
                <a:spcPts val="560"/>
              </a:spcBef>
              <a:spcAft>
                <a:spcPts val="0"/>
              </a:spcAft>
              <a:buClr>
                <a:schemeClr val="dk1"/>
              </a:buClr>
              <a:buSzPts val="2800"/>
              <a:buFont typeface="Times New Roman"/>
              <a:buAutoNum type="arabicPeriod"/>
            </a:pPr>
            <a:r>
              <a:rPr b="0" i="0" lang="en-US" sz="2800" u="none">
                <a:solidFill>
                  <a:schemeClr val="dk1"/>
                </a:solidFill>
                <a:latin typeface="Times New Roman"/>
                <a:ea typeface="Times New Roman"/>
                <a:cs typeface="Times New Roman"/>
                <a:sym typeface="Times New Roman"/>
              </a:rPr>
              <a:t>What is the genotype of individual 1 generation 3. Explain your answer. </a:t>
            </a:r>
            <a:endParaRPr/>
          </a:p>
        </p:txBody>
      </p:sp>
      <p:sp>
        <p:nvSpPr>
          <p:cNvPr id="896" name="Google Shape;896;p82"/>
          <p:cNvSpPr txBox="1"/>
          <p:nvPr>
            <p:ph idx="2" type="body"/>
          </p:nvPr>
        </p:nvSpPr>
        <p:spPr>
          <a:xfrm>
            <a:off x="5940425" y="1916112"/>
            <a:ext cx="3024187" cy="24495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A=Normal</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a= albino</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      Affected</a:t>
            </a:r>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a:solidFill>
                  <a:schemeClr val="dk1"/>
                </a:solidFill>
                <a:latin typeface="Times New Roman"/>
                <a:ea typeface="Times New Roman"/>
                <a:cs typeface="Times New Roman"/>
                <a:sym typeface="Times New Roman"/>
              </a:rPr>
              <a:t>      Not affected</a:t>
            </a:r>
            <a:endParaRPr/>
          </a:p>
        </p:txBody>
      </p:sp>
      <p:pic>
        <p:nvPicPr>
          <p:cNvPr id="897" name="Google Shape;897;p82"/>
          <p:cNvPicPr preferRelativeResize="0"/>
          <p:nvPr/>
        </p:nvPicPr>
        <p:blipFill rotWithShape="1">
          <a:blip r:embed="rId3">
            <a:alphaModFix/>
          </a:blip>
          <a:srcRect b="0" l="0" r="0" t="0"/>
          <a:stretch/>
        </p:blipFill>
        <p:spPr>
          <a:xfrm>
            <a:off x="107950" y="1773237"/>
            <a:ext cx="6057900" cy="2709862"/>
          </a:xfrm>
          <a:prstGeom prst="rect">
            <a:avLst/>
          </a:prstGeom>
          <a:noFill/>
          <a:ln>
            <a:noFill/>
          </a:ln>
        </p:spPr>
      </p:pic>
      <p:sp>
        <p:nvSpPr>
          <p:cNvPr id="898" name="Google Shape;898;p82"/>
          <p:cNvSpPr txBox="1"/>
          <p:nvPr/>
        </p:nvSpPr>
        <p:spPr>
          <a:xfrm>
            <a:off x="539750" y="2349500"/>
            <a:ext cx="1368425" cy="3063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Times New Roman"/>
              <a:buNone/>
            </a:pPr>
            <a:r>
              <a:rPr b="0" i="0" lang="en-US" sz="1400" u="none">
                <a:solidFill>
                  <a:schemeClr val="dk1"/>
                </a:solidFill>
                <a:latin typeface="Times New Roman"/>
                <a:ea typeface="Times New Roman"/>
                <a:cs typeface="Times New Roman"/>
                <a:sym typeface="Times New Roman"/>
              </a:rPr>
              <a:t>Generation one</a:t>
            </a:r>
            <a:endParaRPr/>
          </a:p>
        </p:txBody>
      </p:sp>
      <p:sp>
        <p:nvSpPr>
          <p:cNvPr id="899" name="Google Shape;899;p82"/>
          <p:cNvSpPr txBox="1"/>
          <p:nvPr/>
        </p:nvSpPr>
        <p:spPr>
          <a:xfrm>
            <a:off x="6443662" y="2992437"/>
            <a:ext cx="360362" cy="431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00" name="Google Shape;900;p82"/>
          <p:cNvSpPr txBox="1"/>
          <p:nvPr/>
        </p:nvSpPr>
        <p:spPr>
          <a:xfrm>
            <a:off x="6443662" y="3495675"/>
            <a:ext cx="360362" cy="43815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01" name="Google Shape;901;p82"/>
          <p:cNvSpPr/>
          <p:nvPr/>
        </p:nvSpPr>
        <p:spPr>
          <a:xfrm>
            <a:off x="1187450" y="3714750"/>
            <a:ext cx="396875" cy="434975"/>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02" name="Google Shape;902;p82"/>
          <p:cNvSpPr txBox="1"/>
          <p:nvPr/>
        </p:nvSpPr>
        <p:spPr>
          <a:xfrm>
            <a:off x="1763712" y="3786187"/>
            <a:ext cx="431800" cy="363537"/>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8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Incomplete dominance</a:t>
            </a:r>
            <a:endParaRPr/>
          </a:p>
        </p:txBody>
      </p:sp>
      <p:pic>
        <p:nvPicPr>
          <p:cNvPr id="908" name="Google Shape;908;p83"/>
          <p:cNvPicPr preferRelativeResize="0"/>
          <p:nvPr>
            <p:ph idx="1" type="body"/>
          </p:nvPr>
        </p:nvPicPr>
        <p:blipFill rotWithShape="1">
          <a:blip r:embed="rId3">
            <a:alphaModFix/>
          </a:blip>
          <a:srcRect b="0" l="0" r="0" t="0"/>
          <a:stretch/>
        </p:blipFill>
        <p:spPr>
          <a:xfrm>
            <a:off x="2411412" y="1916112"/>
            <a:ext cx="4102100" cy="41148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84"/>
          <p:cNvSpPr txBox="1"/>
          <p:nvPr>
            <p:ph type="title"/>
          </p:nvPr>
        </p:nvSpPr>
        <p:spPr>
          <a:xfrm>
            <a:off x="3348037" y="476250"/>
            <a:ext cx="2459037" cy="1012825"/>
          </a:xfrm>
          <a:prstGeom prst="rect">
            <a:avLst/>
          </a:prstGeom>
          <a:solidFill>
            <a:schemeClr val="dk1"/>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CC0000"/>
              </a:buClr>
              <a:buSzPts val="4400"/>
              <a:buFont typeface="Times New Roman"/>
              <a:buNone/>
            </a:pPr>
            <a:r>
              <a:rPr b="0" i="0" lang="en-US" sz="4400" u="none">
                <a:solidFill>
                  <a:srgbClr val="CC0000"/>
                </a:solidFill>
                <a:latin typeface="Times New Roman"/>
                <a:ea typeface="Times New Roman"/>
                <a:cs typeface="Times New Roman"/>
                <a:sym typeface="Times New Roman"/>
              </a:rPr>
              <a:t>DNA</a:t>
            </a:r>
            <a:endParaRPr/>
          </a:p>
        </p:txBody>
      </p:sp>
      <p:pic>
        <p:nvPicPr>
          <p:cNvPr descr="LETTERS" id="914" name="Google Shape;914;p84"/>
          <p:cNvPicPr preferRelativeResize="0"/>
          <p:nvPr/>
        </p:nvPicPr>
        <p:blipFill rotWithShape="1">
          <a:blip r:embed="rId3">
            <a:alphaModFix/>
          </a:blip>
          <a:srcRect b="0" l="0" r="0" t="0"/>
          <a:stretch/>
        </p:blipFill>
        <p:spPr>
          <a:xfrm>
            <a:off x="4643437" y="0"/>
            <a:ext cx="4500562" cy="520700"/>
          </a:xfrm>
          <a:prstGeom prst="rect">
            <a:avLst/>
          </a:prstGeom>
          <a:noFill/>
          <a:ln>
            <a:noFill/>
          </a:ln>
        </p:spPr>
      </p:pic>
      <p:sp>
        <p:nvSpPr>
          <p:cNvPr id="915" name="Google Shape;915;p84"/>
          <p:cNvSpPr txBox="1"/>
          <p:nvPr/>
        </p:nvSpPr>
        <p:spPr>
          <a:xfrm>
            <a:off x="539750" y="1628775"/>
            <a:ext cx="8208962" cy="4913312"/>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60093"/>
              </a:buClr>
              <a:buSzPts val="2800"/>
              <a:buFont typeface="Comic Sans MS"/>
              <a:buNone/>
            </a:pPr>
            <a:r>
              <a:rPr b="0" i="0" lang="en-US" sz="2800" u="none">
                <a:solidFill>
                  <a:srgbClr val="D60093"/>
                </a:solidFill>
                <a:latin typeface="Comic Sans MS"/>
                <a:ea typeface="Comic Sans MS"/>
                <a:cs typeface="Comic Sans MS"/>
                <a:sym typeface="Comic Sans MS"/>
              </a:rPr>
              <a:t>DNA is a double stranded molecule found in the nucleus of the cells of living things.</a:t>
            </a:r>
            <a:endParaRPr/>
          </a:p>
          <a:p>
            <a:pPr indent="0" lvl="0" marL="0" marR="0" rtl="0" algn="l">
              <a:lnSpc>
                <a:spcPct val="100000"/>
              </a:lnSpc>
              <a:spcBef>
                <a:spcPts val="1400"/>
              </a:spcBef>
              <a:spcAft>
                <a:spcPts val="0"/>
              </a:spcAft>
              <a:buClr>
                <a:srgbClr val="D60093"/>
              </a:buClr>
              <a:buSzPts val="2800"/>
              <a:buFont typeface="Comic Sans MS"/>
              <a:buNone/>
            </a:pPr>
            <a:r>
              <a:rPr b="0" i="0" lang="en-US" sz="2800" u="none">
                <a:solidFill>
                  <a:srgbClr val="D60093"/>
                </a:solidFill>
                <a:latin typeface="Comic Sans MS"/>
                <a:ea typeface="Comic Sans MS"/>
                <a:cs typeface="Comic Sans MS"/>
                <a:sym typeface="Comic Sans MS"/>
              </a:rPr>
              <a:t>It is made up of about 3 billion pairs of 4 different bases, we use letters to represent the 4 bases found in all living things</a:t>
            </a:r>
            <a:endParaRPr/>
          </a:p>
          <a:p>
            <a:pPr indent="0" lvl="0" marL="0" marR="0" rtl="0" algn="l">
              <a:lnSpc>
                <a:spcPct val="100000"/>
              </a:lnSpc>
              <a:spcBef>
                <a:spcPts val="1400"/>
              </a:spcBef>
              <a:spcAft>
                <a:spcPts val="0"/>
              </a:spcAft>
              <a:buClr>
                <a:schemeClr val="dk1"/>
              </a:buClr>
              <a:buSzPts val="2800"/>
              <a:buFont typeface="Comic Sans MS"/>
              <a:buNone/>
            </a:pPr>
            <a:r>
              <a:rPr b="0" i="0" lang="en-US" sz="2800" u="none">
                <a:solidFill>
                  <a:schemeClr val="dk1"/>
                </a:solidFill>
                <a:latin typeface="Comic Sans MS"/>
                <a:ea typeface="Comic Sans MS"/>
                <a:cs typeface="Comic Sans MS"/>
                <a:sym typeface="Comic Sans MS"/>
              </a:rPr>
              <a:t>	   </a:t>
            </a:r>
            <a:r>
              <a:rPr b="0" i="0" lang="en-US" sz="2800" u="none">
                <a:solidFill>
                  <a:srgbClr val="CC0000"/>
                </a:solidFill>
                <a:latin typeface="Comic Sans MS"/>
                <a:ea typeface="Comic Sans MS"/>
                <a:cs typeface="Comic Sans MS"/>
                <a:sym typeface="Comic Sans MS"/>
              </a:rPr>
              <a:t>A = adenine  	</a:t>
            </a:r>
            <a:r>
              <a:rPr b="0" i="0" lang="en-US" sz="2800" u="none">
                <a:solidFill>
                  <a:schemeClr val="dk1"/>
                </a:solidFill>
                <a:latin typeface="Comic Sans MS"/>
                <a:ea typeface="Comic Sans MS"/>
                <a:cs typeface="Comic Sans MS"/>
                <a:sym typeface="Comic Sans MS"/>
              </a:rPr>
              <a:t>	</a:t>
            </a:r>
            <a:r>
              <a:rPr b="0" i="0" lang="en-US" sz="2800" u="none">
                <a:solidFill>
                  <a:srgbClr val="0033CC"/>
                </a:solidFill>
                <a:latin typeface="Comic Sans MS"/>
                <a:ea typeface="Comic Sans MS"/>
                <a:cs typeface="Comic Sans MS"/>
                <a:sym typeface="Comic Sans MS"/>
              </a:rPr>
              <a:t>T = thymine</a:t>
            </a:r>
            <a:endParaRPr/>
          </a:p>
          <a:p>
            <a:pPr indent="0" lvl="0" marL="0" marR="0" rtl="0" algn="l">
              <a:lnSpc>
                <a:spcPct val="100000"/>
              </a:lnSpc>
              <a:spcBef>
                <a:spcPts val="1400"/>
              </a:spcBef>
              <a:spcAft>
                <a:spcPts val="0"/>
              </a:spcAft>
              <a:buClr>
                <a:schemeClr val="dk1"/>
              </a:buClr>
              <a:buSzPts val="2800"/>
              <a:buFont typeface="Comic Sans MS"/>
              <a:buNone/>
            </a:pPr>
            <a:r>
              <a:rPr b="0" i="0" lang="en-US" sz="2800" u="none">
                <a:solidFill>
                  <a:schemeClr val="dk1"/>
                </a:solidFill>
                <a:latin typeface="Comic Sans MS"/>
                <a:ea typeface="Comic Sans MS"/>
                <a:cs typeface="Comic Sans MS"/>
                <a:sym typeface="Comic Sans MS"/>
              </a:rPr>
              <a:t>	   </a:t>
            </a:r>
            <a:r>
              <a:rPr b="0" i="0" lang="en-US" sz="2800" u="none">
                <a:solidFill>
                  <a:srgbClr val="00CC00"/>
                </a:solidFill>
                <a:latin typeface="Comic Sans MS"/>
                <a:ea typeface="Comic Sans MS"/>
                <a:cs typeface="Comic Sans MS"/>
                <a:sym typeface="Comic Sans MS"/>
              </a:rPr>
              <a:t>C = cytosine</a:t>
            </a:r>
            <a:r>
              <a:rPr b="0" i="0" lang="en-US" sz="2800" u="none">
                <a:solidFill>
                  <a:schemeClr val="dk1"/>
                </a:solidFill>
                <a:latin typeface="Comic Sans MS"/>
                <a:ea typeface="Comic Sans MS"/>
                <a:cs typeface="Comic Sans MS"/>
                <a:sym typeface="Comic Sans MS"/>
              </a:rPr>
              <a:t>	         </a:t>
            </a:r>
            <a:r>
              <a:rPr b="0" i="0" lang="en-US" sz="2800" u="none">
                <a:solidFill>
                  <a:srgbClr val="FFFF00"/>
                </a:solidFill>
                <a:latin typeface="Comic Sans MS"/>
                <a:ea typeface="Comic Sans MS"/>
                <a:cs typeface="Comic Sans MS"/>
                <a:sym typeface="Comic Sans MS"/>
              </a:rPr>
              <a:t>G = guanine</a:t>
            </a:r>
            <a:endParaRPr/>
          </a:p>
          <a:p>
            <a:pPr indent="0" lvl="0" marL="0" marR="0" rtl="0" algn="l">
              <a:lnSpc>
                <a:spcPct val="100000"/>
              </a:lnSpc>
              <a:spcBef>
                <a:spcPts val="1400"/>
              </a:spcBef>
              <a:spcAft>
                <a:spcPts val="0"/>
              </a:spcAft>
              <a:buClr>
                <a:schemeClr val="dk1"/>
              </a:buClr>
              <a:buSzPts val="2800"/>
              <a:buFont typeface="Times New Roman"/>
              <a:buNone/>
            </a:pPr>
            <a:r>
              <a:t/>
            </a:r>
            <a:endParaRPr b="0" i="0" sz="2800" u="none">
              <a:solidFill>
                <a:srgbClr val="FFFF00"/>
              </a:solidFill>
              <a:latin typeface="Comic Sans MS"/>
              <a:ea typeface="Comic Sans MS"/>
              <a:cs typeface="Comic Sans MS"/>
              <a:sym typeface="Comic Sans MS"/>
            </a:endParaRPr>
          </a:p>
          <a:p>
            <a:pPr indent="0" lvl="0" marL="0" marR="0" rtl="0" algn="ctr">
              <a:lnSpc>
                <a:spcPct val="100000"/>
              </a:lnSpc>
              <a:spcBef>
                <a:spcPts val="0"/>
              </a:spcBef>
              <a:spcAft>
                <a:spcPts val="0"/>
              </a:spcAft>
              <a:buNone/>
            </a:pPr>
            <a:r>
              <a:t/>
            </a:r>
            <a:endParaRPr b="0" i="0" sz="2800" u="none">
              <a:solidFill>
                <a:srgbClr val="FFFF00"/>
              </a:solidFill>
              <a:latin typeface="Comic Sans MS"/>
              <a:ea typeface="Comic Sans MS"/>
              <a:cs typeface="Comic Sans MS"/>
              <a:sym typeface="Comic Sans MS"/>
            </a:endParaRPr>
          </a:p>
        </p:txBody>
      </p:sp>
      <p:pic>
        <p:nvPicPr>
          <p:cNvPr descr="LETTERS" id="916" name="Google Shape;916;p84"/>
          <p:cNvPicPr preferRelativeResize="0"/>
          <p:nvPr>
            <p:ph idx="1" type="body"/>
          </p:nvPr>
        </p:nvPicPr>
        <p:blipFill rotWithShape="1">
          <a:blip r:embed="rId3">
            <a:alphaModFix/>
          </a:blip>
          <a:srcRect b="0" l="0" r="0" t="0"/>
          <a:stretch/>
        </p:blipFill>
        <p:spPr>
          <a:xfrm>
            <a:off x="0" y="0"/>
            <a:ext cx="4716462" cy="549275"/>
          </a:xfrm>
          <a:prstGeom prst="rect">
            <a:avLst/>
          </a:prstGeom>
          <a:noFill/>
          <a:ln>
            <a:noFill/>
          </a:ln>
        </p:spPr>
      </p:pic>
    </p:spTree>
  </p:cSld>
  <p:clrMapOvr>
    <a:masterClrMapping/>
  </p:clrMapOvr>
  <p:transition spd="slow">
    <p:checker/>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0" name="Shape 920"/>
        <p:cNvGrpSpPr/>
        <p:nvPr/>
      </p:nvGrpSpPr>
      <p:grpSpPr>
        <a:xfrm>
          <a:off x="0" y="0"/>
          <a:ext cx="0" cy="0"/>
          <a:chOff x="0" y="0"/>
          <a:chExt cx="0" cy="0"/>
        </a:xfrm>
      </p:grpSpPr>
      <p:sp>
        <p:nvSpPr>
          <p:cNvPr id="921" name="Google Shape;921;p85"/>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2"/>
              </a:solidFill>
              <a:latin typeface="Times New Roman"/>
              <a:ea typeface="Times New Roman"/>
              <a:cs typeface="Times New Roman"/>
              <a:sym typeface="Times New Roman"/>
            </a:endParaRPr>
          </a:p>
        </p:txBody>
      </p:sp>
      <p:pic>
        <p:nvPicPr>
          <p:cNvPr id="922" name="Google Shape;922;p85"/>
          <p:cNvPicPr preferRelativeResize="0"/>
          <p:nvPr>
            <p:ph idx="1" type="body"/>
          </p:nvPr>
        </p:nvPicPr>
        <p:blipFill rotWithShape="1">
          <a:blip r:embed="rId3">
            <a:alphaModFix/>
          </a:blip>
          <a:srcRect b="0" l="0" r="0" t="0"/>
          <a:stretch/>
        </p:blipFill>
        <p:spPr>
          <a:xfrm>
            <a:off x="3708400" y="692150"/>
            <a:ext cx="3238500" cy="2736850"/>
          </a:xfrm>
          <a:prstGeom prst="rect">
            <a:avLst/>
          </a:prstGeom>
          <a:noFill/>
          <a:ln>
            <a:noFill/>
          </a:ln>
        </p:spPr>
      </p:pic>
      <p:pic>
        <p:nvPicPr>
          <p:cNvPr id="923" name="Google Shape;923;p85"/>
          <p:cNvPicPr preferRelativeResize="0"/>
          <p:nvPr/>
        </p:nvPicPr>
        <p:blipFill rotWithShape="1">
          <a:blip r:embed="rId4">
            <a:alphaModFix/>
          </a:blip>
          <a:srcRect b="0" l="0" r="0" t="0"/>
          <a:stretch/>
        </p:blipFill>
        <p:spPr>
          <a:xfrm>
            <a:off x="684212" y="620712"/>
            <a:ext cx="2857500" cy="2838450"/>
          </a:xfrm>
          <a:prstGeom prst="rect">
            <a:avLst/>
          </a:prstGeom>
          <a:noFill/>
          <a:ln>
            <a:noFill/>
          </a:ln>
        </p:spPr>
      </p:pic>
      <p:pic>
        <p:nvPicPr>
          <p:cNvPr id="924" name="Google Shape;924;p85"/>
          <p:cNvPicPr preferRelativeResize="0"/>
          <p:nvPr/>
        </p:nvPicPr>
        <p:blipFill rotWithShape="1">
          <a:blip r:embed="rId5">
            <a:alphaModFix/>
          </a:blip>
          <a:srcRect b="0" l="0" r="0" t="0"/>
          <a:stretch/>
        </p:blipFill>
        <p:spPr>
          <a:xfrm>
            <a:off x="7092950" y="5516562"/>
            <a:ext cx="1238250" cy="828675"/>
          </a:xfrm>
          <a:prstGeom prst="rect">
            <a:avLst/>
          </a:prstGeom>
          <a:noFill/>
          <a:ln>
            <a:noFill/>
          </a:ln>
        </p:spPr>
      </p:pic>
      <p:pic>
        <p:nvPicPr>
          <p:cNvPr id="925" name="Google Shape;925;p85"/>
          <p:cNvPicPr preferRelativeResize="0"/>
          <p:nvPr/>
        </p:nvPicPr>
        <p:blipFill rotWithShape="1">
          <a:blip r:embed="rId6">
            <a:alphaModFix/>
          </a:blip>
          <a:srcRect b="0" l="0" r="0" t="0"/>
          <a:stretch/>
        </p:blipFill>
        <p:spPr>
          <a:xfrm>
            <a:off x="5003800" y="4076700"/>
            <a:ext cx="1257300" cy="752475"/>
          </a:xfrm>
          <a:prstGeom prst="rect">
            <a:avLst/>
          </a:prstGeom>
          <a:noFill/>
          <a:ln>
            <a:noFill/>
          </a:ln>
        </p:spPr>
      </p:pic>
      <p:pic>
        <p:nvPicPr>
          <p:cNvPr id="926" name="Google Shape;926;p85"/>
          <p:cNvPicPr preferRelativeResize="0"/>
          <p:nvPr/>
        </p:nvPicPr>
        <p:blipFill rotWithShape="1">
          <a:blip r:embed="rId7">
            <a:alphaModFix/>
          </a:blip>
          <a:srcRect b="0" l="0" r="0" t="0"/>
          <a:stretch/>
        </p:blipFill>
        <p:spPr>
          <a:xfrm>
            <a:off x="611187" y="3644900"/>
            <a:ext cx="2070100" cy="2711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9"/>
          <p:cNvSpPr txBox="1"/>
          <p:nvPr>
            <p:ph type="title"/>
          </p:nvPr>
        </p:nvSpPr>
        <p:spPr>
          <a:xfrm>
            <a:off x="684212" y="188912"/>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Times New Roman"/>
              <a:buNone/>
            </a:pPr>
            <a:r>
              <a:rPr b="0" i="0" lang="en-US" sz="4400" u="none">
                <a:solidFill>
                  <a:schemeClr val="dk2"/>
                </a:solidFill>
                <a:latin typeface="Times New Roman"/>
                <a:ea typeface="Times New Roman"/>
                <a:cs typeface="Times New Roman"/>
                <a:sym typeface="Times New Roman"/>
              </a:rPr>
              <a:t>Number of genes</a:t>
            </a:r>
            <a:endParaRPr/>
          </a:p>
        </p:txBody>
      </p:sp>
      <p:sp>
        <p:nvSpPr>
          <p:cNvPr id="187" name="Google Shape;187;p9"/>
          <p:cNvSpPr txBox="1"/>
          <p:nvPr>
            <p:ph idx="1" type="body"/>
          </p:nvPr>
        </p:nvSpPr>
        <p:spPr>
          <a:xfrm>
            <a:off x="685800" y="1196975"/>
            <a:ext cx="7772400" cy="4899025"/>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Times New Roman"/>
              <a:buChar char="•"/>
            </a:pPr>
            <a:r>
              <a:rPr b="0" i="0" lang="en-US" sz="3200" u="none">
                <a:solidFill>
                  <a:schemeClr val="dk1"/>
                </a:solidFill>
                <a:latin typeface="Times New Roman"/>
                <a:ea typeface="Times New Roman"/>
                <a:cs typeface="Times New Roman"/>
                <a:sym typeface="Times New Roman"/>
              </a:rPr>
              <a:t>This is a graph showing the number of genes in different species.</a:t>
            </a:r>
            <a:endParaRPr/>
          </a:p>
          <a:p>
            <a:pPr indent="-139700" lvl="0" marL="342900" rtl="0" algn="l">
              <a:spcBef>
                <a:spcPts val="640"/>
              </a:spcBef>
              <a:spcAft>
                <a:spcPts val="0"/>
              </a:spcAft>
              <a:buClr>
                <a:schemeClr val="dk1"/>
              </a:buClr>
              <a:buSzPts val="3200"/>
              <a:buFont typeface="Times New Roman"/>
              <a:buNone/>
            </a:pPr>
            <a:r>
              <a:t/>
            </a:r>
            <a:endParaRPr b="0" i="0" sz="3200" u="none">
              <a:solidFill>
                <a:schemeClr val="dk1"/>
              </a:solidFill>
              <a:latin typeface="Times New Roman"/>
              <a:ea typeface="Times New Roman"/>
              <a:cs typeface="Times New Roman"/>
              <a:sym typeface="Times New Roman"/>
            </a:endParaRPr>
          </a:p>
        </p:txBody>
      </p:sp>
      <p:pic>
        <p:nvPicPr>
          <p:cNvPr descr="genome2" id="188" name="Google Shape;188;p9"/>
          <p:cNvPicPr preferRelativeResize="0"/>
          <p:nvPr/>
        </p:nvPicPr>
        <p:blipFill rotWithShape="1">
          <a:blip r:embed="rId3">
            <a:alphaModFix/>
          </a:blip>
          <a:srcRect b="0" l="0" r="0" t="0"/>
          <a:stretch/>
        </p:blipFill>
        <p:spPr>
          <a:xfrm>
            <a:off x="1042987" y="2420937"/>
            <a:ext cx="7115175" cy="4152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
</cp:coreProperties>
</file>

<file path=docProps/custom.xml><?xml version="1.0" encoding="utf-8"?>
<Properties xmlns="http://schemas.openxmlformats.org/officeDocument/2006/custom-properties" xmlns:vt="http://schemas.openxmlformats.org/officeDocument/2006/docPropsVTypes"/>
</file>