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Raleway"/>
      <p:regular r:id="rId15"/>
      <p:bold r:id="rId16"/>
      <p:italic r:id="rId17"/>
      <p:boldItalic r:id="rId18"/>
    </p:embeddedFont>
    <p:embeddedFont>
      <p:font typeface="Roboto"/>
      <p:regular r:id="rId19"/>
      <p:bold r:id="rId20"/>
      <p:italic r:id="rId21"/>
      <p:boldItalic r:id="rId22"/>
    </p:embeddedFont>
    <p:embeddedFont>
      <p:font typeface="Franklin Gothic"/>
      <p:bold r:id="rId23"/>
    </p:embeddedFont>
    <p:embeddedFont>
      <p:font typeface="Nunito"/>
      <p:regular r:id="rId24"/>
      <p:bold r:id="rId25"/>
      <p:italic r:id="rId26"/>
      <p:boldItalic r:id="rId27"/>
    </p:embeddedFont>
    <p:embeddedFont>
      <p:font typeface="Lato"/>
      <p:regular r:id="rId28"/>
      <p:bold r:id="rId29"/>
      <p:italic r:id="rId30"/>
      <p:boldItalic r:id="rId31"/>
    </p:embeddedFont>
    <p:embeddedFont>
      <p:font typeface="Tilt Warp"/>
      <p:regular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F2C7341-A26B-4AF7-A8D4-51EB2D64F19F}">
  <a:tblStyle styleId="{EF2C7341-A26B-4AF7-A8D4-51EB2D64F19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Nunito-regular.fntdata"/><Relationship Id="rId23" Type="http://schemas.openxmlformats.org/officeDocument/2006/relationships/font" Target="fonts/FranklinGothic-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Nunito-italic.fntdata"/><Relationship Id="rId25" Type="http://schemas.openxmlformats.org/officeDocument/2006/relationships/font" Target="fonts/Nunito-bold.fntdata"/><Relationship Id="rId28" Type="http://schemas.openxmlformats.org/officeDocument/2006/relationships/font" Target="fonts/Lato-regular.fntdata"/><Relationship Id="rId27" Type="http://schemas.openxmlformats.org/officeDocument/2006/relationships/font" Target="fonts/Nuni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TiltWarp-regular.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Raleway-regular.fntdata"/><Relationship Id="rId14" Type="http://schemas.openxmlformats.org/officeDocument/2006/relationships/slide" Target="slides/slide8.xml"/><Relationship Id="rId17" Type="http://schemas.openxmlformats.org/officeDocument/2006/relationships/font" Target="fonts/Raleway-italic.fntdata"/><Relationship Id="rId16" Type="http://schemas.openxmlformats.org/officeDocument/2006/relationships/font" Target="fonts/Raleway-bold.fntdata"/><Relationship Id="rId19" Type="http://schemas.openxmlformats.org/officeDocument/2006/relationships/font" Target="fonts/Roboto-regular.fntdata"/><Relationship Id="rId18" Type="http://schemas.openxmlformats.org/officeDocument/2006/relationships/font" Target="fonts/Raleway-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1152575c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1152575c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1152575cd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1152575cd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1152575cd0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1152575cd0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1152575cd0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1152575cd0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1152575cd0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1152575cd0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1152575cd0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1152575cd0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1152575cd0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1152575cd0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Vocabulary 1">
  <p:cSld name="BIG_NUMBER_1">
    <p:spTree>
      <p:nvGrpSpPr>
        <p:cNvPr id="68" name="Shape 68"/>
        <p:cNvGrpSpPr/>
        <p:nvPr/>
      </p:nvGrpSpPr>
      <p:grpSpPr>
        <a:xfrm>
          <a:off x="0" y="0"/>
          <a:ext cx="0" cy="0"/>
          <a:chOff x="0" y="0"/>
          <a:chExt cx="0" cy="0"/>
        </a:xfrm>
      </p:grpSpPr>
      <p:sp>
        <p:nvSpPr>
          <p:cNvPr id="69" name="Google Shape;69;p13"/>
          <p:cNvSpPr/>
          <p:nvPr/>
        </p:nvSpPr>
        <p:spPr>
          <a:xfrm>
            <a:off x="275118" y="662088"/>
            <a:ext cx="2334300" cy="825300"/>
          </a:xfrm>
          <a:prstGeom prst="rect">
            <a:avLst/>
          </a:prstGeom>
          <a:solidFill>
            <a:srgbClr val="D1FAE5"/>
          </a:solidFill>
          <a:ln>
            <a:noFill/>
          </a:ln>
          <a:effectLst>
            <a:outerShdw blurRad="57150" rotWithShape="0" algn="bl" dir="5400000" dist="19050">
              <a:srgbClr val="000000">
                <a:alpha val="49800"/>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Tilt Warp"/>
                <a:ea typeface="Tilt Warp"/>
                <a:cs typeface="Tilt Warp"/>
                <a:sym typeface="Tilt Warp"/>
              </a:rPr>
              <a:t>Vocabulary Term </a:t>
            </a:r>
            <a:endParaRPr b="0" i="0" sz="1400" u="none" cap="none" strike="noStrike">
              <a:solidFill>
                <a:srgbClr val="000000"/>
              </a:solidFill>
              <a:latin typeface="Tilt Warp"/>
              <a:ea typeface="Tilt Warp"/>
              <a:cs typeface="Tilt Warp"/>
              <a:sym typeface="Tilt Warp"/>
            </a:endParaRPr>
          </a:p>
        </p:txBody>
      </p:sp>
      <p:sp>
        <p:nvSpPr>
          <p:cNvPr id="70" name="Google Shape;70;p13"/>
          <p:cNvSpPr txBox="1"/>
          <p:nvPr/>
        </p:nvSpPr>
        <p:spPr>
          <a:xfrm>
            <a:off x="356382" y="820677"/>
            <a:ext cx="2171400" cy="632400"/>
          </a:xfrm>
          <a:prstGeom prst="rect">
            <a:avLst/>
          </a:prstGeom>
          <a:solidFill>
            <a:srgbClr val="FFFFFF"/>
          </a:solid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1200"/>
              </a:spcAft>
              <a:buClr>
                <a:srgbClr val="000000"/>
              </a:buClr>
              <a:buSzPts val="1400"/>
              <a:buFont typeface="Arial"/>
              <a:buNone/>
            </a:pPr>
            <a:r>
              <a:t/>
            </a:r>
            <a:endParaRPr b="0" i="0" sz="1400" u="none" cap="none" strike="noStrike">
              <a:solidFill>
                <a:srgbClr val="000000"/>
              </a:solidFill>
              <a:latin typeface="Franklin Gothic"/>
              <a:ea typeface="Franklin Gothic"/>
              <a:cs typeface="Franklin Gothic"/>
              <a:sym typeface="Franklin Gothic"/>
            </a:endParaRPr>
          </a:p>
        </p:txBody>
      </p:sp>
      <p:sp>
        <p:nvSpPr>
          <p:cNvPr id="71" name="Google Shape;71;p13"/>
          <p:cNvSpPr/>
          <p:nvPr/>
        </p:nvSpPr>
        <p:spPr>
          <a:xfrm>
            <a:off x="2733706" y="662088"/>
            <a:ext cx="2774400" cy="825300"/>
          </a:xfrm>
          <a:prstGeom prst="rect">
            <a:avLst/>
          </a:prstGeom>
          <a:solidFill>
            <a:srgbClr val="D1FAE5"/>
          </a:solidFill>
          <a:ln>
            <a:noFill/>
          </a:ln>
          <a:effectLst>
            <a:outerShdw blurRad="57150" rotWithShape="0" algn="bl" dir="5400000" dist="19050">
              <a:srgbClr val="000000">
                <a:alpha val="49800"/>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Tilt Warp"/>
                <a:ea typeface="Tilt Warp"/>
                <a:cs typeface="Tilt Warp"/>
                <a:sym typeface="Tilt Warp"/>
              </a:rPr>
              <a:t>Use It In A Sentence: </a:t>
            </a:r>
            <a:endParaRPr b="0" i="0" sz="1400" u="none" cap="none" strike="noStrike">
              <a:solidFill>
                <a:srgbClr val="000000"/>
              </a:solidFill>
              <a:latin typeface="Tilt Warp"/>
              <a:ea typeface="Tilt Warp"/>
              <a:cs typeface="Tilt Warp"/>
              <a:sym typeface="Tilt Warp"/>
            </a:endParaRPr>
          </a:p>
        </p:txBody>
      </p:sp>
      <p:sp>
        <p:nvSpPr>
          <p:cNvPr id="72" name="Google Shape;72;p13"/>
          <p:cNvSpPr txBox="1"/>
          <p:nvPr/>
        </p:nvSpPr>
        <p:spPr>
          <a:xfrm>
            <a:off x="2811471" y="820677"/>
            <a:ext cx="2619300" cy="632400"/>
          </a:xfrm>
          <a:prstGeom prst="rect">
            <a:avLst/>
          </a:prstGeom>
          <a:solidFill>
            <a:srgbClr val="FFFFFF"/>
          </a:solid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1200"/>
              </a:spcAft>
              <a:buClr>
                <a:srgbClr val="000000"/>
              </a:buClr>
              <a:buSzPts val="1400"/>
              <a:buFont typeface="Arial"/>
              <a:buNone/>
            </a:pPr>
            <a:r>
              <a:t/>
            </a:r>
            <a:endParaRPr b="0" i="0" sz="1400" u="none" cap="none" strike="noStrike">
              <a:solidFill>
                <a:srgbClr val="000000"/>
              </a:solidFill>
              <a:latin typeface="Franklin Gothic"/>
              <a:ea typeface="Franklin Gothic"/>
              <a:cs typeface="Franklin Gothic"/>
              <a:sym typeface="Franklin Gothic"/>
            </a:endParaRPr>
          </a:p>
        </p:txBody>
      </p:sp>
      <p:sp>
        <p:nvSpPr>
          <p:cNvPr id="73" name="Google Shape;73;p13"/>
          <p:cNvSpPr/>
          <p:nvPr/>
        </p:nvSpPr>
        <p:spPr>
          <a:xfrm>
            <a:off x="5632412" y="662088"/>
            <a:ext cx="3236400" cy="825300"/>
          </a:xfrm>
          <a:prstGeom prst="rect">
            <a:avLst/>
          </a:prstGeom>
          <a:solidFill>
            <a:srgbClr val="D1FAE5"/>
          </a:solidFill>
          <a:ln>
            <a:noFill/>
          </a:ln>
          <a:effectLst>
            <a:outerShdw blurRad="57150" rotWithShape="0" algn="bl" dir="5400000" dist="19050">
              <a:srgbClr val="000000">
                <a:alpha val="49800"/>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Tilt Warp"/>
                <a:ea typeface="Tilt Warp"/>
                <a:cs typeface="Tilt Warp"/>
                <a:sym typeface="Tilt Warp"/>
              </a:rPr>
              <a:t>An Image to Represent It:</a:t>
            </a:r>
            <a:endParaRPr b="0" i="0" sz="1400" u="none" cap="none" strike="noStrike">
              <a:solidFill>
                <a:srgbClr val="000000"/>
              </a:solidFill>
              <a:latin typeface="Tilt Warp"/>
              <a:ea typeface="Tilt Warp"/>
              <a:cs typeface="Tilt Warp"/>
              <a:sym typeface="Tilt Warp"/>
            </a:endParaRPr>
          </a:p>
        </p:txBody>
      </p:sp>
      <p:sp>
        <p:nvSpPr>
          <p:cNvPr id="74" name="Google Shape;74;p13"/>
          <p:cNvSpPr txBox="1"/>
          <p:nvPr/>
        </p:nvSpPr>
        <p:spPr>
          <a:xfrm>
            <a:off x="5747294" y="820677"/>
            <a:ext cx="3056100" cy="632400"/>
          </a:xfrm>
          <a:prstGeom prst="rect">
            <a:avLst/>
          </a:prstGeom>
          <a:solidFill>
            <a:srgbClr val="FFFFFF"/>
          </a:solid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1200"/>
              </a:spcAft>
              <a:buClr>
                <a:srgbClr val="000000"/>
              </a:buClr>
              <a:buSzPts val="1400"/>
              <a:buFont typeface="Arial"/>
              <a:buNone/>
            </a:pPr>
            <a:r>
              <a:t/>
            </a:r>
            <a:endParaRPr b="0" i="0" sz="1400" u="none" cap="none" strike="noStrike">
              <a:solidFill>
                <a:srgbClr val="000000"/>
              </a:solidFill>
              <a:latin typeface="Franklin Gothic"/>
              <a:ea typeface="Franklin Gothic"/>
              <a:cs typeface="Franklin Gothic"/>
              <a:sym typeface="Franklin Gothic"/>
            </a:endParaRPr>
          </a:p>
        </p:txBody>
      </p:sp>
      <p:sp>
        <p:nvSpPr>
          <p:cNvPr id="75" name="Google Shape;75;p13"/>
          <p:cNvSpPr txBox="1"/>
          <p:nvPr/>
        </p:nvSpPr>
        <p:spPr>
          <a:xfrm>
            <a:off x="139412" y="72128"/>
            <a:ext cx="87465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000000"/>
                </a:solidFill>
                <a:latin typeface="Tilt Warp"/>
                <a:ea typeface="Tilt Warp"/>
                <a:cs typeface="Tilt Warp"/>
                <a:sym typeface="Tilt Warp"/>
              </a:rPr>
              <a:t>Key Vocabulary </a:t>
            </a:r>
            <a:endParaRPr b="0" i="0" sz="3300" u="none" cap="none" strike="noStrike">
              <a:solidFill>
                <a:srgbClr val="000000"/>
              </a:solidFill>
              <a:latin typeface="Tilt Warp"/>
              <a:ea typeface="Tilt Warp"/>
              <a:cs typeface="Tilt Warp"/>
              <a:sym typeface="Tilt Warp"/>
            </a:endParaRPr>
          </a:p>
        </p:txBody>
      </p:sp>
      <p:sp>
        <p:nvSpPr>
          <p:cNvPr id="76" name="Google Shape;76;p13"/>
          <p:cNvSpPr txBox="1"/>
          <p:nvPr/>
        </p:nvSpPr>
        <p:spPr>
          <a:xfrm>
            <a:off x="139412" y="347293"/>
            <a:ext cx="8865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Nunito"/>
                <a:ea typeface="Nunito"/>
                <a:cs typeface="Nunito"/>
                <a:sym typeface="Nunito"/>
              </a:rPr>
              <a:t>Instructions</a:t>
            </a:r>
            <a:r>
              <a:rPr b="0" i="0" lang="en" sz="1400" u="none" cap="none" strike="noStrike">
                <a:solidFill>
                  <a:srgbClr val="000000"/>
                </a:solidFill>
                <a:latin typeface="Nunito"/>
                <a:ea typeface="Nunito"/>
                <a:cs typeface="Nunito"/>
                <a:sym typeface="Nunito"/>
              </a:rPr>
              <a:t>: For each term, use the word in a sentence that shows you understand its definition. Then create an image to represent the term. Be ready to explain the image.</a:t>
            </a:r>
            <a:endParaRPr b="0" i="0" sz="1400" u="none" cap="none" strike="noStrike">
              <a:solidFill>
                <a:srgbClr val="000000"/>
              </a:solidFill>
              <a:latin typeface="Nunito"/>
              <a:ea typeface="Nunito"/>
              <a:cs typeface="Nunito"/>
              <a:sym typeface="Nunito"/>
            </a:endParaRPr>
          </a:p>
        </p:txBody>
      </p:sp>
      <p:sp>
        <p:nvSpPr>
          <p:cNvPr id="77" name="Google Shape;77;p13"/>
          <p:cNvSpPr txBox="1"/>
          <p:nvPr>
            <p:ph idx="1" type="subTitle"/>
          </p:nvPr>
        </p:nvSpPr>
        <p:spPr>
          <a:xfrm>
            <a:off x="356382" y="820677"/>
            <a:ext cx="2204700" cy="6324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78" name="Google Shape;78;p13"/>
          <p:cNvSpPr txBox="1"/>
          <p:nvPr>
            <p:ph idx="2" type="subTitle"/>
          </p:nvPr>
        </p:nvSpPr>
        <p:spPr>
          <a:xfrm>
            <a:off x="2811471" y="820677"/>
            <a:ext cx="2619300" cy="6324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79" name="Google Shape;79;p13"/>
          <p:cNvSpPr txBox="1"/>
          <p:nvPr>
            <p:ph idx="3" type="subTitle"/>
          </p:nvPr>
        </p:nvSpPr>
        <p:spPr>
          <a:xfrm>
            <a:off x="5714206" y="817384"/>
            <a:ext cx="3056100" cy="6324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80" name="Google Shape;80;p13"/>
          <p:cNvSpPr/>
          <p:nvPr/>
        </p:nvSpPr>
        <p:spPr>
          <a:xfrm>
            <a:off x="291912" y="1506369"/>
            <a:ext cx="2334300" cy="825300"/>
          </a:xfrm>
          <a:prstGeom prst="rect">
            <a:avLst/>
          </a:prstGeom>
          <a:solidFill>
            <a:srgbClr val="D1FAE5"/>
          </a:solidFill>
          <a:ln>
            <a:noFill/>
          </a:ln>
          <a:effectLst>
            <a:outerShdw blurRad="57150" rotWithShape="0" algn="bl" dir="5400000" dist="19050">
              <a:srgbClr val="000000">
                <a:alpha val="49800"/>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Tilt Warp"/>
                <a:ea typeface="Tilt Warp"/>
                <a:cs typeface="Tilt Warp"/>
                <a:sym typeface="Tilt Warp"/>
              </a:rPr>
              <a:t>Vocabulary Term </a:t>
            </a:r>
            <a:endParaRPr b="0" i="0" sz="1400" u="none" cap="none" strike="noStrike">
              <a:solidFill>
                <a:srgbClr val="000000"/>
              </a:solidFill>
              <a:latin typeface="Tilt Warp"/>
              <a:ea typeface="Tilt Warp"/>
              <a:cs typeface="Tilt Warp"/>
              <a:sym typeface="Tilt Warp"/>
            </a:endParaRPr>
          </a:p>
        </p:txBody>
      </p:sp>
      <p:sp>
        <p:nvSpPr>
          <p:cNvPr id="81" name="Google Shape;81;p13"/>
          <p:cNvSpPr txBox="1"/>
          <p:nvPr/>
        </p:nvSpPr>
        <p:spPr>
          <a:xfrm>
            <a:off x="373176" y="1664958"/>
            <a:ext cx="2171400" cy="632400"/>
          </a:xfrm>
          <a:prstGeom prst="rect">
            <a:avLst/>
          </a:prstGeom>
          <a:solidFill>
            <a:srgbClr val="FFFFFF"/>
          </a:solid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1200"/>
              </a:spcAft>
              <a:buClr>
                <a:srgbClr val="000000"/>
              </a:buClr>
              <a:buSzPts val="1400"/>
              <a:buFont typeface="Arial"/>
              <a:buNone/>
            </a:pPr>
            <a:r>
              <a:t/>
            </a:r>
            <a:endParaRPr b="0" i="0" sz="1400" u="none" cap="none" strike="noStrike">
              <a:solidFill>
                <a:srgbClr val="000000"/>
              </a:solidFill>
              <a:latin typeface="Franklin Gothic"/>
              <a:ea typeface="Franklin Gothic"/>
              <a:cs typeface="Franklin Gothic"/>
              <a:sym typeface="Franklin Gothic"/>
            </a:endParaRPr>
          </a:p>
        </p:txBody>
      </p:sp>
      <p:sp>
        <p:nvSpPr>
          <p:cNvPr id="82" name="Google Shape;82;p13"/>
          <p:cNvSpPr/>
          <p:nvPr/>
        </p:nvSpPr>
        <p:spPr>
          <a:xfrm>
            <a:off x="2750500" y="1506369"/>
            <a:ext cx="2774400" cy="825300"/>
          </a:xfrm>
          <a:prstGeom prst="rect">
            <a:avLst/>
          </a:prstGeom>
          <a:solidFill>
            <a:srgbClr val="D1FAE5"/>
          </a:solidFill>
          <a:ln>
            <a:noFill/>
          </a:ln>
          <a:effectLst>
            <a:outerShdw blurRad="57150" rotWithShape="0" algn="bl" dir="5400000" dist="19050">
              <a:srgbClr val="000000">
                <a:alpha val="49800"/>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Tilt Warp"/>
                <a:ea typeface="Tilt Warp"/>
                <a:cs typeface="Tilt Warp"/>
                <a:sym typeface="Tilt Warp"/>
              </a:rPr>
              <a:t>Use It In A Sentence: </a:t>
            </a:r>
            <a:endParaRPr b="0" i="0" sz="1400" u="none" cap="none" strike="noStrike">
              <a:solidFill>
                <a:srgbClr val="000000"/>
              </a:solidFill>
              <a:latin typeface="Tilt Warp"/>
              <a:ea typeface="Tilt Warp"/>
              <a:cs typeface="Tilt Warp"/>
              <a:sym typeface="Tilt Warp"/>
            </a:endParaRPr>
          </a:p>
        </p:txBody>
      </p:sp>
      <p:sp>
        <p:nvSpPr>
          <p:cNvPr id="83" name="Google Shape;83;p13"/>
          <p:cNvSpPr txBox="1"/>
          <p:nvPr/>
        </p:nvSpPr>
        <p:spPr>
          <a:xfrm>
            <a:off x="2828265" y="1664958"/>
            <a:ext cx="2619300" cy="632400"/>
          </a:xfrm>
          <a:prstGeom prst="rect">
            <a:avLst/>
          </a:prstGeom>
          <a:solidFill>
            <a:srgbClr val="FFFFFF"/>
          </a:solid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1200"/>
              </a:spcAft>
              <a:buClr>
                <a:srgbClr val="000000"/>
              </a:buClr>
              <a:buSzPts val="1400"/>
              <a:buFont typeface="Arial"/>
              <a:buNone/>
            </a:pPr>
            <a:r>
              <a:t/>
            </a:r>
            <a:endParaRPr b="0" i="0" sz="1400" u="none" cap="none" strike="noStrike">
              <a:solidFill>
                <a:srgbClr val="000000"/>
              </a:solidFill>
              <a:latin typeface="Franklin Gothic"/>
              <a:ea typeface="Franklin Gothic"/>
              <a:cs typeface="Franklin Gothic"/>
              <a:sym typeface="Franklin Gothic"/>
            </a:endParaRPr>
          </a:p>
        </p:txBody>
      </p:sp>
      <p:sp>
        <p:nvSpPr>
          <p:cNvPr id="84" name="Google Shape;84;p13"/>
          <p:cNvSpPr/>
          <p:nvPr/>
        </p:nvSpPr>
        <p:spPr>
          <a:xfrm>
            <a:off x="5649206" y="1506369"/>
            <a:ext cx="3236400" cy="825300"/>
          </a:xfrm>
          <a:prstGeom prst="rect">
            <a:avLst/>
          </a:prstGeom>
          <a:solidFill>
            <a:srgbClr val="D1FAE5"/>
          </a:solidFill>
          <a:ln>
            <a:noFill/>
          </a:ln>
          <a:effectLst>
            <a:outerShdw blurRad="57150" rotWithShape="0" algn="bl" dir="5400000" dist="19050">
              <a:srgbClr val="000000">
                <a:alpha val="49800"/>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Tilt Warp"/>
                <a:ea typeface="Tilt Warp"/>
                <a:cs typeface="Tilt Warp"/>
                <a:sym typeface="Tilt Warp"/>
              </a:rPr>
              <a:t>An Image to Represent It:</a:t>
            </a:r>
            <a:endParaRPr b="0" i="0" sz="1400" u="none" cap="none" strike="noStrike">
              <a:solidFill>
                <a:srgbClr val="000000"/>
              </a:solidFill>
              <a:latin typeface="Tilt Warp"/>
              <a:ea typeface="Tilt Warp"/>
              <a:cs typeface="Tilt Warp"/>
              <a:sym typeface="Tilt Warp"/>
            </a:endParaRPr>
          </a:p>
        </p:txBody>
      </p:sp>
      <p:sp>
        <p:nvSpPr>
          <p:cNvPr id="85" name="Google Shape;85;p13"/>
          <p:cNvSpPr txBox="1"/>
          <p:nvPr/>
        </p:nvSpPr>
        <p:spPr>
          <a:xfrm>
            <a:off x="5764088" y="1664958"/>
            <a:ext cx="3056100" cy="632400"/>
          </a:xfrm>
          <a:prstGeom prst="rect">
            <a:avLst/>
          </a:prstGeom>
          <a:solidFill>
            <a:srgbClr val="FFFFFF"/>
          </a:solid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1200"/>
              </a:spcAft>
              <a:buClr>
                <a:srgbClr val="000000"/>
              </a:buClr>
              <a:buSzPts val="1400"/>
              <a:buFont typeface="Arial"/>
              <a:buNone/>
            </a:pPr>
            <a:r>
              <a:t/>
            </a:r>
            <a:endParaRPr b="0" i="0" sz="1400" u="none" cap="none" strike="noStrike">
              <a:solidFill>
                <a:srgbClr val="000000"/>
              </a:solidFill>
              <a:latin typeface="Franklin Gothic"/>
              <a:ea typeface="Franklin Gothic"/>
              <a:cs typeface="Franklin Gothic"/>
              <a:sym typeface="Franklin Gothic"/>
            </a:endParaRPr>
          </a:p>
        </p:txBody>
      </p:sp>
      <p:sp>
        <p:nvSpPr>
          <p:cNvPr id="86" name="Google Shape;86;p13"/>
          <p:cNvSpPr txBox="1"/>
          <p:nvPr>
            <p:ph idx="4" type="subTitle"/>
          </p:nvPr>
        </p:nvSpPr>
        <p:spPr>
          <a:xfrm>
            <a:off x="373176" y="1664958"/>
            <a:ext cx="2204700" cy="6324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87" name="Google Shape;87;p13"/>
          <p:cNvSpPr txBox="1"/>
          <p:nvPr>
            <p:ph idx="5" type="subTitle"/>
          </p:nvPr>
        </p:nvSpPr>
        <p:spPr>
          <a:xfrm>
            <a:off x="2828265" y="1664958"/>
            <a:ext cx="2619300" cy="6324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88" name="Google Shape;88;p13"/>
          <p:cNvSpPr txBox="1"/>
          <p:nvPr>
            <p:ph idx="6" type="subTitle"/>
          </p:nvPr>
        </p:nvSpPr>
        <p:spPr>
          <a:xfrm>
            <a:off x="5731000" y="1661665"/>
            <a:ext cx="3056100" cy="6324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89" name="Google Shape;89;p13"/>
          <p:cNvSpPr/>
          <p:nvPr/>
        </p:nvSpPr>
        <p:spPr>
          <a:xfrm>
            <a:off x="291912" y="2350650"/>
            <a:ext cx="2334300" cy="825300"/>
          </a:xfrm>
          <a:prstGeom prst="rect">
            <a:avLst/>
          </a:prstGeom>
          <a:solidFill>
            <a:srgbClr val="D1FAE5"/>
          </a:solidFill>
          <a:ln>
            <a:noFill/>
          </a:ln>
          <a:effectLst>
            <a:outerShdw blurRad="57150" rotWithShape="0" algn="bl" dir="5400000" dist="19050">
              <a:srgbClr val="000000">
                <a:alpha val="49800"/>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Tilt Warp"/>
                <a:ea typeface="Tilt Warp"/>
                <a:cs typeface="Tilt Warp"/>
                <a:sym typeface="Tilt Warp"/>
              </a:rPr>
              <a:t>Vocabulary Term </a:t>
            </a:r>
            <a:endParaRPr b="0" i="0" sz="1400" u="none" cap="none" strike="noStrike">
              <a:solidFill>
                <a:srgbClr val="000000"/>
              </a:solidFill>
              <a:latin typeface="Tilt Warp"/>
              <a:ea typeface="Tilt Warp"/>
              <a:cs typeface="Tilt Warp"/>
              <a:sym typeface="Tilt Warp"/>
            </a:endParaRPr>
          </a:p>
        </p:txBody>
      </p:sp>
      <p:sp>
        <p:nvSpPr>
          <p:cNvPr id="90" name="Google Shape;90;p13"/>
          <p:cNvSpPr txBox="1"/>
          <p:nvPr/>
        </p:nvSpPr>
        <p:spPr>
          <a:xfrm>
            <a:off x="373176" y="2509239"/>
            <a:ext cx="2171400" cy="632400"/>
          </a:xfrm>
          <a:prstGeom prst="rect">
            <a:avLst/>
          </a:prstGeom>
          <a:solidFill>
            <a:srgbClr val="FFFFFF"/>
          </a:solid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1200"/>
              </a:spcAft>
              <a:buClr>
                <a:srgbClr val="000000"/>
              </a:buClr>
              <a:buSzPts val="1400"/>
              <a:buFont typeface="Arial"/>
              <a:buNone/>
            </a:pPr>
            <a:r>
              <a:t/>
            </a:r>
            <a:endParaRPr b="0" i="0" sz="1400" u="none" cap="none" strike="noStrike">
              <a:solidFill>
                <a:srgbClr val="000000"/>
              </a:solidFill>
              <a:latin typeface="Franklin Gothic"/>
              <a:ea typeface="Franklin Gothic"/>
              <a:cs typeface="Franklin Gothic"/>
              <a:sym typeface="Franklin Gothic"/>
            </a:endParaRPr>
          </a:p>
        </p:txBody>
      </p:sp>
      <p:sp>
        <p:nvSpPr>
          <p:cNvPr id="91" name="Google Shape;91;p13"/>
          <p:cNvSpPr/>
          <p:nvPr/>
        </p:nvSpPr>
        <p:spPr>
          <a:xfrm>
            <a:off x="2750500" y="2350650"/>
            <a:ext cx="2774400" cy="825300"/>
          </a:xfrm>
          <a:prstGeom prst="rect">
            <a:avLst/>
          </a:prstGeom>
          <a:solidFill>
            <a:srgbClr val="D1FAE5"/>
          </a:solidFill>
          <a:ln>
            <a:noFill/>
          </a:ln>
          <a:effectLst>
            <a:outerShdw blurRad="57150" rotWithShape="0" algn="bl" dir="5400000" dist="19050">
              <a:srgbClr val="000000">
                <a:alpha val="49800"/>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Tilt Warp"/>
                <a:ea typeface="Tilt Warp"/>
                <a:cs typeface="Tilt Warp"/>
                <a:sym typeface="Tilt Warp"/>
              </a:rPr>
              <a:t>Use It In A Sentence: </a:t>
            </a:r>
            <a:endParaRPr b="0" i="0" sz="1400" u="none" cap="none" strike="noStrike">
              <a:solidFill>
                <a:srgbClr val="000000"/>
              </a:solidFill>
              <a:latin typeface="Tilt Warp"/>
              <a:ea typeface="Tilt Warp"/>
              <a:cs typeface="Tilt Warp"/>
              <a:sym typeface="Tilt Warp"/>
            </a:endParaRPr>
          </a:p>
        </p:txBody>
      </p:sp>
      <p:sp>
        <p:nvSpPr>
          <p:cNvPr id="92" name="Google Shape;92;p13"/>
          <p:cNvSpPr txBox="1"/>
          <p:nvPr/>
        </p:nvSpPr>
        <p:spPr>
          <a:xfrm>
            <a:off x="2828265" y="2509239"/>
            <a:ext cx="2619300" cy="632400"/>
          </a:xfrm>
          <a:prstGeom prst="rect">
            <a:avLst/>
          </a:prstGeom>
          <a:solidFill>
            <a:srgbClr val="FFFFFF"/>
          </a:solid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1200"/>
              </a:spcAft>
              <a:buClr>
                <a:srgbClr val="000000"/>
              </a:buClr>
              <a:buSzPts val="1400"/>
              <a:buFont typeface="Arial"/>
              <a:buNone/>
            </a:pPr>
            <a:r>
              <a:t/>
            </a:r>
            <a:endParaRPr b="0" i="0" sz="1400" u="none" cap="none" strike="noStrike">
              <a:solidFill>
                <a:srgbClr val="000000"/>
              </a:solidFill>
              <a:latin typeface="Franklin Gothic"/>
              <a:ea typeface="Franklin Gothic"/>
              <a:cs typeface="Franklin Gothic"/>
              <a:sym typeface="Franklin Gothic"/>
            </a:endParaRPr>
          </a:p>
        </p:txBody>
      </p:sp>
      <p:sp>
        <p:nvSpPr>
          <p:cNvPr id="93" name="Google Shape;93;p13"/>
          <p:cNvSpPr/>
          <p:nvPr/>
        </p:nvSpPr>
        <p:spPr>
          <a:xfrm>
            <a:off x="5649206" y="2350650"/>
            <a:ext cx="3236400" cy="825300"/>
          </a:xfrm>
          <a:prstGeom prst="rect">
            <a:avLst/>
          </a:prstGeom>
          <a:solidFill>
            <a:srgbClr val="D1FAE5"/>
          </a:solidFill>
          <a:ln>
            <a:noFill/>
          </a:ln>
          <a:effectLst>
            <a:outerShdw blurRad="57150" rotWithShape="0" algn="bl" dir="5400000" dist="19050">
              <a:srgbClr val="000000">
                <a:alpha val="49800"/>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Tilt Warp"/>
                <a:ea typeface="Tilt Warp"/>
                <a:cs typeface="Tilt Warp"/>
                <a:sym typeface="Tilt Warp"/>
              </a:rPr>
              <a:t>An Image to Represent It:</a:t>
            </a:r>
            <a:endParaRPr b="0" i="0" sz="1400" u="none" cap="none" strike="noStrike">
              <a:solidFill>
                <a:srgbClr val="000000"/>
              </a:solidFill>
              <a:latin typeface="Tilt Warp"/>
              <a:ea typeface="Tilt Warp"/>
              <a:cs typeface="Tilt Warp"/>
              <a:sym typeface="Tilt Warp"/>
            </a:endParaRPr>
          </a:p>
        </p:txBody>
      </p:sp>
      <p:sp>
        <p:nvSpPr>
          <p:cNvPr id="94" name="Google Shape;94;p13"/>
          <p:cNvSpPr txBox="1"/>
          <p:nvPr/>
        </p:nvSpPr>
        <p:spPr>
          <a:xfrm>
            <a:off x="5764088" y="2509239"/>
            <a:ext cx="3056100" cy="632400"/>
          </a:xfrm>
          <a:prstGeom prst="rect">
            <a:avLst/>
          </a:prstGeom>
          <a:solidFill>
            <a:srgbClr val="FFFFFF"/>
          </a:solid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1200"/>
              </a:spcAft>
              <a:buClr>
                <a:srgbClr val="000000"/>
              </a:buClr>
              <a:buSzPts val="1400"/>
              <a:buFont typeface="Arial"/>
              <a:buNone/>
            </a:pPr>
            <a:r>
              <a:t/>
            </a:r>
            <a:endParaRPr b="0" i="0" sz="1400" u="none" cap="none" strike="noStrike">
              <a:solidFill>
                <a:srgbClr val="000000"/>
              </a:solidFill>
              <a:latin typeface="Franklin Gothic"/>
              <a:ea typeface="Franklin Gothic"/>
              <a:cs typeface="Franklin Gothic"/>
              <a:sym typeface="Franklin Gothic"/>
            </a:endParaRPr>
          </a:p>
        </p:txBody>
      </p:sp>
      <p:sp>
        <p:nvSpPr>
          <p:cNvPr id="95" name="Google Shape;95;p13"/>
          <p:cNvSpPr txBox="1"/>
          <p:nvPr>
            <p:ph idx="7" type="subTitle"/>
          </p:nvPr>
        </p:nvSpPr>
        <p:spPr>
          <a:xfrm>
            <a:off x="373176" y="2509239"/>
            <a:ext cx="2204700" cy="6324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96" name="Google Shape;96;p13"/>
          <p:cNvSpPr txBox="1"/>
          <p:nvPr>
            <p:ph idx="8" type="subTitle"/>
          </p:nvPr>
        </p:nvSpPr>
        <p:spPr>
          <a:xfrm>
            <a:off x="2828265" y="2509239"/>
            <a:ext cx="2619300" cy="6324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97" name="Google Shape;97;p13"/>
          <p:cNvSpPr txBox="1"/>
          <p:nvPr>
            <p:ph idx="9" type="subTitle"/>
          </p:nvPr>
        </p:nvSpPr>
        <p:spPr>
          <a:xfrm>
            <a:off x="5731000" y="2505946"/>
            <a:ext cx="3056100" cy="6324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98" name="Google Shape;98;p13"/>
          <p:cNvSpPr/>
          <p:nvPr/>
        </p:nvSpPr>
        <p:spPr>
          <a:xfrm>
            <a:off x="291912" y="3194931"/>
            <a:ext cx="2334300" cy="825300"/>
          </a:xfrm>
          <a:prstGeom prst="rect">
            <a:avLst/>
          </a:prstGeom>
          <a:solidFill>
            <a:srgbClr val="D1FAE5"/>
          </a:solidFill>
          <a:ln>
            <a:noFill/>
          </a:ln>
          <a:effectLst>
            <a:outerShdw blurRad="57150" rotWithShape="0" algn="bl" dir="5400000" dist="19050">
              <a:srgbClr val="000000">
                <a:alpha val="49800"/>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Tilt Warp"/>
                <a:ea typeface="Tilt Warp"/>
                <a:cs typeface="Tilt Warp"/>
                <a:sym typeface="Tilt Warp"/>
              </a:rPr>
              <a:t>Vocabulary Term </a:t>
            </a:r>
            <a:endParaRPr b="0" i="0" sz="1400" u="none" cap="none" strike="noStrike">
              <a:solidFill>
                <a:srgbClr val="000000"/>
              </a:solidFill>
              <a:latin typeface="Tilt Warp"/>
              <a:ea typeface="Tilt Warp"/>
              <a:cs typeface="Tilt Warp"/>
              <a:sym typeface="Tilt Warp"/>
            </a:endParaRPr>
          </a:p>
        </p:txBody>
      </p:sp>
      <p:sp>
        <p:nvSpPr>
          <p:cNvPr id="99" name="Google Shape;99;p13"/>
          <p:cNvSpPr txBox="1"/>
          <p:nvPr/>
        </p:nvSpPr>
        <p:spPr>
          <a:xfrm>
            <a:off x="373176" y="3353520"/>
            <a:ext cx="2171400" cy="632400"/>
          </a:xfrm>
          <a:prstGeom prst="rect">
            <a:avLst/>
          </a:prstGeom>
          <a:solidFill>
            <a:srgbClr val="FFFFFF"/>
          </a:solid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1200"/>
              </a:spcAft>
              <a:buClr>
                <a:srgbClr val="000000"/>
              </a:buClr>
              <a:buSzPts val="1400"/>
              <a:buFont typeface="Arial"/>
              <a:buNone/>
            </a:pPr>
            <a:r>
              <a:t/>
            </a:r>
            <a:endParaRPr b="0" i="0" sz="1400" u="none" cap="none" strike="noStrike">
              <a:solidFill>
                <a:srgbClr val="000000"/>
              </a:solidFill>
              <a:latin typeface="Franklin Gothic"/>
              <a:ea typeface="Franklin Gothic"/>
              <a:cs typeface="Franklin Gothic"/>
              <a:sym typeface="Franklin Gothic"/>
            </a:endParaRPr>
          </a:p>
        </p:txBody>
      </p:sp>
      <p:sp>
        <p:nvSpPr>
          <p:cNvPr id="100" name="Google Shape;100;p13"/>
          <p:cNvSpPr/>
          <p:nvPr/>
        </p:nvSpPr>
        <p:spPr>
          <a:xfrm>
            <a:off x="2750500" y="3194931"/>
            <a:ext cx="2774400" cy="825300"/>
          </a:xfrm>
          <a:prstGeom prst="rect">
            <a:avLst/>
          </a:prstGeom>
          <a:solidFill>
            <a:srgbClr val="D1FAE5"/>
          </a:solidFill>
          <a:ln>
            <a:noFill/>
          </a:ln>
          <a:effectLst>
            <a:outerShdw blurRad="57150" rotWithShape="0" algn="bl" dir="5400000" dist="19050">
              <a:srgbClr val="000000">
                <a:alpha val="49800"/>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Tilt Warp"/>
                <a:ea typeface="Tilt Warp"/>
                <a:cs typeface="Tilt Warp"/>
                <a:sym typeface="Tilt Warp"/>
              </a:rPr>
              <a:t>Use It In A Sentence: </a:t>
            </a:r>
            <a:endParaRPr b="0" i="0" sz="1400" u="none" cap="none" strike="noStrike">
              <a:solidFill>
                <a:srgbClr val="000000"/>
              </a:solidFill>
              <a:latin typeface="Tilt Warp"/>
              <a:ea typeface="Tilt Warp"/>
              <a:cs typeface="Tilt Warp"/>
              <a:sym typeface="Tilt Warp"/>
            </a:endParaRPr>
          </a:p>
        </p:txBody>
      </p:sp>
      <p:sp>
        <p:nvSpPr>
          <p:cNvPr id="101" name="Google Shape;101;p13"/>
          <p:cNvSpPr txBox="1"/>
          <p:nvPr/>
        </p:nvSpPr>
        <p:spPr>
          <a:xfrm>
            <a:off x="2828265" y="3353520"/>
            <a:ext cx="2619300" cy="632400"/>
          </a:xfrm>
          <a:prstGeom prst="rect">
            <a:avLst/>
          </a:prstGeom>
          <a:solidFill>
            <a:srgbClr val="FFFFFF"/>
          </a:solid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1200"/>
              </a:spcAft>
              <a:buClr>
                <a:srgbClr val="000000"/>
              </a:buClr>
              <a:buSzPts val="1400"/>
              <a:buFont typeface="Arial"/>
              <a:buNone/>
            </a:pPr>
            <a:r>
              <a:t/>
            </a:r>
            <a:endParaRPr b="0" i="0" sz="1400" u="none" cap="none" strike="noStrike">
              <a:solidFill>
                <a:srgbClr val="000000"/>
              </a:solidFill>
              <a:latin typeface="Franklin Gothic"/>
              <a:ea typeface="Franklin Gothic"/>
              <a:cs typeface="Franklin Gothic"/>
              <a:sym typeface="Franklin Gothic"/>
            </a:endParaRPr>
          </a:p>
        </p:txBody>
      </p:sp>
      <p:sp>
        <p:nvSpPr>
          <p:cNvPr id="102" name="Google Shape;102;p13"/>
          <p:cNvSpPr/>
          <p:nvPr/>
        </p:nvSpPr>
        <p:spPr>
          <a:xfrm>
            <a:off x="5649206" y="3194931"/>
            <a:ext cx="3236400" cy="825300"/>
          </a:xfrm>
          <a:prstGeom prst="rect">
            <a:avLst/>
          </a:prstGeom>
          <a:solidFill>
            <a:srgbClr val="D1FAE5"/>
          </a:solidFill>
          <a:ln>
            <a:noFill/>
          </a:ln>
          <a:effectLst>
            <a:outerShdw blurRad="57150" rotWithShape="0" algn="bl" dir="5400000" dist="19050">
              <a:srgbClr val="000000">
                <a:alpha val="49800"/>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Tilt Warp"/>
                <a:ea typeface="Tilt Warp"/>
                <a:cs typeface="Tilt Warp"/>
                <a:sym typeface="Tilt Warp"/>
              </a:rPr>
              <a:t>An Image to Represent It:</a:t>
            </a:r>
            <a:endParaRPr b="0" i="0" sz="1400" u="none" cap="none" strike="noStrike">
              <a:solidFill>
                <a:srgbClr val="000000"/>
              </a:solidFill>
              <a:latin typeface="Tilt Warp"/>
              <a:ea typeface="Tilt Warp"/>
              <a:cs typeface="Tilt Warp"/>
              <a:sym typeface="Tilt Warp"/>
            </a:endParaRPr>
          </a:p>
        </p:txBody>
      </p:sp>
      <p:sp>
        <p:nvSpPr>
          <p:cNvPr id="103" name="Google Shape;103;p13"/>
          <p:cNvSpPr txBox="1"/>
          <p:nvPr/>
        </p:nvSpPr>
        <p:spPr>
          <a:xfrm>
            <a:off x="5764088" y="3353520"/>
            <a:ext cx="3056100" cy="632400"/>
          </a:xfrm>
          <a:prstGeom prst="rect">
            <a:avLst/>
          </a:prstGeom>
          <a:solidFill>
            <a:srgbClr val="FFFFFF"/>
          </a:solid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1200"/>
              </a:spcAft>
              <a:buClr>
                <a:srgbClr val="000000"/>
              </a:buClr>
              <a:buSzPts val="1400"/>
              <a:buFont typeface="Arial"/>
              <a:buNone/>
            </a:pPr>
            <a:r>
              <a:t/>
            </a:r>
            <a:endParaRPr b="0" i="0" sz="1400" u="none" cap="none" strike="noStrike">
              <a:solidFill>
                <a:srgbClr val="000000"/>
              </a:solidFill>
              <a:latin typeface="Franklin Gothic"/>
              <a:ea typeface="Franklin Gothic"/>
              <a:cs typeface="Franklin Gothic"/>
              <a:sym typeface="Franklin Gothic"/>
            </a:endParaRPr>
          </a:p>
        </p:txBody>
      </p:sp>
      <p:sp>
        <p:nvSpPr>
          <p:cNvPr id="104" name="Google Shape;104;p13"/>
          <p:cNvSpPr txBox="1"/>
          <p:nvPr>
            <p:ph idx="13" type="subTitle"/>
          </p:nvPr>
        </p:nvSpPr>
        <p:spPr>
          <a:xfrm>
            <a:off x="373176" y="3353520"/>
            <a:ext cx="2204700" cy="6324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105" name="Google Shape;105;p13"/>
          <p:cNvSpPr txBox="1"/>
          <p:nvPr>
            <p:ph idx="14" type="subTitle"/>
          </p:nvPr>
        </p:nvSpPr>
        <p:spPr>
          <a:xfrm>
            <a:off x="2828265" y="3353520"/>
            <a:ext cx="2619300" cy="6324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106" name="Google Shape;106;p13"/>
          <p:cNvSpPr txBox="1"/>
          <p:nvPr>
            <p:ph idx="15" type="subTitle"/>
          </p:nvPr>
        </p:nvSpPr>
        <p:spPr>
          <a:xfrm>
            <a:off x="5731000" y="3350227"/>
            <a:ext cx="3056100" cy="6324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107" name="Google Shape;107;p13"/>
          <p:cNvSpPr/>
          <p:nvPr/>
        </p:nvSpPr>
        <p:spPr>
          <a:xfrm>
            <a:off x="275118" y="4039212"/>
            <a:ext cx="2334300" cy="825300"/>
          </a:xfrm>
          <a:prstGeom prst="rect">
            <a:avLst/>
          </a:prstGeom>
          <a:solidFill>
            <a:srgbClr val="D1FAE5"/>
          </a:solidFill>
          <a:ln>
            <a:noFill/>
          </a:ln>
          <a:effectLst>
            <a:outerShdw blurRad="57150" rotWithShape="0" algn="bl" dir="5400000" dist="19050">
              <a:srgbClr val="000000">
                <a:alpha val="49800"/>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Tilt Warp"/>
                <a:ea typeface="Tilt Warp"/>
                <a:cs typeface="Tilt Warp"/>
                <a:sym typeface="Tilt Warp"/>
              </a:rPr>
              <a:t>Vocabulary Term </a:t>
            </a:r>
            <a:endParaRPr b="0" i="0" sz="1400" u="none" cap="none" strike="noStrike">
              <a:solidFill>
                <a:srgbClr val="000000"/>
              </a:solidFill>
              <a:latin typeface="Tilt Warp"/>
              <a:ea typeface="Tilt Warp"/>
              <a:cs typeface="Tilt Warp"/>
              <a:sym typeface="Tilt Warp"/>
            </a:endParaRPr>
          </a:p>
        </p:txBody>
      </p:sp>
      <p:sp>
        <p:nvSpPr>
          <p:cNvPr id="108" name="Google Shape;108;p13"/>
          <p:cNvSpPr txBox="1"/>
          <p:nvPr/>
        </p:nvSpPr>
        <p:spPr>
          <a:xfrm>
            <a:off x="356382" y="4197801"/>
            <a:ext cx="2171400" cy="632400"/>
          </a:xfrm>
          <a:prstGeom prst="rect">
            <a:avLst/>
          </a:prstGeom>
          <a:solidFill>
            <a:srgbClr val="FFFFFF"/>
          </a:solid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1200"/>
              </a:spcAft>
              <a:buClr>
                <a:srgbClr val="000000"/>
              </a:buClr>
              <a:buSzPts val="1400"/>
              <a:buFont typeface="Arial"/>
              <a:buNone/>
            </a:pPr>
            <a:r>
              <a:t/>
            </a:r>
            <a:endParaRPr b="0" i="0" sz="1400" u="none" cap="none" strike="noStrike">
              <a:solidFill>
                <a:srgbClr val="000000"/>
              </a:solidFill>
              <a:latin typeface="Franklin Gothic"/>
              <a:ea typeface="Franklin Gothic"/>
              <a:cs typeface="Franklin Gothic"/>
              <a:sym typeface="Franklin Gothic"/>
            </a:endParaRPr>
          </a:p>
        </p:txBody>
      </p:sp>
      <p:sp>
        <p:nvSpPr>
          <p:cNvPr id="109" name="Google Shape;109;p13"/>
          <p:cNvSpPr/>
          <p:nvPr/>
        </p:nvSpPr>
        <p:spPr>
          <a:xfrm>
            <a:off x="2733706" y="4039212"/>
            <a:ext cx="2774400" cy="825300"/>
          </a:xfrm>
          <a:prstGeom prst="rect">
            <a:avLst/>
          </a:prstGeom>
          <a:solidFill>
            <a:srgbClr val="D1FAE5"/>
          </a:solidFill>
          <a:ln>
            <a:noFill/>
          </a:ln>
          <a:effectLst>
            <a:outerShdw blurRad="57150" rotWithShape="0" algn="bl" dir="5400000" dist="19050">
              <a:srgbClr val="000000">
                <a:alpha val="49800"/>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Tilt Warp"/>
                <a:ea typeface="Tilt Warp"/>
                <a:cs typeface="Tilt Warp"/>
                <a:sym typeface="Tilt Warp"/>
              </a:rPr>
              <a:t>Use It In A Sentence: </a:t>
            </a:r>
            <a:endParaRPr b="0" i="0" sz="1400" u="none" cap="none" strike="noStrike">
              <a:solidFill>
                <a:srgbClr val="000000"/>
              </a:solidFill>
              <a:latin typeface="Tilt Warp"/>
              <a:ea typeface="Tilt Warp"/>
              <a:cs typeface="Tilt Warp"/>
              <a:sym typeface="Tilt Warp"/>
            </a:endParaRPr>
          </a:p>
        </p:txBody>
      </p:sp>
      <p:sp>
        <p:nvSpPr>
          <p:cNvPr id="110" name="Google Shape;110;p13"/>
          <p:cNvSpPr txBox="1"/>
          <p:nvPr/>
        </p:nvSpPr>
        <p:spPr>
          <a:xfrm>
            <a:off x="2811471" y="4197801"/>
            <a:ext cx="2619300" cy="632400"/>
          </a:xfrm>
          <a:prstGeom prst="rect">
            <a:avLst/>
          </a:prstGeom>
          <a:solidFill>
            <a:srgbClr val="FFFFFF"/>
          </a:solid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1200"/>
              </a:spcAft>
              <a:buClr>
                <a:srgbClr val="000000"/>
              </a:buClr>
              <a:buSzPts val="1400"/>
              <a:buFont typeface="Arial"/>
              <a:buNone/>
            </a:pPr>
            <a:r>
              <a:t/>
            </a:r>
            <a:endParaRPr b="0" i="0" sz="1400" u="none" cap="none" strike="noStrike">
              <a:solidFill>
                <a:srgbClr val="000000"/>
              </a:solidFill>
              <a:latin typeface="Franklin Gothic"/>
              <a:ea typeface="Franklin Gothic"/>
              <a:cs typeface="Franklin Gothic"/>
              <a:sym typeface="Franklin Gothic"/>
            </a:endParaRPr>
          </a:p>
        </p:txBody>
      </p:sp>
      <p:sp>
        <p:nvSpPr>
          <p:cNvPr id="111" name="Google Shape;111;p13"/>
          <p:cNvSpPr/>
          <p:nvPr/>
        </p:nvSpPr>
        <p:spPr>
          <a:xfrm>
            <a:off x="5632412" y="4039212"/>
            <a:ext cx="3236400" cy="825300"/>
          </a:xfrm>
          <a:prstGeom prst="rect">
            <a:avLst/>
          </a:prstGeom>
          <a:solidFill>
            <a:srgbClr val="D1FAE5"/>
          </a:solidFill>
          <a:ln>
            <a:noFill/>
          </a:ln>
          <a:effectLst>
            <a:outerShdw blurRad="57150" rotWithShape="0" algn="bl" dir="5400000" dist="19050">
              <a:srgbClr val="000000">
                <a:alpha val="49800"/>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Tilt Warp"/>
                <a:ea typeface="Tilt Warp"/>
                <a:cs typeface="Tilt Warp"/>
                <a:sym typeface="Tilt Warp"/>
              </a:rPr>
              <a:t>An Image to Represent It:</a:t>
            </a:r>
            <a:endParaRPr b="0" i="0" sz="1400" u="none" cap="none" strike="noStrike">
              <a:solidFill>
                <a:srgbClr val="000000"/>
              </a:solidFill>
              <a:latin typeface="Tilt Warp"/>
              <a:ea typeface="Tilt Warp"/>
              <a:cs typeface="Tilt Warp"/>
              <a:sym typeface="Tilt Warp"/>
            </a:endParaRPr>
          </a:p>
        </p:txBody>
      </p:sp>
      <p:sp>
        <p:nvSpPr>
          <p:cNvPr id="112" name="Google Shape;112;p13"/>
          <p:cNvSpPr txBox="1"/>
          <p:nvPr/>
        </p:nvSpPr>
        <p:spPr>
          <a:xfrm>
            <a:off x="5747294" y="4197801"/>
            <a:ext cx="3056100" cy="632400"/>
          </a:xfrm>
          <a:prstGeom prst="rect">
            <a:avLst/>
          </a:prstGeom>
          <a:solidFill>
            <a:srgbClr val="FFFFFF"/>
          </a:solid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1200"/>
              </a:spcAft>
              <a:buClr>
                <a:srgbClr val="000000"/>
              </a:buClr>
              <a:buSzPts val="1400"/>
              <a:buFont typeface="Arial"/>
              <a:buNone/>
            </a:pPr>
            <a:r>
              <a:t/>
            </a:r>
            <a:endParaRPr b="0" i="0" sz="1400" u="none" cap="none" strike="noStrike">
              <a:solidFill>
                <a:srgbClr val="000000"/>
              </a:solidFill>
              <a:latin typeface="Franklin Gothic"/>
              <a:ea typeface="Franklin Gothic"/>
              <a:cs typeface="Franklin Gothic"/>
              <a:sym typeface="Franklin Gothic"/>
            </a:endParaRPr>
          </a:p>
        </p:txBody>
      </p:sp>
      <p:sp>
        <p:nvSpPr>
          <p:cNvPr id="113" name="Google Shape;113;p13"/>
          <p:cNvSpPr txBox="1"/>
          <p:nvPr>
            <p:ph idx="16" type="subTitle"/>
          </p:nvPr>
        </p:nvSpPr>
        <p:spPr>
          <a:xfrm>
            <a:off x="356382" y="4197801"/>
            <a:ext cx="2204700" cy="6324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114" name="Google Shape;114;p13"/>
          <p:cNvSpPr txBox="1"/>
          <p:nvPr>
            <p:ph idx="17" type="subTitle"/>
          </p:nvPr>
        </p:nvSpPr>
        <p:spPr>
          <a:xfrm>
            <a:off x="2811471" y="4197801"/>
            <a:ext cx="2619300" cy="6324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115" name="Google Shape;115;p13"/>
          <p:cNvSpPr txBox="1"/>
          <p:nvPr>
            <p:ph idx="18" type="subTitle"/>
          </p:nvPr>
        </p:nvSpPr>
        <p:spPr>
          <a:xfrm>
            <a:off x="5714206" y="4194508"/>
            <a:ext cx="3056100" cy="6324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pic>
        <p:nvPicPr>
          <p:cNvPr id="116" name="Google Shape;116;p13"/>
          <p:cNvPicPr preferRelativeResize="0"/>
          <p:nvPr/>
        </p:nvPicPr>
        <p:blipFill rotWithShape="1">
          <a:blip r:embed="rId2">
            <a:alphaModFix/>
          </a:blip>
          <a:srcRect b="0" l="0" r="0" t="0"/>
          <a:stretch/>
        </p:blipFill>
        <p:spPr>
          <a:xfrm>
            <a:off x="280382" y="4962910"/>
            <a:ext cx="112628" cy="112628"/>
          </a:xfrm>
          <a:prstGeom prst="rect">
            <a:avLst/>
          </a:prstGeom>
          <a:noFill/>
          <a:ln>
            <a:noFill/>
          </a:ln>
        </p:spPr>
      </p:pic>
      <p:sp>
        <p:nvSpPr>
          <p:cNvPr id="117" name="Google Shape;117;p13"/>
          <p:cNvSpPr txBox="1"/>
          <p:nvPr/>
        </p:nvSpPr>
        <p:spPr>
          <a:xfrm>
            <a:off x="476912" y="4932626"/>
            <a:ext cx="2166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Created with web.diffit.me</a:t>
            </a:r>
            <a:endParaRPr b="0" i="0" sz="1000" u="none" cap="none" strike="noStrike">
              <a:solidFill>
                <a:srgbClr val="000000"/>
              </a:solidFill>
              <a:latin typeface="Nunito"/>
              <a:ea typeface="Nunito"/>
              <a:cs typeface="Nunito"/>
              <a:sym typeface="Nuni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nationalgeographic.com/travel/article/why-travel-should-be-considered-an-essential-human-activity"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4"/>
          <p:cNvSpPr txBox="1"/>
          <p:nvPr>
            <p:ph type="ctrTitle"/>
          </p:nvPr>
        </p:nvSpPr>
        <p:spPr>
          <a:xfrm>
            <a:off x="2371725" y="630225"/>
            <a:ext cx="6331500" cy="1542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Essential Travel Articles Slideshow</a:t>
            </a:r>
            <a:endParaRPr/>
          </a:p>
        </p:txBody>
      </p:sp>
      <p:sp>
        <p:nvSpPr>
          <p:cNvPr id="123" name="Google Shape;123;p14"/>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chemeClr val="dk2"/>
              </a:buClr>
              <a:buSzPts val="1100"/>
              <a:buFont typeface="Arial"/>
              <a:buNone/>
            </a:pPr>
            <a:r>
              <a:rPr lang="en">
                <a:solidFill>
                  <a:srgbClr val="495057"/>
                </a:solidFill>
                <a:highlight>
                  <a:schemeClr val="lt1"/>
                </a:highlight>
                <a:latin typeface="Roboto"/>
                <a:ea typeface="Roboto"/>
                <a:cs typeface="Roboto"/>
                <a:sym typeface="Roboto"/>
              </a:rPr>
              <a:t>L.I: We are EXPLORING articles by </a:t>
            </a:r>
            <a:r>
              <a:rPr i="1" lang="en">
                <a:solidFill>
                  <a:srgbClr val="495057"/>
                </a:solidFill>
                <a:highlight>
                  <a:schemeClr val="lt1"/>
                </a:highlight>
                <a:latin typeface="Roboto"/>
                <a:ea typeface="Roboto"/>
                <a:cs typeface="Roboto"/>
                <a:sym typeface="Roboto"/>
              </a:rPr>
              <a:t>recognising</a:t>
            </a:r>
            <a:r>
              <a:rPr lang="en">
                <a:solidFill>
                  <a:srgbClr val="495057"/>
                </a:solidFill>
                <a:highlight>
                  <a:schemeClr val="lt1"/>
                </a:highlight>
                <a:latin typeface="Roboto"/>
                <a:ea typeface="Roboto"/>
                <a:cs typeface="Roboto"/>
                <a:sym typeface="Roboto"/>
              </a:rPr>
              <a:t> texts that have multiple purposes and knowing the context of the creator helps us understand the purpose.</a:t>
            </a:r>
            <a:endParaRPr/>
          </a:p>
        </p:txBody>
      </p:sp>
      <p:pic>
        <p:nvPicPr>
          <p:cNvPr id="124" name="Google Shape;124;p14"/>
          <p:cNvPicPr preferRelativeResize="0"/>
          <p:nvPr/>
        </p:nvPicPr>
        <p:blipFill>
          <a:blip r:embed="rId3">
            <a:alphaModFix/>
          </a:blip>
          <a:stretch>
            <a:fillRect/>
          </a:stretch>
        </p:blipFill>
        <p:spPr>
          <a:xfrm>
            <a:off x="171050" y="1722650"/>
            <a:ext cx="2076950" cy="1979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5"/>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Human Activity</a:t>
            </a:r>
            <a:endParaRPr/>
          </a:p>
        </p:txBody>
      </p:sp>
      <p:sp>
        <p:nvSpPr>
          <p:cNvPr id="130" name="Google Shape;130;p15"/>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400"/>
              <a:t>Read the following </a:t>
            </a:r>
            <a:r>
              <a:rPr lang="en" sz="2400" u="sng">
                <a:solidFill>
                  <a:schemeClr val="hlink"/>
                </a:solidFill>
                <a:hlinkClick r:id="rId3"/>
              </a:rPr>
              <a:t>article</a:t>
            </a:r>
            <a:r>
              <a:rPr lang="en" sz="2400"/>
              <a:t> about how travel should be considered an essential human activity.</a:t>
            </a:r>
            <a:endParaRPr sz="2400"/>
          </a:p>
        </p:txBody>
      </p:sp>
      <p:pic>
        <p:nvPicPr>
          <p:cNvPr id="131" name="Google Shape;131;p15"/>
          <p:cNvPicPr preferRelativeResize="0"/>
          <p:nvPr/>
        </p:nvPicPr>
        <p:blipFill>
          <a:blip r:embed="rId4">
            <a:alphaModFix/>
          </a:blip>
          <a:stretch>
            <a:fillRect/>
          </a:stretch>
        </p:blipFill>
        <p:spPr>
          <a:xfrm>
            <a:off x="4214975" y="1563825"/>
            <a:ext cx="3604126" cy="2211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6"/>
          <p:cNvSpPr txBox="1"/>
          <p:nvPr>
            <p:ph type="title"/>
          </p:nvPr>
        </p:nvSpPr>
        <p:spPr>
          <a:xfrm>
            <a:off x="303300" y="411575"/>
            <a:ext cx="8520600" cy="639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Answer these questions in your English book:</a:t>
            </a:r>
            <a:endParaRPr/>
          </a:p>
        </p:txBody>
      </p:sp>
      <p:sp>
        <p:nvSpPr>
          <p:cNvPr id="137" name="Google Shape;137;p16"/>
          <p:cNvSpPr txBox="1"/>
          <p:nvPr/>
        </p:nvSpPr>
        <p:spPr>
          <a:xfrm>
            <a:off x="0" y="1051175"/>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38" name="Google Shape;138;p16"/>
          <p:cNvSpPr txBox="1"/>
          <p:nvPr/>
        </p:nvSpPr>
        <p:spPr>
          <a:xfrm>
            <a:off x="0" y="952950"/>
            <a:ext cx="9144000" cy="38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Roboto"/>
                <a:ea typeface="Roboto"/>
                <a:cs typeface="Roboto"/>
                <a:sym typeface="Roboto"/>
              </a:rPr>
              <a:t>1. Why does the author say that traveling is in our DNA?</a:t>
            </a:r>
            <a:endParaRPr>
              <a:solidFill>
                <a:schemeClr val="dk2"/>
              </a:solidFill>
              <a:latin typeface="Roboto"/>
              <a:ea typeface="Roboto"/>
              <a:cs typeface="Roboto"/>
              <a:sym typeface="Roboto"/>
            </a:endParaRPr>
          </a:p>
          <a:p>
            <a:pPr indent="0" lvl="0" marL="0" rtl="0" algn="l">
              <a:spcBef>
                <a:spcPts val="0"/>
              </a:spcBef>
              <a:spcAft>
                <a:spcPts val="0"/>
              </a:spcAft>
              <a:buNone/>
            </a:pPr>
            <a:r>
              <a:rPr lang="en">
                <a:solidFill>
                  <a:schemeClr val="dk2"/>
                </a:solidFill>
                <a:latin typeface="Roboto"/>
                <a:ea typeface="Roboto"/>
                <a:cs typeface="Roboto"/>
                <a:sym typeface="Roboto"/>
              </a:rPr>
              <a:t>A) Traveling is in our DNA because it helps us learn about different cultures.</a:t>
            </a:r>
            <a:endParaRPr>
              <a:solidFill>
                <a:schemeClr val="dk2"/>
              </a:solidFill>
              <a:latin typeface="Roboto"/>
              <a:ea typeface="Roboto"/>
              <a:cs typeface="Roboto"/>
              <a:sym typeface="Roboto"/>
            </a:endParaRPr>
          </a:p>
          <a:p>
            <a:pPr indent="0" lvl="0" marL="0" rtl="0" algn="l">
              <a:spcBef>
                <a:spcPts val="0"/>
              </a:spcBef>
              <a:spcAft>
                <a:spcPts val="0"/>
              </a:spcAft>
              <a:buNone/>
            </a:pPr>
            <a:r>
              <a:rPr lang="en">
                <a:solidFill>
                  <a:schemeClr val="dk2"/>
                </a:solidFill>
                <a:latin typeface="Roboto"/>
                <a:ea typeface="Roboto"/>
                <a:cs typeface="Roboto"/>
                <a:sym typeface="Roboto"/>
              </a:rPr>
              <a:t>B) Traveling is in our DNA because it helps us find new places to live.</a:t>
            </a:r>
            <a:endParaRPr>
              <a:solidFill>
                <a:schemeClr val="dk2"/>
              </a:solidFill>
              <a:latin typeface="Roboto"/>
              <a:ea typeface="Roboto"/>
              <a:cs typeface="Roboto"/>
              <a:sym typeface="Roboto"/>
            </a:endParaRPr>
          </a:p>
          <a:p>
            <a:pPr indent="0" lvl="0" marL="0" rtl="0" algn="l">
              <a:spcBef>
                <a:spcPts val="0"/>
              </a:spcBef>
              <a:spcAft>
                <a:spcPts val="0"/>
              </a:spcAft>
              <a:buNone/>
            </a:pPr>
            <a:r>
              <a:rPr lang="en">
                <a:solidFill>
                  <a:schemeClr val="dk2"/>
                </a:solidFill>
                <a:latin typeface="Roboto"/>
                <a:ea typeface="Roboto"/>
                <a:cs typeface="Roboto"/>
                <a:sym typeface="Roboto"/>
              </a:rPr>
              <a:t>C) Traveling is in our DNA because humans have a natural instinct to move and explore.</a:t>
            </a:r>
            <a:endParaRPr>
              <a:solidFill>
                <a:schemeClr val="dk2"/>
              </a:solidFill>
              <a:latin typeface="Roboto"/>
              <a:ea typeface="Roboto"/>
              <a:cs typeface="Roboto"/>
              <a:sym typeface="Roboto"/>
            </a:endParaRPr>
          </a:p>
          <a:p>
            <a:pPr indent="0" lvl="0" marL="0" rtl="0" algn="l">
              <a:spcBef>
                <a:spcPts val="0"/>
              </a:spcBef>
              <a:spcAft>
                <a:spcPts val="0"/>
              </a:spcAft>
              <a:buNone/>
            </a:pPr>
            <a:r>
              <a:rPr lang="en">
                <a:solidFill>
                  <a:schemeClr val="dk2"/>
                </a:solidFill>
                <a:latin typeface="Roboto"/>
                <a:ea typeface="Roboto"/>
                <a:cs typeface="Roboto"/>
                <a:sym typeface="Roboto"/>
              </a:rPr>
              <a:t>D) Traveling is in our DNA because it helps us find new jobs.</a:t>
            </a:r>
            <a:endParaRPr>
              <a:solidFill>
                <a:schemeClr val="dk2"/>
              </a:solidFill>
              <a:latin typeface="Roboto"/>
              <a:ea typeface="Roboto"/>
              <a:cs typeface="Roboto"/>
              <a:sym typeface="Roboto"/>
            </a:endParaRPr>
          </a:p>
          <a:p>
            <a:pPr indent="0" lvl="0" marL="0" rtl="0" algn="l">
              <a:spcBef>
                <a:spcPts val="0"/>
              </a:spcBef>
              <a:spcAft>
                <a:spcPts val="0"/>
              </a:spcAft>
              <a:buNone/>
            </a:pPr>
            <a:r>
              <a:t/>
            </a:r>
            <a:endParaRPr>
              <a:solidFill>
                <a:schemeClr val="dk2"/>
              </a:solidFill>
              <a:latin typeface="Roboto"/>
              <a:ea typeface="Roboto"/>
              <a:cs typeface="Roboto"/>
              <a:sym typeface="Roboto"/>
            </a:endParaRPr>
          </a:p>
          <a:p>
            <a:pPr indent="0" lvl="0" marL="0" rtl="0" algn="l">
              <a:spcBef>
                <a:spcPts val="0"/>
              </a:spcBef>
              <a:spcAft>
                <a:spcPts val="0"/>
              </a:spcAft>
              <a:buNone/>
            </a:pPr>
            <a:r>
              <a:rPr lang="en">
                <a:solidFill>
                  <a:schemeClr val="dk2"/>
                </a:solidFill>
                <a:latin typeface="Roboto"/>
                <a:ea typeface="Roboto"/>
                <a:cs typeface="Roboto"/>
                <a:sym typeface="Roboto"/>
              </a:rPr>
              <a:t>2. What does the author suggest we do to make ourselves feel better about being stuck at home?</a:t>
            </a:r>
            <a:endParaRPr>
              <a:solidFill>
                <a:schemeClr val="dk2"/>
              </a:solidFill>
              <a:latin typeface="Roboto"/>
              <a:ea typeface="Roboto"/>
              <a:cs typeface="Roboto"/>
              <a:sym typeface="Roboto"/>
            </a:endParaRPr>
          </a:p>
          <a:p>
            <a:pPr indent="0" lvl="0" marL="0" rtl="0" algn="l">
              <a:spcBef>
                <a:spcPts val="0"/>
              </a:spcBef>
              <a:spcAft>
                <a:spcPts val="0"/>
              </a:spcAft>
              <a:buNone/>
            </a:pPr>
            <a:r>
              <a:rPr lang="en">
                <a:solidFill>
                  <a:schemeClr val="dk2"/>
                </a:solidFill>
                <a:latin typeface="Roboto"/>
                <a:ea typeface="Roboto"/>
                <a:cs typeface="Roboto"/>
                <a:sym typeface="Roboto"/>
              </a:rPr>
              <a:t>A) The author suggests we try to forget about traveling and focus on other things.</a:t>
            </a:r>
            <a:endParaRPr>
              <a:solidFill>
                <a:schemeClr val="dk2"/>
              </a:solidFill>
              <a:latin typeface="Roboto"/>
              <a:ea typeface="Roboto"/>
              <a:cs typeface="Roboto"/>
              <a:sym typeface="Roboto"/>
            </a:endParaRPr>
          </a:p>
          <a:p>
            <a:pPr indent="0" lvl="0" marL="0" rtl="0" algn="l">
              <a:spcBef>
                <a:spcPts val="0"/>
              </a:spcBef>
              <a:spcAft>
                <a:spcPts val="0"/>
              </a:spcAft>
              <a:buNone/>
            </a:pPr>
            <a:r>
              <a:rPr lang="en">
                <a:solidFill>
                  <a:schemeClr val="dk2"/>
                </a:solidFill>
                <a:latin typeface="Roboto"/>
                <a:ea typeface="Roboto"/>
                <a:cs typeface="Roboto"/>
                <a:sym typeface="Roboto"/>
              </a:rPr>
              <a:t>B) The author suggests we look at old travel journals and photos to remind ourselves of past trips.</a:t>
            </a:r>
            <a:endParaRPr>
              <a:solidFill>
                <a:schemeClr val="dk2"/>
              </a:solidFill>
              <a:latin typeface="Roboto"/>
              <a:ea typeface="Roboto"/>
              <a:cs typeface="Roboto"/>
              <a:sym typeface="Roboto"/>
            </a:endParaRPr>
          </a:p>
          <a:p>
            <a:pPr indent="0" lvl="0" marL="0" rtl="0" algn="l">
              <a:spcBef>
                <a:spcPts val="0"/>
              </a:spcBef>
              <a:spcAft>
                <a:spcPts val="0"/>
              </a:spcAft>
              <a:buNone/>
            </a:pPr>
            <a:r>
              <a:rPr lang="en">
                <a:solidFill>
                  <a:schemeClr val="dk2"/>
                </a:solidFill>
                <a:latin typeface="Roboto"/>
                <a:ea typeface="Roboto"/>
                <a:cs typeface="Roboto"/>
                <a:sym typeface="Roboto"/>
              </a:rPr>
              <a:t>C) The author suggests we try to find new hobbies that don't involve traveling.</a:t>
            </a:r>
            <a:endParaRPr>
              <a:solidFill>
                <a:schemeClr val="dk2"/>
              </a:solidFill>
              <a:latin typeface="Roboto"/>
              <a:ea typeface="Roboto"/>
              <a:cs typeface="Roboto"/>
              <a:sym typeface="Roboto"/>
            </a:endParaRPr>
          </a:p>
          <a:p>
            <a:pPr indent="0" lvl="0" marL="0" rtl="0" algn="l">
              <a:spcBef>
                <a:spcPts val="0"/>
              </a:spcBef>
              <a:spcAft>
                <a:spcPts val="0"/>
              </a:spcAft>
              <a:buNone/>
            </a:pPr>
            <a:r>
              <a:rPr lang="en">
                <a:solidFill>
                  <a:schemeClr val="dk2"/>
                </a:solidFill>
                <a:latin typeface="Roboto"/>
                <a:ea typeface="Roboto"/>
                <a:cs typeface="Roboto"/>
                <a:sym typeface="Roboto"/>
              </a:rPr>
              <a:t>D) The author suggests we try to travel to nearby places instead of faraway destinations.</a:t>
            </a:r>
            <a:endParaRPr>
              <a:solidFill>
                <a:schemeClr val="dk2"/>
              </a:solidFill>
              <a:latin typeface="Roboto"/>
              <a:ea typeface="Roboto"/>
              <a:cs typeface="Roboto"/>
              <a:sym typeface="Roboto"/>
            </a:endParaRPr>
          </a:p>
          <a:p>
            <a:pPr indent="0" lvl="0" marL="0" rtl="0" algn="l">
              <a:spcBef>
                <a:spcPts val="0"/>
              </a:spcBef>
              <a:spcAft>
                <a:spcPts val="0"/>
              </a:spcAft>
              <a:buNone/>
            </a:pPr>
            <a:r>
              <a:t/>
            </a:r>
            <a:endParaRPr>
              <a:solidFill>
                <a:schemeClr val="dk2"/>
              </a:solidFill>
              <a:latin typeface="Roboto"/>
              <a:ea typeface="Roboto"/>
              <a:cs typeface="Roboto"/>
              <a:sym typeface="Roboto"/>
            </a:endParaRPr>
          </a:p>
          <a:p>
            <a:pPr indent="0" lvl="0" marL="0" rtl="0" algn="l">
              <a:spcBef>
                <a:spcPts val="0"/>
              </a:spcBef>
              <a:spcAft>
                <a:spcPts val="0"/>
              </a:spcAft>
              <a:buNone/>
            </a:pPr>
            <a:r>
              <a:rPr lang="en">
                <a:solidFill>
                  <a:schemeClr val="dk2"/>
                </a:solidFill>
                <a:latin typeface="Roboto"/>
                <a:ea typeface="Roboto"/>
                <a:cs typeface="Roboto"/>
                <a:sym typeface="Roboto"/>
              </a:rPr>
              <a:t>3. What does the author say is the most important thing about traveling?</a:t>
            </a:r>
            <a:endParaRPr>
              <a:solidFill>
                <a:schemeClr val="dk2"/>
              </a:solidFill>
              <a:latin typeface="Roboto"/>
              <a:ea typeface="Roboto"/>
              <a:cs typeface="Roboto"/>
              <a:sym typeface="Roboto"/>
            </a:endParaRPr>
          </a:p>
          <a:p>
            <a:pPr indent="0" lvl="0" marL="0" rtl="0" algn="l">
              <a:spcBef>
                <a:spcPts val="0"/>
              </a:spcBef>
              <a:spcAft>
                <a:spcPts val="0"/>
              </a:spcAft>
              <a:buNone/>
            </a:pPr>
            <a:r>
              <a:rPr lang="en">
                <a:solidFill>
                  <a:schemeClr val="dk2"/>
                </a:solidFill>
                <a:latin typeface="Roboto"/>
                <a:ea typeface="Roboto"/>
                <a:cs typeface="Roboto"/>
                <a:sym typeface="Roboto"/>
              </a:rPr>
              <a:t>A) The most important thing about traveling is visiting new places.</a:t>
            </a:r>
            <a:endParaRPr>
              <a:solidFill>
                <a:schemeClr val="dk2"/>
              </a:solidFill>
              <a:latin typeface="Roboto"/>
              <a:ea typeface="Roboto"/>
              <a:cs typeface="Roboto"/>
              <a:sym typeface="Roboto"/>
            </a:endParaRPr>
          </a:p>
          <a:p>
            <a:pPr indent="0" lvl="0" marL="0" rtl="0" algn="l">
              <a:spcBef>
                <a:spcPts val="0"/>
              </a:spcBef>
              <a:spcAft>
                <a:spcPts val="0"/>
              </a:spcAft>
              <a:buNone/>
            </a:pPr>
            <a:r>
              <a:rPr lang="en">
                <a:solidFill>
                  <a:schemeClr val="dk2"/>
                </a:solidFill>
                <a:latin typeface="Roboto"/>
                <a:ea typeface="Roboto"/>
                <a:cs typeface="Roboto"/>
                <a:sym typeface="Roboto"/>
              </a:rPr>
              <a:t>B) The most important thing about traveling is meeting new people.</a:t>
            </a:r>
            <a:endParaRPr>
              <a:solidFill>
                <a:schemeClr val="dk2"/>
              </a:solidFill>
              <a:latin typeface="Roboto"/>
              <a:ea typeface="Roboto"/>
              <a:cs typeface="Roboto"/>
              <a:sym typeface="Roboto"/>
            </a:endParaRPr>
          </a:p>
          <a:p>
            <a:pPr indent="0" lvl="0" marL="0" rtl="0" algn="l">
              <a:spcBef>
                <a:spcPts val="0"/>
              </a:spcBef>
              <a:spcAft>
                <a:spcPts val="0"/>
              </a:spcAft>
              <a:buNone/>
            </a:pPr>
            <a:r>
              <a:rPr lang="en">
                <a:solidFill>
                  <a:schemeClr val="dk2"/>
                </a:solidFill>
                <a:latin typeface="Roboto"/>
                <a:ea typeface="Roboto"/>
                <a:cs typeface="Roboto"/>
                <a:sym typeface="Roboto"/>
              </a:rPr>
              <a:t>C) The most important thing about traveling is finding a new way of looking at things.</a:t>
            </a:r>
            <a:endParaRPr>
              <a:solidFill>
                <a:schemeClr val="dk2"/>
              </a:solidFill>
              <a:latin typeface="Roboto"/>
              <a:ea typeface="Roboto"/>
              <a:cs typeface="Roboto"/>
              <a:sym typeface="Roboto"/>
            </a:endParaRPr>
          </a:p>
          <a:p>
            <a:pPr indent="0" lvl="0" marL="0" rtl="0" algn="l">
              <a:spcBef>
                <a:spcPts val="0"/>
              </a:spcBef>
              <a:spcAft>
                <a:spcPts val="0"/>
              </a:spcAft>
              <a:buNone/>
            </a:pPr>
            <a:r>
              <a:rPr lang="en">
                <a:solidFill>
                  <a:schemeClr val="dk2"/>
                </a:solidFill>
                <a:latin typeface="Roboto"/>
                <a:ea typeface="Roboto"/>
                <a:cs typeface="Roboto"/>
                <a:sym typeface="Roboto"/>
              </a:rPr>
              <a:t>D) The most important thing about traveling is taking lots of pictures.</a:t>
            </a:r>
            <a:endParaRPr>
              <a:solidFill>
                <a:schemeClr val="dk2"/>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7"/>
          <p:cNvSpPr txBox="1"/>
          <p:nvPr>
            <p:ph type="title"/>
          </p:nvPr>
        </p:nvSpPr>
        <p:spPr>
          <a:xfrm>
            <a:off x="303300" y="411575"/>
            <a:ext cx="8520600" cy="639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
              <a:t>Answer these questions in your English book:</a:t>
            </a:r>
            <a:endParaRPr/>
          </a:p>
        </p:txBody>
      </p:sp>
      <p:sp>
        <p:nvSpPr>
          <p:cNvPr id="144" name="Google Shape;144;p17"/>
          <p:cNvSpPr txBox="1"/>
          <p:nvPr/>
        </p:nvSpPr>
        <p:spPr>
          <a:xfrm>
            <a:off x="0" y="1106000"/>
            <a:ext cx="9144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400">
              <a:latin typeface="Roboto"/>
              <a:ea typeface="Roboto"/>
              <a:cs typeface="Roboto"/>
              <a:sym typeface="Roboto"/>
            </a:endParaRPr>
          </a:p>
        </p:txBody>
      </p:sp>
      <p:sp>
        <p:nvSpPr>
          <p:cNvPr id="145" name="Google Shape;145;p17"/>
          <p:cNvSpPr txBox="1"/>
          <p:nvPr/>
        </p:nvSpPr>
        <p:spPr>
          <a:xfrm>
            <a:off x="0" y="1106000"/>
            <a:ext cx="91998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chemeClr val="dk2"/>
                </a:solidFill>
              </a:rPr>
              <a:t>1. What is the author's main point about traveling?</a:t>
            </a:r>
            <a:endParaRPr sz="3000">
              <a:solidFill>
                <a:schemeClr val="dk2"/>
              </a:solidFill>
            </a:endParaRPr>
          </a:p>
          <a:p>
            <a:pPr indent="0" lvl="0" marL="0" rtl="0" algn="l">
              <a:spcBef>
                <a:spcPts val="0"/>
              </a:spcBef>
              <a:spcAft>
                <a:spcPts val="0"/>
              </a:spcAft>
              <a:buNone/>
            </a:pPr>
            <a:r>
              <a:t/>
            </a:r>
            <a:endParaRPr sz="3000">
              <a:solidFill>
                <a:schemeClr val="dk2"/>
              </a:solidFill>
            </a:endParaRPr>
          </a:p>
          <a:p>
            <a:pPr indent="0" lvl="0" marL="0" rtl="0" algn="l">
              <a:spcBef>
                <a:spcPts val="0"/>
              </a:spcBef>
              <a:spcAft>
                <a:spcPts val="0"/>
              </a:spcAft>
              <a:buNone/>
            </a:pPr>
            <a:r>
              <a:rPr lang="en" sz="3000">
                <a:solidFill>
                  <a:schemeClr val="dk2"/>
                </a:solidFill>
              </a:rPr>
              <a:t>2. What is the author's opinion about the future of travel?</a:t>
            </a:r>
            <a:endParaRPr sz="3000">
              <a:solidFill>
                <a:schemeClr val="dk2"/>
              </a:solidFill>
            </a:endParaRPr>
          </a:p>
          <a:p>
            <a:pPr indent="0" lvl="0" marL="0" rtl="0" algn="l">
              <a:spcBef>
                <a:spcPts val="0"/>
              </a:spcBef>
              <a:spcAft>
                <a:spcPts val="0"/>
              </a:spcAft>
              <a:buNone/>
            </a:pPr>
            <a:r>
              <a:t/>
            </a:r>
            <a:endParaRPr sz="3000">
              <a:solidFill>
                <a:schemeClr val="dk2"/>
              </a:solidFill>
            </a:endParaRPr>
          </a:p>
          <a:p>
            <a:pPr indent="0" lvl="0" marL="0" rtl="0" algn="l">
              <a:spcBef>
                <a:spcPts val="0"/>
              </a:spcBef>
              <a:spcAft>
                <a:spcPts val="0"/>
              </a:spcAft>
              <a:buNone/>
            </a:pPr>
            <a:r>
              <a:rPr lang="en" sz="3000">
                <a:solidFill>
                  <a:schemeClr val="dk2"/>
                </a:solidFill>
                <a:highlight>
                  <a:srgbClr val="FFFFFF"/>
                </a:highlight>
                <a:latin typeface="Roboto"/>
                <a:ea typeface="Roboto"/>
                <a:cs typeface="Roboto"/>
                <a:sym typeface="Roboto"/>
              </a:rPr>
              <a:t>3. What is the author's advice for travelers in the future?</a:t>
            </a:r>
            <a:endParaRPr sz="30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8"/>
          <p:cNvSpPr txBox="1"/>
          <p:nvPr>
            <p:ph type="title"/>
          </p:nvPr>
        </p:nvSpPr>
        <p:spPr>
          <a:xfrm>
            <a:off x="303300" y="411575"/>
            <a:ext cx="8520600" cy="639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
              <a:t>Answer these questions in your English book:</a:t>
            </a:r>
            <a:endParaRPr/>
          </a:p>
        </p:txBody>
      </p:sp>
      <p:sp>
        <p:nvSpPr>
          <p:cNvPr id="151" name="Google Shape;151;p18"/>
          <p:cNvSpPr txBox="1"/>
          <p:nvPr/>
        </p:nvSpPr>
        <p:spPr>
          <a:xfrm>
            <a:off x="0" y="1106000"/>
            <a:ext cx="91440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2"/>
                </a:solidFill>
                <a:latin typeface="Roboto"/>
                <a:ea typeface="Roboto"/>
                <a:cs typeface="Roboto"/>
                <a:sym typeface="Roboto"/>
              </a:rPr>
              <a:t>1. The author says that travel is 'food for the soul.' What does this mean to you? How do you think travel can nourish your soul?</a:t>
            </a:r>
            <a:endParaRPr sz="2400">
              <a:solidFill>
                <a:schemeClr val="dk2"/>
              </a:solidFill>
              <a:latin typeface="Roboto"/>
              <a:ea typeface="Roboto"/>
              <a:cs typeface="Roboto"/>
              <a:sym typeface="Roboto"/>
            </a:endParaRPr>
          </a:p>
          <a:p>
            <a:pPr indent="0" lvl="0" marL="0" rtl="0" algn="l">
              <a:spcBef>
                <a:spcPts val="0"/>
              </a:spcBef>
              <a:spcAft>
                <a:spcPts val="0"/>
              </a:spcAft>
              <a:buClr>
                <a:schemeClr val="dk2"/>
              </a:buClr>
              <a:buSzPts val="1100"/>
              <a:buFont typeface="Arial"/>
              <a:buNone/>
            </a:pPr>
            <a:r>
              <a:t/>
            </a:r>
            <a:endParaRPr sz="2400">
              <a:solidFill>
                <a:schemeClr val="dk2"/>
              </a:solidFill>
              <a:latin typeface="Roboto"/>
              <a:ea typeface="Roboto"/>
              <a:cs typeface="Roboto"/>
              <a:sym typeface="Roboto"/>
            </a:endParaRPr>
          </a:p>
          <a:p>
            <a:pPr indent="0" lvl="0" marL="0" rtl="0" algn="l">
              <a:spcBef>
                <a:spcPts val="0"/>
              </a:spcBef>
              <a:spcAft>
                <a:spcPts val="0"/>
              </a:spcAft>
              <a:buNone/>
            </a:pPr>
            <a:r>
              <a:rPr lang="en" sz="2400">
                <a:solidFill>
                  <a:schemeClr val="dk2"/>
                </a:solidFill>
                <a:latin typeface="Roboto"/>
                <a:ea typeface="Roboto"/>
                <a:cs typeface="Roboto"/>
                <a:sym typeface="Roboto"/>
              </a:rPr>
              <a:t>2. The author mentions that travel is a 'leap of faith.' Think about a time when you took a leap of faith, even a small one. What did you learn from that experience?</a:t>
            </a:r>
            <a:endParaRPr sz="2400">
              <a:solidFill>
                <a:schemeClr val="dk2"/>
              </a:solidFill>
              <a:latin typeface="Roboto"/>
              <a:ea typeface="Roboto"/>
              <a:cs typeface="Roboto"/>
              <a:sym typeface="Roboto"/>
            </a:endParaRPr>
          </a:p>
          <a:p>
            <a:pPr indent="0" lvl="0" marL="0" rtl="0" algn="l">
              <a:spcBef>
                <a:spcPts val="0"/>
              </a:spcBef>
              <a:spcAft>
                <a:spcPts val="0"/>
              </a:spcAft>
              <a:buClr>
                <a:schemeClr val="dk2"/>
              </a:buClr>
              <a:buSzPts val="1100"/>
              <a:buFont typeface="Arial"/>
              <a:buNone/>
            </a:pPr>
            <a:r>
              <a:t/>
            </a:r>
            <a:endParaRPr sz="2400">
              <a:solidFill>
                <a:schemeClr val="dk2"/>
              </a:solidFill>
              <a:latin typeface="Roboto"/>
              <a:ea typeface="Roboto"/>
              <a:cs typeface="Roboto"/>
              <a:sym typeface="Roboto"/>
            </a:endParaRPr>
          </a:p>
          <a:p>
            <a:pPr indent="0" lvl="0" marL="0" rtl="0" algn="l">
              <a:spcBef>
                <a:spcPts val="0"/>
              </a:spcBef>
              <a:spcAft>
                <a:spcPts val="0"/>
              </a:spcAft>
              <a:buNone/>
            </a:pPr>
            <a:r>
              <a:rPr lang="en" sz="2400">
                <a:solidFill>
                  <a:schemeClr val="dk2"/>
                </a:solidFill>
                <a:latin typeface="Roboto"/>
                <a:ea typeface="Roboto"/>
                <a:cs typeface="Roboto"/>
                <a:sym typeface="Roboto"/>
              </a:rPr>
              <a:t>3. The text talks about how travel can help us see the world in a new way. Think about a time when you saw something familiar in a new way. What changed your perspective?</a:t>
            </a:r>
            <a:endParaRPr sz="2400">
              <a:solidFill>
                <a:schemeClr val="dk2"/>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9"/>
          <p:cNvSpPr txBox="1"/>
          <p:nvPr/>
        </p:nvSpPr>
        <p:spPr>
          <a:xfrm>
            <a:off x="0" y="0"/>
            <a:ext cx="914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2"/>
                </a:solidFill>
                <a:latin typeface="Raleway"/>
                <a:ea typeface="Raleway"/>
                <a:cs typeface="Raleway"/>
                <a:sym typeface="Raleway"/>
              </a:rPr>
              <a:t>Answer this question in your English book:</a:t>
            </a:r>
            <a:endParaRPr/>
          </a:p>
        </p:txBody>
      </p:sp>
      <p:sp>
        <p:nvSpPr>
          <p:cNvPr id="157" name="Google Shape;157;p19"/>
          <p:cNvSpPr txBox="1"/>
          <p:nvPr/>
        </p:nvSpPr>
        <p:spPr>
          <a:xfrm>
            <a:off x="214925" y="1275850"/>
            <a:ext cx="1428000" cy="338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b="1" lang="en">
                <a:solidFill>
                  <a:srgbClr val="000000"/>
                </a:solidFill>
                <a:latin typeface="Nunito"/>
                <a:ea typeface="Nunito"/>
                <a:cs typeface="Nunito"/>
                <a:sym typeface="Nunito"/>
              </a:rPr>
              <a:t>nomads</a:t>
            </a:r>
            <a:endParaRPr b="1">
              <a:solidFill>
                <a:srgbClr val="000000"/>
              </a:solidFill>
              <a:latin typeface="Nunito"/>
              <a:ea typeface="Nunito"/>
              <a:cs typeface="Nunito"/>
              <a:sym typeface="Nunito"/>
            </a:endParaRPr>
          </a:p>
        </p:txBody>
      </p:sp>
      <p:sp>
        <p:nvSpPr>
          <p:cNvPr id="158" name="Google Shape;158;p19"/>
          <p:cNvSpPr txBox="1"/>
          <p:nvPr/>
        </p:nvSpPr>
        <p:spPr>
          <a:xfrm>
            <a:off x="1676775" y="1275850"/>
            <a:ext cx="1428000" cy="338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b="1" lang="en">
                <a:solidFill>
                  <a:srgbClr val="000000"/>
                </a:solidFill>
                <a:latin typeface="Nunito"/>
                <a:ea typeface="Nunito"/>
                <a:cs typeface="Nunito"/>
                <a:sym typeface="Nunito"/>
              </a:rPr>
              <a:t>essential</a:t>
            </a:r>
            <a:endParaRPr b="1">
              <a:solidFill>
                <a:srgbClr val="000000"/>
              </a:solidFill>
              <a:latin typeface="Nunito"/>
              <a:ea typeface="Nunito"/>
              <a:cs typeface="Nunito"/>
              <a:sym typeface="Nunito"/>
            </a:endParaRPr>
          </a:p>
        </p:txBody>
      </p:sp>
      <p:sp>
        <p:nvSpPr>
          <p:cNvPr id="159" name="Google Shape;159;p19"/>
          <p:cNvSpPr txBox="1"/>
          <p:nvPr/>
        </p:nvSpPr>
        <p:spPr>
          <a:xfrm>
            <a:off x="3138625" y="1275850"/>
            <a:ext cx="1428000" cy="338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b="1" lang="en">
                <a:solidFill>
                  <a:srgbClr val="000000"/>
                </a:solidFill>
                <a:latin typeface="Nunito"/>
                <a:ea typeface="Nunito"/>
                <a:cs typeface="Nunito"/>
                <a:sym typeface="Nunito"/>
              </a:rPr>
              <a:t>anticipation</a:t>
            </a:r>
            <a:endParaRPr b="1">
              <a:solidFill>
                <a:srgbClr val="000000"/>
              </a:solidFill>
              <a:latin typeface="Nunito"/>
              <a:ea typeface="Nunito"/>
              <a:cs typeface="Nunito"/>
              <a:sym typeface="Nunito"/>
            </a:endParaRPr>
          </a:p>
        </p:txBody>
      </p:sp>
      <p:sp>
        <p:nvSpPr>
          <p:cNvPr id="160" name="Google Shape;160;p19"/>
          <p:cNvSpPr txBox="1"/>
          <p:nvPr/>
        </p:nvSpPr>
        <p:spPr>
          <a:xfrm>
            <a:off x="4600475" y="1275850"/>
            <a:ext cx="1428000" cy="338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b="1" lang="en">
                <a:solidFill>
                  <a:srgbClr val="000000"/>
                </a:solidFill>
                <a:latin typeface="Nunito"/>
                <a:ea typeface="Nunito"/>
                <a:cs typeface="Nunito"/>
                <a:sym typeface="Nunito"/>
              </a:rPr>
              <a:t>entitled</a:t>
            </a:r>
            <a:endParaRPr b="1">
              <a:solidFill>
                <a:srgbClr val="000000"/>
              </a:solidFill>
              <a:latin typeface="Nunito"/>
              <a:ea typeface="Nunito"/>
              <a:cs typeface="Nunito"/>
              <a:sym typeface="Nunito"/>
            </a:endParaRPr>
          </a:p>
        </p:txBody>
      </p:sp>
      <p:sp>
        <p:nvSpPr>
          <p:cNvPr id="161" name="Google Shape;161;p19"/>
          <p:cNvSpPr txBox="1"/>
          <p:nvPr/>
        </p:nvSpPr>
        <p:spPr>
          <a:xfrm>
            <a:off x="6106725" y="1275850"/>
            <a:ext cx="1428000" cy="338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b="1" lang="en">
                <a:solidFill>
                  <a:srgbClr val="000000"/>
                </a:solidFill>
                <a:latin typeface="Nunito"/>
                <a:ea typeface="Nunito"/>
                <a:cs typeface="Nunito"/>
                <a:sym typeface="Nunito"/>
              </a:rPr>
              <a:t>sustainable</a:t>
            </a:r>
            <a:endParaRPr b="1">
              <a:solidFill>
                <a:srgbClr val="000000"/>
              </a:solidFill>
              <a:latin typeface="Nunito"/>
              <a:ea typeface="Nunito"/>
              <a:cs typeface="Nunito"/>
              <a:sym typeface="Nunito"/>
            </a:endParaRPr>
          </a:p>
        </p:txBody>
      </p:sp>
      <p:sp>
        <p:nvSpPr>
          <p:cNvPr id="162" name="Google Shape;162;p19"/>
          <p:cNvSpPr txBox="1"/>
          <p:nvPr/>
        </p:nvSpPr>
        <p:spPr>
          <a:xfrm>
            <a:off x="138625" y="1614550"/>
            <a:ext cx="1541100" cy="98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sz="1100">
                <a:solidFill>
                  <a:srgbClr val="000000"/>
                </a:solidFill>
                <a:latin typeface="Nunito"/>
                <a:ea typeface="Nunito"/>
                <a:cs typeface="Nunito"/>
                <a:sym typeface="Nunito"/>
              </a:rPr>
              <a:t>People who travel from place to place, usually to find food and shelter.</a:t>
            </a:r>
            <a:endParaRPr b="0" i="0" sz="1100" u="none" cap="none" strike="noStrike">
              <a:solidFill>
                <a:srgbClr val="000000"/>
              </a:solidFill>
              <a:latin typeface="Arial"/>
              <a:ea typeface="Arial"/>
              <a:cs typeface="Arial"/>
              <a:sym typeface="Arial"/>
            </a:endParaRPr>
          </a:p>
        </p:txBody>
      </p:sp>
      <p:sp>
        <p:nvSpPr>
          <p:cNvPr id="163" name="Google Shape;163;p19"/>
          <p:cNvSpPr txBox="1"/>
          <p:nvPr/>
        </p:nvSpPr>
        <p:spPr>
          <a:xfrm>
            <a:off x="1624650" y="1638625"/>
            <a:ext cx="1428000" cy="98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sz="1100">
                <a:solidFill>
                  <a:srgbClr val="000000"/>
                </a:solidFill>
                <a:latin typeface="Nunito"/>
                <a:ea typeface="Nunito"/>
                <a:cs typeface="Nunito"/>
                <a:sym typeface="Nunito"/>
              </a:rPr>
              <a:t>Very important or necessary.</a:t>
            </a:r>
            <a:endParaRPr b="0" i="0" sz="1100" u="none" cap="none" strike="noStrike">
              <a:solidFill>
                <a:srgbClr val="000000"/>
              </a:solidFill>
              <a:latin typeface="Arial"/>
              <a:ea typeface="Arial"/>
              <a:cs typeface="Arial"/>
              <a:sym typeface="Arial"/>
            </a:endParaRPr>
          </a:p>
        </p:txBody>
      </p:sp>
      <p:sp>
        <p:nvSpPr>
          <p:cNvPr id="164" name="Google Shape;164;p19"/>
          <p:cNvSpPr txBox="1"/>
          <p:nvPr/>
        </p:nvSpPr>
        <p:spPr>
          <a:xfrm>
            <a:off x="3123025" y="1638625"/>
            <a:ext cx="1428000" cy="98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sz="1100">
                <a:solidFill>
                  <a:srgbClr val="000000"/>
                </a:solidFill>
                <a:latin typeface="Nunito"/>
                <a:ea typeface="Nunito"/>
                <a:cs typeface="Nunito"/>
                <a:sym typeface="Nunito"/>
              </a:rPr>
              <a:t>The feeling of excitement or nervousness about something that is going to happen.</a:t>
            </a:r>
            <a:endParaRPr b="0" i="0" sz="1100" u="none" cap="none" strike="noStrike">
              <a:solidFill>
                <a:srgbClr val="000000"/>
              </a:solidFill>
              <a:latin typeface="Arial"/>
              <a:ea typeface="Arial"/>
              <a:cs typeface="Arial"/>
              <a:sym typeface="Arial"/>
            </a:endParaRPr>
          </a:p>
        </p:txBody>
      </p:sp>
      <p:sp>
        <p:nvSpPr>
          <p:cNvPr id="165" name="Google Shape;165;p19"/>
          <p:cNvSpPr txBox="1"/>
          <p:nvPr/>
        </p:nvSpPr>
        <p:spPr>
          <a:xfrm>
            <a:off x="4554110" y="1638635"/>
            <a:ext cx="1541100" cy="98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sz="1100">
                <a:solidFill>
                  <a:srgbClr val="000000"/>
                </a:solidFill>
                <a:latin typeface="Nunito"/>
                <a:ea typeface="Nunito"/>
                <a:cs typeface="Nunito"/>
                <a:sym typeface="Nunito"/>
              </a:rPr>
              <a:t>Believing that you have the right to something, even if you don't.</a:t>
            </a:r>
            <a:endParaRPr b="0" i="0" sz="1100" u="none" cap="none" strike="noStrike">
              <a:solidFill>
                <a:srgbClr val="000000"/>
              </a:solidFill>
              <a:latin typeface="Arial"/>
              <a:ea typeface="Arial"/>
              <a:cs typeface="Arial"/>
              <a:sym typeface="Arial"/>
            </a:endParaRPr>
          </a:p>
        </p:txBody>
      </p:sp>
      <p:sp>
        <p:nvSpPr>
          <p:cNvPr id="166" name="Google Shape;166;p19"/>
          <p:cNvSpPr txBox="1"/>
          <p:nvPr/>
        </p:nvSpPr>
        <p:spPr>
          <a:xfrm>
            <a:off x="6074000" y="1638625"/>
            <a:ext cx="1428000" cy="98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sz="1100">
                <a:solidFill>
                  <a:srgbClr val="000000"/>
                </a:solidFill>
                <a:latin typeface="Nunito"/>
                <a:ea typeface="Nunito"/>
                <a:cs typeface="Nunito"/>
                <a:sym typeface="Nunito"/>
              </a:rPr>
              <a:t>Able to continue for a long time without harming the environment.</a:t>
            </a:r>
            <a:endParaRPr b="0" i="0" sz="1100" u="none" cap="none" strike="noStrike">
              <a:solidFill>
                <a:srgbClr val="000000"/>
              </a:solidFill>
              <a:latin typeface="Arial"/>
              <a:ea typeface="Arial"/>
              <a:cs typeface="Arial"/>
              <a:sym typeface="Arial"/>
            </a:endParaRPr>
          </a:p>
        </p:txBody>
      </p:sp>
      <p:sp>
        <p:nvSpPr>
          <p:cNvPr id="167" name="Google Shape;167;p19"/>
          <p:cNvSpPr txBox="1"/>
          <p:nvPr/>
        </p:nvSpPr>
        <p:spPr>
          <a:xfrm>
            <a:off x="2235775" y="806350"/>
            <a:ext cx="2883300" cy="44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chemeClr val="dk2"/>
                </a:solidFill>
                <a:latin typeface="Lato"/>
                <a:ea typeface="Lato"/>
                <a:cs typeface="Lato"/>
                <a:sym typeface="Lato"/>
              </a:rPr>
              <a:t>Key Vocabulary</a:t>
            </a:r>
            <a:endParaRPr b="1" sz="1800" u="sng">
              <a:solidFill>
                <a:schemeClr val="dk2"/>
              </a:solidFill>
              <a:latin typeface="Lato"/>
              <a:ea typeface="Lato"/>
              <a:cs typeface="Lato"/>
              <a:sym typeface="Lato"/>
            </a:endParaRPr>
          </a:p>
        </p:txBody>
      </p:sp>
      <p:sp>
        <p:nvSpPr>
          <p:cNvPr id="168" name="Google Shape;168;p19"/>
          <p:cNvSpPr txBox="1"/>
          <p:nvPr/>
        </p:nvSpPr>
        <p:spPr>
          <a:xfrm>
            <a:off x="2177425" y="2599450"/>
            <a:ext cx="3000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1800" u="sng">
              <a:solidFill>
                <a:schemeClr val="dk2"/>
              </a:solidFill>
              <a:latin typeface="Lato"/>
              <a:ea typeface="Lato"/>
              <a:cs typeface="Lato"/>
              <a:sym typeface="Lato"/>
            </a:endParaRPr>
          </a:p>
          <a:p>
            <a:pPr indent="0" lvl="0" marL="0" rtl="0" algn="ctr">
              <a:spcBef>
                <a:spcPts val="0"/>
              </a:spcBef>
              <a:spcAft>
                <a:spcPts val="0"/>
              </a:spcAft>
              <a:buNone/>
            </a:pPr>
            <a:r>
              <a:rPr b="1" lang="en" sz="1800" u="sng">
                <a:solidFill>
                  <a:schemeClr val="dk2"/>
                </a:solidFill>
                <a:latin typeface="Lato"/>
                <a:ea typeface="Lato"/>
                <a:cs typeface="Lato"/>
                <a:sym typeface="Lato"/>
              </a:rPr>
              <a:t>3 Things I Learned…</a:t>
            </a:r>
            <a:endParaRPr/>
          </a:p>
        </p:txBody>
      </p:sp>
      <p:graphicFrame>
        <p:nvGraphicFramePr>
          <p:cNvPr id="169" name="Google Shape;169;p19"/>
          <p:cNvGraphicFramePr/>
          <p:nvPr/>
        </p:nvGraphicFramePr>
        <p:xfrm>
          <a:off x="57925" y="3395275"/>
          <a:ext cx="3000000" cy="3000000"/>
        </p:xfrm>
        <a:graphic>
          <a:graphicData uri="http://schemas.openxmlformats.org/drawingml/2006/table">
            <a:tbl>
              <a:tblPr>
                <a:noFill/>
                <a:tableStyleId>{EF2C7341-A26B-4AF7-A8D4-51EB2D64F19F}</a:tableStyleId>
              </a:tblPr>
              <a:tblGrid>
                <a:gridCol w="2413000"/>
                <a:gridCol w="2413000"/>
                <a:gridCol w="2413000"/>
              </a:tblGrid>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0"/>
          <p:cNvSpPr txBox="1"/>
          <p:nvPr/>
        </p:nvSpPr>
        <p:spPr>
          <a:xfrm>
            <a:off x="0" y="0"/>
            <a:ext cx="914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2"/>
                </a:solidFill>
                <a:latin typeface="Raleway"/>
                <a:ea typeface="Raleway"/>
                <a:cs typeface="Raleway"/>
                <a:sym typeface="Raleway"/>
              </a:rPr>
              <a:t>Answer this question in your English book:</a:t>
            </a:r>
            <a:endParaRPr/>
          </a:p>
        </p:txBody>
      </p:sp>
      <p:sp>
        <p:nvSpPr>
          <p:cNvPr id="175" name="Google Shape;175;p20"/>
          <p:cNvSpPr txBox="1"/>
          <p:nvPr/>
        </p:nvSpPr>
        <p:spPr>
          <a:xfrm>
            <a:off x="0" y="646500"/>
            <a:ext cx="9144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2"/>
                </a:solidFill>
                <a:latin typeface="Nunito"/>
                <a:ea typeface="Nunito"/>
                <a:cs typeface="Nunito"/>
                <a:sym typeface="Nunito"/>
              </a:rPr>
              <a:t>Instructions</a:t>
            </a:r>
            <a:r>
              <a:rPr lang="en" sz="1200">
                <a:solidFill>
                  <a:schemeClr val="dk2"/>
                </a:solidFill>
                <a:latin typeface="Nunito"/>
                <a:ea typeface="Nunito"/>
                <a:cs typeface="Nunito"/>
                <a:sym typeface="Nunito"/>
              </a:rPr>
              <a:t>: Look at the image below and write 2-3 things you notice (key details, main ideas, themes) and then write down 2-3 things you wonder (questions you have because of the image, things you are curious about when you look at the image).</a:t>
            </a:r>
            <a:endParaRPr sz="1200"/>
          </a:p>
        </p:txBody>
      </p:sp>
      <p:graphicFrame>
        <p:nvGraphicFramePr>
          <p:cNvPr id="176" name="Google Shape;176;p20"/>
          <p:cNvGraphicFramePr/>
          <p:nvPr/>
        </p:nvGraphicFramePr>
        <p:xfrm>
          <a:off x="114950" y="1139100"/>
          <a:ext cx="3000000" cy="3000000"/>
        </p:xfrm>
        <a:graphic>
          <a:graphicData uri="http://schemas.openxmlformats.org/drawingml/2006/table">
            <a:tbl>
              <a:tblPr>
                <a:noFill/>
                <a:tableStyleId>{EF2C7341-A26B-4AF7-A8D4-51EB2D64F19F}</a:tableStyleId>
              </a:tblPr>
              <a:tblGrid>
                <a:gridCol w="1821225"/>
                <a:gridCol w="7043625"/>
              </a:tblGrid>
              <a:tr h="381000">
                <a:tc>
                  <a:txBody>
                    <a:bodyPr/>
                    <a:lstStyle/>
                    <a:p>
                      <a:pPr indent="0" lvl="0" marL="0" rtl="0" algn="l">
                        <a:spcBef>
                          <a:spcPts val="0"/>
                        </a:spcBef>
                        <a:spcAft>
                          <a:spcPts val="0"/>
                        </a:spcAft>
                        <a:buNone/>
                      </a:pPr>
                      <a:r>
                        <a:rPr b="1" lang="en"/>
                        <a:t>What do you notice?</a:t>
                      </a:r>
                      <a:endParaRPr b="1"/>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graphicFrame>
        <p:nvGraphicFramePr>
          <p:cNvPr id="177" name="Google Shape;177;p20"/>
          <p:cNvGraphicFramePr/>
          <p:nvPr/>
        </p:nvGraphicFramePr>
        <p:xfrm>
          <a:off x="139575" y="4198275"/>
          <a:ext cx="3000000" cy="3000000"/>
        </p:xfrm>
        <a:graphic>
          <a:graphicData uri="http://schemas.openxmlformats.org/drawingml/2006/table">
            <a:tbl>
              <a:tblPr>
                <a:noFill/>
                <a:tableStyleId>{EF2C7341-A26B-4AF7-A8D4-51EB2D64F19F}</a:tableStyleId>
              </a:tblPr>
              <a:tblGrid>
                <a:gridCol w="1969025"/>
                <a:gridCol w="6895825"/>
              </a:tblGrid>
              <a:tr h="381000">
                <a:tc>
                  <a:txBody>
                    <a:bodyPr/>
                    <a:lstStyle/>
                    <a:p>
                      <a:pPr indent="0" lvl="0" marL="0" rtl="0" algn="l">
                        <a:spcBef>
                          <a:spcPts val="0"/>
                        </a:spcBef>
                        <a:spcAft>
                          <a:spcPts val="0"/>
                        </a:spcAft>
                        <a:buNone/>
                      </a:pPr>
                      <a:r>
                        <a:rPr b="1" lang="en"/>
                        <a:t>What do you wonder?</a:t>
                      </a:r>
                      <a:endParaRPr b="1"/>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pic>
        <p:nvPicPr>
          <p:cNvPr id="178" name="Google Shape;178;p20"/>
          <p:cNvPicPr preferRelativeResize="0"/>
          <p:nvPr/>
        </p:nvPicPr>
        <p:blipFill>
          <a:blip r:embed="rId3">
            <a:alphaModFix/>
          </a:blip>
          <a:stretch>
            <a:fillRect/>
          </a:stretch>
        </p:blipFill>
        <p:spPr>
          <a:xfrm>
            <a:off x="3007350" y="2029716"/>
            <a:ext cx="3129298" cy="21008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1"/>
          <p:cNvSpPr txBox="1"/>
          <p:nvPr/>
        </p:nvSpPr>
        <p:spPr>
          <a:xfrm>
            <a:off x="3186250" y="3506250"/>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84" name="Google Shape;184;p21"/>
          <p:cNvSpPr txBox="1"/>
          <p:nvPr/>
        </p:nvSpPr>
        <p:spPr>
          <a:xfrm>
            <a:off x="5536550" y="3730213"/>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85" name="Google Shape;185;p21"/>
          <p:cNvSpPr txBox="1"/>
          <p:nvPr/>
        </p:nvSpPr>
        <p:spPr>
          <a:xfrm>
            <a:off x="5536550" y="8022613"/>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86" name="Google Shape;186;p21"/>
          <p:cNvSpPr txBox="1"/>
          <p:nvPr/>
        </p:nvSpPr>
        <p:spPr>
          <a:xfrm>
            <a:off x="3186250" y="8114525"/>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87" name="Google Shape;187;p21"/>
          <p:cNvSpPr txBox="1"/>
          <p:nvPr/>
        </p:nvSpPr>
        <p:spPr>
          <a:xfrm>
            <a:off x="835950" y="8022625"/>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88" name="Google Shape;188;p21"/>
          <p:cNvSpPr txBox="1"/>
          <p:nvPr/>
        </p:nvSpPr>
        <p:spPr>
          <a:xfrm>
            <a:off x="835950" y="3730213"/>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89" name="Google Shape;189;p21"/>
          <p:cNvSpPr txBox="1"/>
          <p:nvPr/>
        </p:nvSpPr>
        <p:spPr>
          <a:xfrm>
            <a:off x="117000" y="616350"/>
            <a:ext cx="9027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 sz="1000" u="none" cap="none" strike="noStrike">
                <a:solidFill>
                  <a:srgbClr val="000000"/>
                </a:solidFill>
                <a:latin typeface="Nunito"/>
                <a:ea typeface="Nunito"/>
                <a:cs typeface="Nunito"/>
                <a:sym typeface="Nunito"/>
              </a:rPr>
              <a:t>Instructions</a:t>
            </a:r>
            <a:r>
              <a:rPr b="0" i="0" lang="en" sz="1000" u="none" cap="none" strike="noStrike">
                <a:solidFill>
                  <a:srgbClr val="000000"/>
                </a:solidFill>
                <a:latin typeface="Nunito"/>
                <a:ea typeface="Nunito"/>
                <a:cs typeface="Nunito"/>
                <a:sym typeface="Nunito"/>
              </a:rPr>
              <a:t>: The center of the bubble map has an image that represents the reading to help get you started. Fill in the connecting bubbles with concepts, ideas, questions, and details that connect the image to the reading. Example: “This image connects to the reading because_____”</a:t>
            </a:r>
            <a:endParaRPr b="0" i="0" sz="1000" u="none" cap="none" strike="noStrike">
              <a:solidFill>
                <a:srgbClr val="000000"/>
              </a:solidFill>
              <a:latin typeface="Nunito"/>
              <a:ea typeface="Nunito"/>
              <a:cs typeface="Nunito"/>
              <a:sym typeface="Nunito"/>
            </a:endParaRPr>
          </a:p>
        </p:txBody>
      </p:sp>
      <p:sp>
        <p:nvSpPr>
          <p:cNvPr id="190" name="Google Shape;190;p21"/>
          <p:cNvSpPr txBox="1"/>
          <p:nvPr/>
        </p:nvSpPr>
        <p:spPr>
          <a:xfrm>
            <a:off x="353950" y="5876413"/>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91" name="Google Shape;191;p21"/>
          <p:cNvSpPr txBox="1"/>
          <p:nvPr/>
        </p:nvSpPr>
        <p:spPr>
          <a:xfrm>
            <a:off x="6003050" y="5876413"/>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92" name="Google Shape;192;p21"/>
          <p:cNvSpPr txBox="1"/>
          <p:nvPr/>
        </p:nvSpPr>
        <p:spPr>
          <a:xfrm>
            <a:off x="0" y="0"/>
            <a:ext cx="914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2"/>
                </a:solidFill>
                <a:latin typeface="Raleway"/>
                <a:ea typeface="Raleway"/>
                <a:cs typeface="Raleway"/>
                <a:sym typeface="Raleway"/>
              </a:rPr>
              <a:t>Answer this question in your English book:</a:t>
            </a:r>
            <a:endParaRPr/>
          </a:p>
        </p:txBody>
      </p:sp>
      <p:pic>
        <p:nvPicPr>
          <p:cNvPr id="193" name="Google Shape;193;p21"/>
          <p:cNvPicPr preferRelativeResize="0"/>
          <p:nvPr/>
        </p:nvPicPr>
        <p:blipFill>
          <a:blip r:embed="rId3">
            <a:alphaModFix/>
          </a:blip>
          <a:stretch>
            <a:fillRect/>
          </a:stretch>
        </p:blipFill>
        <p:spPr>
          <a:xfrm>
            <a:off x="3852700" y="2382900"/>
            <a:ext cx="1340075" cy="533725"/>
          </a:xfrm>
          <a:prstGeom prst="rect">
            <a:avLst/>
          </a:prstGeom>
          <a:noFill/>
          <a:ln>
            <a:noFill/>
          </a:ln>
        </p:spPr>
      </p:pic>
      <p:pic>
        <p:nvPicPr>
          <p:cNvPr id="194" name="Google Shape;194;p21"/>
          <p:cNvPicPr preferRelativeResize="0"/>
          <p:nvPr/>
        </p:nvPicPr>
        <p:blipFill>
          <a:blip r:embed="rId3">
            <a:alphaModFix/>
          </a:blip>
          <a:stretch>
            <a:fillRect/>
          </a:stretch>
        </p:blipFill>
        <p:spPr>
          <a:xfrm>
            <a:off x="5690050" y="2561375"/>
            <a:ext cx="1340075" cy="533725"/>
          </a:xfrm>
          <a:prstGeom prst="rect">
            <a:avLst/>
          </a:prstGeom>
          <a:noFill/>
          <a:ln>
            <a:noFill/>
          </a:ln>
        </p:spPr>
      </p:pic>
      <p:pic>
        <p:nvPicPr>
          <p:cNvPr id="195" name="Google Shape;195;p21"/>
          <p:cNvPicPr preferRelativeResize="0"/>
          <p:nvPr/>
        </p:nvPicPr>
        <p:blipFill>
          <a:blip r:embed="rId3">
            <a:alphaModFix/>
          </a:blip>
          <a:stretch>
            <a:fillRect/>
          </a:stretch>
        </p:blipFill>
        <p:spPr>
          <a:xfrm>
            <a:off x="1910925" y="2561363"/>
            <a:ext cx="1340075" cy="533725"/>
          </a:xfrm>
          <a:prstGeom prst="rect">
            <a:avLst/>
          </a:prstGeom>
          <a:noFill/>
          <a:ln>
            <a:noFill/>
          </a:ln>
        </p:spPr>
      </p:pic>
      <p:pic>
        <p:nvPicPr>
          <p:cNvPr id="196" name="Google Shape;196;p21"/>
          <p:cNvPicPr preferRelativeResize="0"/>
          <p:nvPr/>
        </p:nvPicPr>
        <p:blipFill>
          <a:blip r:embed="rId3">
            <a:alphaModFix/>
          </a:blip>
          <a:stretch>
            <a:fillRect/>
          </a:stretch>
        </p:blipFill>
        <p:spPr>
          <a:xfrm>
            <a:off x="969575" y="3340325"/>
            <a:ext cx="1340075" cy="533725"/>
          </a:xfrm>
          <a:prstGeom prst="rect">
            <a:avLst/>
          </a:prstGeom>
          <a:noFill/>
          <a:ln>
            <a:noFill/>
          </a:ln>
        </p:spPr>
      </p:pic>
      <p:pic>
        <p:nvPicPr>
          <p:cNvPr id="197" name="Google Shape;197;p21"/>
          <p:cNvPicPr preferRelativeResize="0"/>
          <p:nvPr/>
        </p:nvPicPr>
        <p:blipFill>
          <a:blip r:embed="rId3">
            <a:alphaModFix/>
          </a:blip>
          <a:stretch>
            <a:fillRect/>
          </a:stretch>
        </p:blipFill>
        <p:spPr>
          <a:xfrm>
            <a:off x="6951950" y="3340325"/>
            <a:ext cx="1340075" cy="533725"/>
          </a:xfrm>
          <a:prstGeom prst="rect">
            <a:avLst/>
          </a:prstGeom>
          <a:noFill/>
          <a:ln>
            <a:noFill/>
          </a:ln>
        </p:spPr>
      </p:pic>
      <p:pic>
        <p:nvPicPr>
          <p:cNvPr id="198" name="Google Shape;198;p21"/>
          <p:cNvPicPr preferRelativeResize="0"/>
          <p:nvPr/>
        </p:nvPicPr>
        <p:blipFill>
          <a:blip r:embed="rId3">
            <a:alphaModFix/>
          </a:blip>
          <a:stretch>
            <a:fillRect/>
          </a:stretch>
        </p:blipFill>
        <p:spPr>
          <a:xfrm>
            <a:off x="1910925" y="4547525"/>
            <a:ext cx="1340075" cy="533725"/>
          </a:xfrm>
          <a:prstGeom prst="rect">
            <a:avLst/>
          </a:prstGeom>
          <a:noFill/>
          <a:ln>
            <a:noFill/>
          </a:ln>
        </p:spPr>
      </p:pic>
      <p:pic>
        <p:nvPicPr>
          <p:cNvPr id="199" name="Google Shape;199;p21"/>
          <p:cNvPicPr preferRelativeResize="0"/>
          <p:nvPr/>
        </p:nvPicPr>
        <p:blipFill>
          <a:blip r:embed="rId3">
            <a:alphaModFix/>
          </a:blip>
          <a:stretch>
            <a:fillRect/>
          </a:stretch>
        </p:blipFill>
        <p:spPr>
          <a:xfrm>
            <a:off x="3852700" y="4552300"/>
            <a:ext cx="1340075" cy="533725"/>
          </a:xfrm>
          <a:prstGeom prst="rect">
            <a:avLst/>
          </a:prstGeom>
          <a:noFill/>
          <a:ln>
            <a:noFill/>
          </a:ln>
        </p:spPr>
      </p:pic>
      <p:pic>
        <p:nvPicPr>
          <p:cNvPr id="200" name="Google Shape;200;p21"/>
          <p:cNvPicPr preferRelativeResize="0"/>
          <p:nvPr/>
        </p:nvPicPr>
        <p:blipFill>
          <a:blip r:embed="rId3">
            <a:alphaModFix/>
          </a:blip>
          <a:stretch>
            <a:fillRect/>
          </a:stretch>
        </p:blipFill>
        <p:spPr>
          <a:xfrm>
            <a:off x="5794475" y="4547525"/>
            <a:ext cx="1340075" cy="533725"/>
          </a:xfrm>
          <a:prstGeom prst="rect">
            <a:avLst/>
          </a:prstGeom>
          <a:noFill/>
          <a:ln>
            <a:noFill/>
          </a:ln>
        </p:spPr>
      </p:pic>
      <p:cxnSp>
        <p:nvCxnSpPr>
          <p:cNvPr id="201" name="Google Shape;201;p21"/>
          <p:cNvCxnSpPr/>
          <p:nvPr/>
        </p:nvCxnSpPr>
        <p:spPr>
          <a:xfrm rot="10800000">
            <a:off x="2867250" y="3015125"/>
            <a:ext cx="532200" cy="325200"/>
          </a:xfrm>
          <a:prstGeom prst="straightConnector1">
            <a:avLst/>
          </a:prstGeom>
          <a:noFill/>
          <a:ln cap="flat" cmpd="sng" w="9525">
            <a:solidFill>
              <a:schemeClr val="dk2"/>
            </a:solidFill>
            <a:prstDash val="solid"/>
            <a:round/>
            <a:headEnd len="med" w="med" type="none"/>
            <a:tailEnd len="med" w="med" type="none"/>
          </a:ln>
        </p:spPr>
      </p:cxnSp>
      <p:cxnSp>
        <p:nvCxnSpPr>
          <p:cNvPr id="202" name="Google Shape;202;p21"/>
          <p:cNvCxnSpPr/>
          <p:nvPr/>
        </p:nvCxnSpPr>
        <p:spPr>
          <a:xfrm flipH="1" rot="10800000">
            <a:off x="5754425" y="3024925"/>
            <a:ext cx="315300" cy="335100"/>
          </a:xfrm>
          <a:prstGeom prst="straightConnector1">
            <a:avLst/>
          </a:prstGeom>
          <a:noFill/>
          <a:ln cap="flat" cmpd="sng" w="9525">
            <a:solidFill>
              <a:schemeClr val="dk2"/>
            </a:solidFill>
            <a:prstDash val="solid"/>
            <a:round/>
            <a:headEnd len="med" w="med" type="none"/>
            <a:tailEnd len="med" w="med" type="none"/>
          </a:ln>
        </p:spPr>
      </p:cxnSp>
      <p:cxnSp>
        <p:nvCxnSpPr>
          <p:cNvPr id="203" name="Google Shape;203;p21"/>
          <p:cNvCxnSpPr>
            <a:stCxn id="204" idx="0"/>
          </p:cNvCxnSpPr>
          <p:nvPr/>
        </p:nvCxnSpPr>
        <p:spPr>
          <a:xfrm flipH="1" rot="10800000">
            <a:off x="4572000" y="2837825"/>
            <a:ext cx="138000" cy="502500"/>
          </a:xfrm>
          <a:prstGeom prst="straightConnector1">
            <a:avLst/>
          </a:prstGeom>
          <a:noFill/>
          <a:ln cap="flat" cmpd="sng" w="9525">
            <a:solidFill>
              <a:schemeClr val="dk2"/>
            </a:solidFill>
            <a:prstDash val="solid"/>
            <a:round/>
            <a:headEnd len="med" w="med" type="none"/>
            <a:tailEnd len="med" w="med" type="none"/>
          </a:ln>
        </p:spPr>
      </p:cxnSp>
      <p:cxnSp>
        <p:nvCxnSpPr>
          <p:cNvPr id="205" name="Google Shape;205;p21"/>
          <p:cNvCxnSpPr>
            <a:stCxn id="204" idx="3"/>
          </p:cNvCxnSpPr>
          <p:nvPr/>
        </p:nvCxnSpPr>
        <p:spPr>
          <a:xfrm flipH="1" rot="10800000">
            <a:off x="5754425" y="3675363"/>
            <a:ext cx="1399200" cy="59100"/>
          </a:xfrm>
          <a:prstGeom prst="straightConnector1">
            <a:avLst/>
          </a:prstGeom>
          <a:noFill/>
          <a:ln cap="flat" cmpd="sng" w="9525">
            <a:solidFill>
              <a:schemeClr val="dk2"/>
            </a:solidFill>
            <a:prstDash val="solid"/>
            <a:round/>
            <a:headEnd len="med" w="med" type="none"/>
            <a:tailEnd len="med" w="med" type="none"/>
          </a:ln>
        </p:spPr>
      </p:cxnSp>
      <p:cxnSp>
        <p:nvCxnSpPr>
          <p:cNvPr id="206" name="Google Shape;206;p21"/>
          <p:cNvCxnSpPr/>
          <p:nvPr/>
        </p:nvCxnSpPr>
        <p:spPr>
          <a:xfrm>
            <a:off x="5586900" y="4138450"/>
            <a:ext cx="610800" cy="473100"/>
          </a:xfrm>
          <a:prstGeom prst="straightConnector1">
            <a:avLst/>
          </a:prstGeom>
          <a:noFill/>
          <a:ln cap="flat" cmpd="sng" w="9525">
            <a:solidFill>
              <a:schemeClr val="dk2"/>
            </a:solidFill>
            <a:prstDash val="solid"/>
            <a:round/>
            <a:headEnd len="med" w="med" type="none"/>
            <a:tailEnd len="med" w="med" type="none"/>
          </a:ln>
        </p:spPr>
      </p:cxnSp>
      <p:cxnSp>
        <p:nvCxnSpPr>
          <p:cNvPr id="207" name="Google Shape;207;p21"/>
          <p:cNvCxnSpPr>
            <a:stCxn id="204" idx="2"/>
          </p:cNvCxnSpPr>
          <p:nvPr/>
        </p:nvCxnSpPr>
        <p:spPr>
          <a:xfrm flipH="1">
            <a:off x="4296000" y="4128601"/>
            <a:ext cx="276000" cy="502500"/>
          </a:xfrm>
          <a:prstGeom prst="straightConnector1">
            <a:avLst/>
          </a:prstGeom>
          <a:noFill/>
          <a:ln cap="flat" cmpd="sng" w="9525">
            <a:solidFill>
              <a:schemeClr val="dk2"/>
            </a:solidFill>
            <a:prstDash val="solid"/>
            <a:round/>
            <a:headEnd len="med" w="med" type="none"/>
            <a:tailEnd len="med" w="med" type="none"/>
          </a:ln>
        </p:spPr>
      </p:cxnSp>
      <p:cxnSp>
        <p:nvCxnSpPr>
          <p:cNvPr id="208" name="Google Shape;208;p21"/>
          <p:cNvCxnSpPr/>
          <p:nvPr/>
        </p:nvCxnSpPr>
        <p:spPr>
          <a:xfrm flipH="1">
            <a:off x="2916625" y="4148300"/>
            <a:ext cx="571500" cy="512400"/>
          </a:xfrm>
          <a:prstGeom prst="straightConnector1">
            <a:avLst/>
          </a:prstGeom>
          <a:noFill/>
          <a:ln cap="flat" cmpd="sng" w="9525">
            <a:solidFill>
              <a:schemeClr val="dk2"/>
            </a:solidFill>
            <a:prstDash val="solid"/>
            <a:round/>
            <a:headEnd len="med" w="med" type="none"/>
            <a:tailEnd len="med" w="med" type="none"/>
          </a:ln>
        </p:spPr>
      </p:cxnSp>
      <p:cxnSp>
        <p:nvCxnSpPr>
          <p:cNvPr id="209" name="Google Shape;209;p21"/>
          <p:cNvCxnSpPr>
            <a:stCxn id="204" idx="1"/>
          </p:cNvCxnSpPr>
          <p:nvPr/>
        </p:nvCxnSpPr>
        <p:spPr>
          <a:xfrm rot="10800000">
            <a:off x="2088775" y="3685263"/>
            <a:ext cx="1300800" cy="49200"/>
          </a:xfrm>
          <a:prstGeom prst="straightConnector1">
            <a:avLst/>
          </a:prstGeom>
          <a:noFill/>
          <a:ln cap="flat" cmpd="sng" w="9525">
            <a:solidFill>
              <a:schemeClr val="dk2"/>
            </a:solidFill>
            <a:prstDash val="solid"/>
            <a:round/>
            <a:headEnd len="med" w="med" type="none"/>
            <a:tailEnd len="med" w="med" type="none"/>
          </a:ln>
        </p:spPr>
      </p:cxnSp>
      <p:sp>
        <p:nvSpPr>
          <p:cNvPr id="210" name="Google Shape;210;p21"/>
          <p:cNvSpPr txBox="1"/>
          <p:nvPr/>
        </p:nvSpPr>
        <p:spPr>
          <a:xfrm>
            <a:off x="353950" y="1138575"/>
            <a:ext cx="8454600" cy="1207200"/>
          </a:xfrm>
          <a:prstGeom prst="rect">
            <a:avLst/>
          </a:prstGeom>
          <a:solidFill>
            <a:srgbClr val="FFFFFF"/>
          </a:solidFill>
          <a:ln>
            <a:noFill/>
          </a:ln>
          <a:effectLst>
            <a:outerShdw blurRad="57150" rotWithShape="0" algn="bl" dir="5400000" dist="19050">
              <a:srgbClr val="000000">
                <a:alpha val="49800"/>
              </a:srgbClr>
            </a:outerShdw>
          </a:effectLst>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200"/>
              <a:buFont typeface="Arial"/>
              <a:buNone/>
            </a:pPr>
            <a:r>
              <a:rPr lang="en" sz="1200">
                <a:solidFill>
                  <a:schemeClr val="dk2"/>
                </a:solidFill>
                <a:latin typeface="Nunito"/>
                <a:ea typeface="Nunito"/>
                <a:cs typeface="Nunito"/>
                <a:sym typeface="Nunito"/>
              </a:rPr>
              <a:t>Traveling is important for our well-being, and it's something that humans have always done.</a:t>
            </a:r>
            <a:endParaRPr sz="1200">
              <a:solidFill>
                <a:schemeClr val="dk2"/>
              </a:solidFill>
              <a:latin typeface="Nunito"/>
              <a:ea typeface="Nunito"/>
              <a:cs typeface="Nunito"/>
              <a:sym typeface="Nunito"/>
            </a:endParaRPr>
          </a:p>
          <a:p>
            <a:pPr indent="0" lvl="0" marL="0" rtl="0" algn="l">
              <a:lnSpc>
                <a:spcPct val="115000"/>
              </a:lnSpc>
              <a:spcBef>
                <a:spcPts val="1200"/>
              </a:spcBef>
              <a:spcAft>
                <a:spcPts val="0"/>
              </a:spcAft>
              <a:buClr>
                <a:schemeClr val="dk2"/>
              </a:buClr>
              <a:buSzPts val="1200"/>
              <a:buFont typeface="Arial"/>
              <a:buNone/>
            </a:pPr>
            <a:r>
              <a:rPr lang="en" sz="1200">
                <a:solidFill>
                  <a:schemeClr val="dk2"/>
                </a:solidFill>
                <a:latin typeface="Nunito"/>
                <a:ea typeface="Nunito"/>
                <a:cs typeface="Nunito"/>
                <a:sym typeface="Nunito"/>
              </a:rPr>
              <a:t>Even though the pandemic has made it difficult to travel, it's important to remember that travel is a part of who we are.</a:t>
            </a:r>
            <a:endParaRPr sz="1200">
              <a:solidFill>
                <a:schemeClr val="dk2"/>
              </a:solidFill>
              <a:latin typeface="Nunito"/>
              <a:ea typeface="Nunito"/>
              <a:cs typeface="Nunito"/>
              <a:sym typeface="Nunito"/>
            </a:endParaRPr>
          </a:p>
          <a:p>
            <a:pPr indent="0" lvl="0" marL="0" rtl="0" algn="l">
              <a:lnSpc>
                <a:spcPct val="115000"/>
              </a:lnSpc>
              <a:spcBef>
                <a:spcPts val="1200"/>
              </a:spcBef>
              <a:spcAft>
                <a:spcPts val="1200"/>
              </a:spcAft>
              <a:buClr>
                <a:schemeClr val="dk2"/>
              </a:buClr>
              <a:buSzPts val="1200"/>
              <a:buFont typeface="Arial"/>
              <a:buNone/>
            </a:pPr>
            <a:r>
              <a:rPr lang="en" sz="1200">
                <a:solidFill>
                  <a:schemeClr val="dk2"/>
                </a:solidFill>
                <a:latin typeface="Nunito"/>
                <a:ea typeface="Nunito"/>
                <a:cs typeface="Nunito"/>
                <a:sym typeface="Nunito"/>
              </a:rPr>
              <a:t>We should be mindful of how our travel impacts the environment and try to be responsible travelers.</a:t>
            </a:r>
            <a:endParaRPr sz="1200">
              <a:latin typeface="Nunito"/>
              <a:ea typeface="Nunito"/>
              <a:cs typeface="Nunito"/>
              <a:sym typeface="Nunito"/>
            </a:endParaRPr>
          </a:p>
        </p:txBody>
      </p:sp>
      <p:pic>
        <p:nvPicPr>
          <p:cNvPr id="211" name="Google Shape;211;p21"/>
          <p:cNvPicPr preferRelativeResize="0"/>
          <p:nvPr/>
        </p:nvPicPr>
        <p:blipFill>
          <a:blip r:embed="rId4">
            <a:alphaModFix/>
          </a:blip>
          <a:stretch>
            <a:fillRect/>
          </a:stretch>
        </p:blipFill>
        <p:spPr>
          <a:xfrm>
            <a:off x="3389575" y="3340325"/>
            <a:ext cx="2404901" cy="8079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