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Franklin Gothic"/>
      <p:bold r:id="rId23"/>
    </p:embeddedFont>
    <p:embeddedFont>
      <p:font typeface="Nunito"/>
      <p:regular r:id="rId24"/>
      <p:bold r:id="rId25"/>
      <p:italic r:id="rId26"/>
      <p:boldItalic r:id="rId27"/>
    </p:embeddedFont>
    <p:embeddedFont>
      <p:font typeface="Lato"/>
      <p:regular r:id="rId28"/>
      <p:bold r:id="rId29"/>
      <p:italic r:id="rId30"/>
      <p:boldItalic r:id="rId31"/>
    </p:embeddedFont>
    <p:embeddedFont>
      <p:font typeface="Tilt Warp"/>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F2C7341-A26B-4AF7-A8D4-51EB2D64F19F}">
  <a:tblStyle styleId="{EF2C7341-A26B-4AF7-A8D4-51EB2D64F19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regular.fntdata"/><Relationship Id="rId23" Type="http://schemas.openxmlformats.org/officeDocument/2006/relationships/font" Target="fonts/FranklinGothic-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Lato-regular.fntdata"/><Relationship Id="rId27" Type="http://schemas.openxmlformats.org/officeDocument/2006/relationships/font" Target="fonts/Nuni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font" Target="fonts/TiltWarp-regular.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1152575cd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1152575cd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1152575cd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1152575cd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1152575cd0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1152575cd0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1152575cd0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1152575cd0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1152575cd0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1152575cd0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1152575cd0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1152575cd0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1152575cd0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1152575cd0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Vocabulary 1">
  <p:cSld name="BIG_NUMBER_1">
    <p:spTree>
      <p:nvGrpSpPr>
        <p:cNvPr id="68" name="Shape 68"/>
        <p:cNvGrpSpPr/>
        <p:nvPr/>
      </p:nvGrpSpPr>
      <p:grpSpPr>
        <a:xfrm>
          <a:off x="0" y="0"/>
          <a:ext cx="0" cy="0"/>
          <a:chOff x="0" y="0"/>
          <a:chExt cx="0" cy="0"/>
        </a:xfrm>
      </p:grpSpPr>
      <p:sp>
        <p:nvSpPr>
          <p:cNvPr id="69" name="Google Shape;69;p13"/>
          <p:cNvSpPr/>
          <p:nvPr/>
        </p:nvSpPr>
        <p:spPr>
          <a:xfrm>
            <a:off x="275118" y="662088"/>
            <a:ext cx="23343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Vocabulary Term </a:t>
            </a:r>
            <a:endParaRPr b="0" i="0" sz="1400" u="none" cap="none" strike="noStrike">
              <a:solidFill>
                <a:srgbClr val="000000"/>
              </a:solidFill>
              <a:latin typeface="Tilt Warp"/>
              <a:ea typeface="Tilt Warp"/>
              <a:cs typeface="Tilt Warp"/>
              <a:sym typeface="Tilt Warp"/>
            </a:endParaRPr>
          </a:p>
        </p:txBody>
      </p:sp>
      <p:sp>
        <p:nvSpPr>
          <p:cNvPr id="70" name="Google Shape;70;p13"/>
          <p:cNvSpPr txBox="1"/>
          <p:nvPr/>
        </p:nvSpPr>
        <p:spPr>
          <a:xfrm>
            <a:off x="356382" y="820677"/>
            <a:ext cx="21714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71" name="Google Shape;71;p13"/>
          <p:cNvSpPr/>
          <p:nvPr/>
        </p:nvSpPr>
        <p:spPr>
          <a:xfrm>
            <a:off x="2733706" y="662088"/>
            <a:ext cx="2774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Use It In A Sentence: </a:t>
            </a:r>
            <a:endParaRPr b="0" i="0" sz="1400" u="none" cap="none" strike="noStrike">
              <a:solidFill>
                <a:srgbClr val="000000"/>
              </a:solidFill>
              <a:latin typeface="Tilt Warp"/>
              <a:ea typeface="Tilt Warp"/>
              <a:cs typeface="Tilt Warp"/>
              <a:sym typeface="Tilt Warp"/>
            </a:endParaRPr>
          </a:p>
        </p:txBody>
      </p:sp>
      <p:sp>
        <p:nvSpPr>
          <p:cNvPr id="72" name="Google Shape;72;p13"/>
          <p:cNvSpPr txBox="1"/>
          <p:nvPr/>
        </p:nvSpPr>
        <p:spPr>
          <a:xfrm>
            <a:off x="2811471" y="820677"/>
            <a:ext cx="26193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73" name="Google Shape;73;p13"/>
          <p:cNvSpPr/>
          <p:nvPr/>
        </p:nvSpPr>
        <p:spPr>
          <a:xfrm>
            <a:off x="5632412" y="662088"/>
            <a:ext cx="3236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An Image to Represent It:</a:t>
            </a:r>
            <a:endParaRPr b="0" i="0" sz="1400" u="none" cap="none" strike="noStrike">
              <a:solidFill>
                <a:srgbClr val="000000"/>
              </a:solidFill>
              <a:latin typeface="Tilt Warp"/>
              <a:ea typeface="Tilt Warp"/>
              <a:cs typeface="Tilt Warp"/>
              <a:sym typeface="Tilt Warp"/>
            </a:endParaRPr>
          </a:p>
        </p:txBody>
      </p:sp>
      <p:sp>
        <p:nvSpPr>
          <p:cNvPr id="74" name="Google Shape;74;p13"/>
          <p:cNvSpPr txBox="1"/>
          <p:nvPr/>
        </p:nvSpPr>
        <p:spPr>
          <a:xfrm>
            <a:off x="5747294" y="820677"/>
            <a:ext cx="30561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75" name="Google Shape;75;p13"/>
          <p:cNvSpPr txBox="1"/>
          <p:nvPr/>
        </p:nvSpPr>
        <p:spPr>
          <a:xfrm>
            <a:off x="139412" y="72128"/>
            <a:ext cx="87465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rgbClr val="000000"/>
                </a:solidFill>
                <a:latin typeface="Tilt Warp"/>
                <a:ea typeface="Tilt Warp"/>
                <a:cs typeface="Tilt Warp"/>
                <a:sym typeface="Tilt Warp"/>
              </a:rPr>
              <a:t>Key Vocabulary </a:t>
            </a:r>
            <a:endParaRPr b="0" i="0" sz="3300" u="none" cap="none" strike="noStrike">
              <a:solidFill>
                <a:srgbClr val="000000"/>
              </a:solidFill>
              <a:latin typeface="Tilt Warp"/>
              <a:ea typeface="Tilt Warp"/>
              <a:cs typeface="Tilt Warp"/>
              <a:sym typeface="Tilt Warp"/>
            </a:endParaRPr>
          </a:p>
        </p:txBody>
      </p:sp>
      <p:sp>
        <p:nvSpPr>
          <p:cNvPr id="76" name="Google Shape;76;p13"/>
          <p:cNvSpPr txBox="1"/>
          <p:nvPr/>
        </p:nvSpPr>
        <p:spPr>
          <a:xfrm>
            <a:off x="139412" y="347293"/>
            <a:ext cx="88653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Nunito"/>
                <a:ea typeface="Nunito"/>
                <a:cs typeface="Nunito"/>
                <a:sym typeface="Nunito"/>
              </a:rPr>
              <a:t>Instructions</a:t>
            </a:r>
            <a:r>
              <a:rPr b="0" i="0" lang="en" sz="1400" u="none" cap="none" strike="noStrike">
                <a:solidFill>
                  <a:srgbClr val="000000"/>
                </a:solidFill>
                <a:latin typeface="Nunito"/>
                <a:ea typeface="Nunito"/>
                <a:cs typeface="Nunito"/>
                <a:sym typeface="Nunito"/>
              </a:rPr>
              <a:t>: For each term, use the word in a sentence that shows you understand its definition. Then create an image to represent the term. Be ready to explain the image.</a:t>
            </a:r>
            <a:endParaRPr b="0" i="0" sz="1400" u="none" cap="none" strike="noStrike">
              <a:solidFill>
                <a:srgbClr val="000000"/>
              </a:solidFill>
              <a:latin typeface="Nunito"/>
              <a:ea typeface="Nunito"/>
              <a:cs typeface="Nunito"/>
              <a:sym typeface="Nunito"/>
            </a:endParaRPr>
          </a:p>
        </p:txBody>
      </p:sp>
      <p:sp>
        <p:nvSpPr>
          <p:cNvPr id="77" name="Google Shape;77;p13"/>
          <p:cNvSpPr txBox="1"/>
          <p:nvPr>
            <p:ph idx="1" type="subTitle"/>
          </p:nvPr>
        </p:nvSpPr>
        <p:spPr>
          <a:xfrm>
            <a:off x="356382" y="820677"/>
            <a:ext cx="22047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78" name="Google Shape;78;p13"/>
          <p:cNvSpPr txBox="1"/>
          <p:nvPr>
            <p:ph idx="2" type="subTitle"/>
          </p:nvPr>
        </p:nvSpPr>
        <p:spPr>
          <a:xfrm>
            <a:off x="2811471" y="820677"/>
            <a:ext cx="26193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79" name="Google Shape;79;p13"/>
          <p:cNvSpPr txBox="1"/>
          <p:nvPr>
            <p:ph idx="3" type="subTitle"/>
          </p:nvPr>
        </p:nvSpPr>
        <p:spPr>
          <a:xfrm>
            <a:off x="5714206" y="817384"/>
            <a:ext cx="30561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80" name="Google Shape;80;p13"/>
          <p:cNvSpPr/>
          <p:nvPr/>
        </p:nvSpPr>
        <p:spPr>
          <a:xfrm>
            <a:off x="291912" y="1506369"/>
            <a:ext cx="23343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Vocabulary Term </a:t>
            </a:r>
            <a:endParaRPr b="0" i="0" sz="1400" u="none" cap="none" strike="noStrike">
              <a:solidFill>
                <a:srgbClr val="000000"/>
              </a:solidFill>
              <a:latin typeface="Tilt Warp"/>
              <a:ea typeface="Tilt Warp"/>
              <a:cs typeface="Tilt Warp"/>
              <a:sym typeface="Tilt Warp"/>
            </a:endParaRPr>
          </a:p>
        </p:txBody>
      </p:sp>
      <p:sp>
        <p:nvSpPr>
          <p:cNvPr id="81" name="Google Shape;81;p13"/>
          <p:cNvSpPr txBox="1"/>
          <p:nvPr/>
        </p:nvSpPr>
        <p:spPr>
          <a:xfrm>
            <a:off x="373176" y="1664958"/>
            <a:ext cx="21714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82" name="Google Shape;82;p13"/>
          <p:cNvSpPr/>
          <p:nvPr/>
        </p:nvSpPr>
        <p:spPr>
          <a:xfrm>
            <a:off x="2750500" y="1506369"/>
            <a:ext cx="2774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Use It In A Sentence: </a:t>
            </a:r>
            <a:endParaRPr b="0" i="0" sz="1400" u="none" cap="none" strike="noStrike">
              <a:solidFill>
                <a:srgbClr val="000000"/>
              </a:solidFill>
              <a:latin typeface="Tilt Warp"/>
              <a:ea typeface="Tilt Warp"/>
              <a:cs typeface="Tilt Warp"/>
              <a:sym typeface="Tilt Warp"/>
            </a:endParaRPr>
          </a:p>
        </p:txBody>
      </p:sp>
      <p:sp>
        <p:nvSpPr>
          <p:cNvPr id="83" name="Google Shape;83;p13"/>
          <p:cNvSpPr txBox="1"/>
          <p:nvPr/>
        </p:nvSpPr>
        <p:spPr>
          <a:xfrm>
            <a:off x="2828265" y="1664958"/>
            <a:ext cx="26193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84" name="Google Shape;84;p13"/>
          <p:cNvSpPr/>
          <p:nvPr/>
        </p:nvSpPr>
        <p:spPr>
          <a:xfrm>
            <a:off x="5649206" y="1506369"/>
            <a:ext cx="3236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An Image to Represent It:</a:t>
            </a:r>
            <a:endParaRPr b="0" i="0" sz="1400" u="none" cap="none" strike="noStrike">
              <a:solidFill>
                <a:srgbClr val="000000"/>
              </a:solidFill>
              <a:latin typeface="Tilt Warp"/>
              <a:ea typeface="Tilt Warp"/>
              <a:cs typeface="Tilt Warp"/>
              <a:sym typeface="Tilt Warp"/>
            </a:endParaRPr>
          </a:p>
        </p:txBody>
      </p:sp>
      <p:sp>
        <p:nvSpPr>
          <p:cNvPr id="85" name="Google Shape;85;p13"/>
          <p:cNvSpPr txBox="1"/>
          <p:nvPr/>
        </p:nvSpPr>
        <p:spPr>
          <a:xfrm>
            <a:off x="5764088" y="1664958"/>
            <a:ext cx="30561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86" name="Google Shape;86;p13"/>
          <p:cNvSpPr txBox="1"/>
          <p:nvPr>
            <p:ph idx="4" type="subTitle"/>
          </p:nvPr>
        </p:nvSpPr>
        <p:spPr>
          <a:xfrm>
            <a:off x="373176" y="1664958"/>
            <a:ext cx="22047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87" name="Google Shape;87;p13"/>
          <p:cNvSpPr txBox="1"/>
          <p:nvPr>
            <p:ph idx="5" type="subTitle"/>
          </p:nvPr>
        </p:nvSpPr>
        <p:spPr>
          <a:xfrm>
            <a:off x="2828265" y="1664958"/>
            <a:ext cx="26193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88" name="Google Shape;88;p13"/>
          <p:cNvSpPr txBox="1"/>
          <p:nvPr>
            <p:ph idx="6" type="subTitle"/>
          </p:nvPr>
        </p:nvSpPr>
        <p:spPr>
          <a:xfrm>
            <a:off x="5731000" y="1661665"/>
            <a:ext cx="30561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89" name="Google Shape;89;p13"/>
          <p:cNvSpPr/>
          <p:nvPr/>
        </p:nvSpPr>
        <p:spPr>
          <a:xfrm>
            <a:off x="291912" y="2350650"/>
            <a:ext cx="23343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Vocabulary Term </a:t>
            </a:r>
            <a:endParaRPr b="0" i="0" sz="1400" u="none" cap="none" strike="noStrike">
              <a:solidFill>
                <a:srgbClr val="000000"/>
              </a:solidFill>
              <a:latin typeface="Tilt Warp"/>
              <a:ea typeface="Tilt Warp"/>
              <a:cs typeface="Tilt Warp"/>
              <a:sym typeface="Tilt Warp"/>
            </a:endParaRPr>
          </a:p>
        </p:txBody>
      </p:sp>
      <p:sp>
        <p:nvSpPr>
          <p:cNvPr id="90" name="Google Shape;90;p13"/>
          <p:cNvSpPr txBox="1"/>
          <p:nvPr/>
        </p:nvSpPr>
        <p:spPr>
          <a:xfrm>
            <a:off x="373176" y="2509239"/>
            <a:ext cx="21714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91" name="Google Shape;91;p13"/>
          <p:cNvSpPr/>
          <p:nvPr/>
        </p:nvSpPr>
        <p:spPr>
          <a:xfrm>
            <a:off x="2750500" y="2350650"/>
            <a:ext cx="2774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Use It In A Sentence: </a:t>
            </a:r>
            <a:endParaRPr b="0" i="0" sz="1400" u="none" cap="none" strike="noStrike">
              <a:solidFill>
                <a:srgbClr val="000000"/>
              </a:solidFill>
              <a:latin typeface="Tilt Warp"/>
              <a:ea typeface="Tilt Warp"/>
              <a:cs typeface="Tilt Warp"/>
              <a:sym typeface="Tilt Warp"/>
            </a:endParaRPr>
          </a:p>
        </p:txBody>
      </p:sp>
      <p:sp>
        <p:nvSpPr>
          <p:cNvPr id="92" name="Google Shape;92;p13"/>
          <p:cNvSpPr txBox="1"/>
          <p:nvPr/>
        </p:nvSpPr>
        <p:spPr>
          <a:xfrm>
            <a:off x="2828265" y="2509239"/>
            <a:ext cx="26193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93" name="Google Shape;93;p13"/>
          <p:cNvSpPr/>
          <p:nvPr/>
        </p:nvSpPr>
        <p:spPr>
          <a:xfrm>
            <a:off x="5649206" y="2350650"/>
            <a:ext cx="3236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An Image to Represent It:</a:t>
            </a:r>
            <a:endParaRPr b="0" i="0" sz="1400" u="none" cap="none" strike="noStrike">
              <a:solidFill>
                <a:srgbClr val="000000"/>
              </a:solidFill>
              <a:latin typeface="Tilt Warp"/>
              <a:ea typeface="Tilt Warp"/>
              <a:cs typeface="Tilt Warp"/>
              <a:sym typeface="Tilt Warp"/>
            </a:endParaRPr>
          </a:p>
        </p:txBody>
      </p:sp>
      <p:sp>
        <p:nvSpPr>
          <p:cNvPr id="94" name="Google Shape;94;p13"/>
          <p:cNvSpPr txBox="1"/>
          <p:nvPr/>
        </p:nvSpPr>
        <p:spPr>
          <a:xfrm>
            <a:off x="5764088" y="2509239"/>
            <a:ext cx="30561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95" name="Google Shape;95;p13"/>
          <p:cNvSpPr txBox="1"/>
          <p:nvPr>
            <p:ph idx="7" type="subTitle"/>
          </p:nvPr>
        </p:nvSpPr>
        <p:spPr>
          <a:xfrm>
            <a:off x="373176" y="2509239"/>
            <a:ext cx="22047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6" name="Google Shape;96;p13"/>
          <p:cNvSpPr txBox="1"/>
          <p:nvPr>
            <p:ph idx="8" type="subTitle"/>
          </p:nvPr>
        </p:nvSpPr>
        <p:spPr>
          <a:xfrm>
            <a:off x="2828265" y="2509239"/>
            <a:ext cx="26193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7" name="Google Shape;97;p13"/>
          <p:cNvSpPr txBox="1"/>
          <p:nvPr>
            <p:ph idx="9" type="subTitle"/>
          </p:nvPr>
        </p:nvSpPr>
        <p:spPr>
          <a:xfrm>
            <a:off x="5731000" y="2505946"/>
            <a:ext cx="30561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8" name="Google Shape;98;p13"/>
          <p:cNvSpPr/>
          <p:nvPr/>
        </p:nvSpPr>
        <p:spPr>
          <a:xfrm>
            <a:off x="291912" y="3194931"/>
            <a:ext cx="23343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Vocabulary Term </a:t>
            </a:r>
            <a:endParaRPr b="0" i="0" sz="1400" u="none" cap="none" strike="noStrike">
              <a:solidFill>
                <a:srgbClr val="000000"/>
              </a:solidFill>
              <a:latin typeface="Tilt Warp"/>
              <a:ea typeface="Tilt Warp"/>
              <a:cs typeface="Tilt Warp"/>
              <a:sym typeface="Tilt Warp"/>
            </a:endParaRPr>
          </a:p>
        </p:txBody>
      </p:sp>
      <p:sp>
        <p:nvSpPr>
          <p:cNvPr id="99" name="Google Shape;99;p13"/>
          <p:cNvSpPr txBox="1"/>
          <p:nvPr/>
        </p:nvSpPr>
        <p:spPr>
          <a:xfrm>
            <a:off x="373176" y="3353520"/>
            <a:ext cx="21714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100" name="Google Shape;100;p13"/>
          <p:cNvSpPr/>
          <p:nvPr/>
        </p:nvSpPr>
        <p:spPr>
          <a:xfrm>
            <a:off x="2750500" y="3194931"/>
            <a:ext cx="2774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Use It In A Sentence: </a:t>
            </a:r>
            <a:endParaRPr b="0" i="0" sz="1400" u="none" cap="none" strike="noStrike">
              <a:solidFill>
                <a:srgbClr val="000000"/>
              </a:solidFill>
              <a:latin typeface="Tilt Warp"/>
              <a:ea typeface="Tilt Warp"/>
              <a:cs typeface="Tilt Warp"/>
              <a:sym typeface="Tilt Warp"/>
            </a:endParaRPr>
          </a:p>
        </p:txBody>
      </p:sp>
      <p:sp>
        <p:nvSpPr>
          <p:cNvPr id="101" name="Google Shape;101;p13"/>
          <p:cNvSpPr txBox="1"/>
          <p:nvPr/>
        </p:nvSpPr>
        <p:spPr>
          <a:xfrm>
            <a:off x="2828265" y="3353520"/>
            <a:ext cx="26193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102" name="Google Shape;102;p13"/>
          <p:cNvSpPr/>
          <p:nvPr/>
        </p:nvSpPr>
        <p:spPr>
          <a:xfrm>
            <a:off x="5649206" y="3194931"/>
            <a:ext cx="3236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An Image to Represent It:</a:t>
            </a:r>
            <a:endParaRPr b="0" i="0" sz="1400" u="none" cap="none" strike="noStrike">
              <a:solidFill>
                <a:srgbClr val="000000"/>
              </a:solidFill>
              <a:latin typeface="Tilt Warp"/>
              <a:ea typeface="Tilt Warp"/>
              <a:cs typeface="Tilt Warp"/>
              <a:sym typeface="Tilt Warp"/>
            </a:endParaRPr>
          </a:p>
        </p:txBody>
      </p:sp>
      <p:sp>
        <p:nvSpPr>
          <p:cNvPr id="103" name="Google Shape;103;p13"/>
          <p:cNvSpPr txBox="1"/>
          <p:nvPr/>
        </p:nvSpPr>
        <p:spPr>
          <a:xfrm>
            <a:off x="5764088" y="3353520"/>
            <a:ext cx="30561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104" name="Google Shape;104;p13"/>
          <p:cNvSpPr txBox="1"/>
          <p:nvPr>
            <p:ph idx="13" type="subTitle"/>
          </p:nvPr>
        </p:nvSpPr>
        <p:spPr>
          <a:xfrm>
            <a:off x="373176" y="3353520"/>
            <a:ext cx="22047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05" name="Google Shape;105;p13"/>
          <p:cNvSpPr txBox="1"/>
          <p:nvPr>
            <p:ph idx="14" type="subTitle"/>
          </p:nvPr>
        </p:nvSpPr>
        <p:spPr>
          <a:xfrm>
            <a:off x="2828265" y="3353520"/>
            <a:ext cx="26193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06" name="Google Shape;106;p13"/>
          <p:cNvSpPr txBox="1"/>
          <p:nvPr>
            <p:ph idx="15" type="subTitle"/>
          </p:nvPr>
        </p:nvSpPr>
        <p:spPr>
          <a:xfrm>
            <a:off x="5731000" y="3350227"/>
            <a:ext cx="30561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07" name="Google Shape;107;p13"/>
          <p:cNvSpPr/>
          <p:nvPr/>
        </p:nvSpPr>
        <p:spPr>
          <a:xfrm>
            <a:off x="275118" y="4039212"/>
            <a:ext cx="23343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Vocabulary Term </a:t>
            </a:r>
            <a:endParaRPr b="0" i="0" sz="1400" u="none" cap="none" strike="noStrike">
              <a:solidFill>
                <a:srgbClr val="000000"/>
              </a:solidFill>
              <a:latin typeface="Tilt Warp"/>
              <a:ea typeface="Tilt Warp"/>
              <a:cs typeface="Tilt Warp"/>
              <a:sym typeface="Tilt Warp"/>
            </a:endParaRPr>
          </a:p>
        </p:txBody>
      </p:sp>
      <p:sp>
        <p:nvSpPr>
          <p:cNvPr id="108" name="Google Shape;108;p13"/>
          <p:cNvSpPr txBox="1"/>
          <p:nvPr/>
        </p:nvSpPr>
        <p:spPr>
          <a:xfrm>
            <a:off x="356382" y="4197801"/>
            <a:ext cx="21714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109" name="Google Shape;109;p13"/>
          <p:cNvSpPr/>
          <p:nvPr/>
        </p:nvSpPr>
        <p:spPr>
          <a:xfrm>
            <a:off x="2733706" y="4039212"/>
            <a:ext cx="2774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Use It In A Sentence: </a:t>
            </a:r>
            <a:endParaRPr b="0" i="0" sz="1400" u="none" cap="none" strike="noStrike">
              <a:solidFill>
                <a:srgbClr val="000000"/>
              </a:solidFill>
              <a:latin typeface="Tilt Warp"/>
              <a:ea typeface="Tilt Warp"/>
              <a:cs typeface="Tilt Warp"/>
              <a:sym typeface="Tilt Warp"/>
            </a:endParaRPr>
          </a:p>
        </p:txBody>
      </p:sp>
      <p:sp>
        <p:nvSpPr>
          <p:cNvPr id="110" name="Google Shape;110;p13"/>
          <p:cNvSpPr txBox="1"/>
          <p:nvPr/>
        </p:nvSpPr>
        <p:spPr>
          <a:xfrm>
            <a:off x="2811471" y="4197801"/>
            <a:ext cx="26193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111" name="Google Shape;111;p13"/>
          <p:cNvSpPr/>
          <p:nvPr/>
        </p:nvSpPr>
        <p:spPr>
          <a:xfrm>
            <a:off x="5632412" y="4039212"/>
            <a:ext cx="3236400" cy="825300"/>
          </a:xfrm>
          <a:prstGeom prst="rect">
            <a:avLst/>
          </a:prstGeom>
          <a:solidFill>
            <a:srgbClr val="D1FAE5"/>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ilt Warp"/>
                <a:ea typeface="Tilt Warp"/>
                <a:cs typeface="Tilt Warp"/>
                <a:sym typeface="Tilt Warp"/>
              </a:rPr>
              <a:t>An Image to Represent It:</a:t>
            </a:r>
            <a:endParaRPr b="0" i="0" sz="1400" u="none" cap="none" strike="noStrike">
              <a:solidFill>
                <a:srgbClr val="000000"/>
              </a:solidFill>
              <a:latin typeface="Tilt Warp"/>
              <a:ea typeface="Tilt Warp"/>
              <a:cs typeface="Tilt Warp"/>
              <a:sym typeface="Tilt Warp"/>
            </a:endParaRPr>
          </a:p>
        </p:txBody>
      </p:sp>
      <p:sp>
        <p:nvSpPr>
          <p:cNvPr id="112" name="Google Shape;112;p13"/>
          <p:cNvSpPr txBox="1"/>
          <p:nvPr/>
        </p:nvSpPr>
        <p:spPr>
          <a:xfrm>
            <a:off x="5747294" y="4197801"/>
            <a:ext cx="3056100" cy="632400"/>
          </a:xfrm>
          <a:prstGeom prst="rect">
            <a:avLst/>
          </a:prstGeom>
          <a:solidFill>
            <a:srgbClr val="FFFFFF"/>
          </a:solid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rgbClr val="000000"/>
              </a:buClr>
              <a:buSzPts val="1400"/>
              <a:buFont typeface="Arial"/>
              <a:buNone/>
            </a:pPr>
            <a:r>
              <a:t/>
            </a:r>
            <a:endParaRPr b="0" i="0" sz="1400" u="none" cap="none" strike="noStrike">
              <a:solidFill>
                <a:srgbClr val="000000"/>
              </a:solidFill>
              <a:latin typeface="Franklin Gothic"/>
              <a:ea typeface="Franklin Gothic"/>
              <a:cs typeface="Franklin Gothic"/>
              <a:sym typeface="Franklin Gothic"/>
            </a:endParaRPr>
          </a:p>
        </p:txBody>
      </p:sp>
      <p:sp>
        <p:nvSpPr>
          <p:cNvPr id="113" name="Google Shape;113;p13"/>
          <p:cNvSpPr txBox="1"/>
          <p:nvPr>
            <p:ph idx="16" type="subTitle"/>
          </p:nvPr>
        </p:nvSpPr>
        <p:spPr>
          <a:xfrm>
            <a:off x="356382" y="4197801"/>
            <a:ext cx="22047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14" name="Google Shape;114;p13"/>
          <p:cNvSpPr txBox="1"/>
          <p:nvPr>
            <p:ph idx="17" type="subTitle"/>
          </p:nvPr>
        </p:nvSpPr>
        <p:spPr>
          <a:xfrm>
            <a:off x="2811471" y="4197801"/>
            <a:ext cx="26193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15" name="Google Shape;115;p13"/>
          <p:cNvSpPr txBox="1"/>
          <p:nvPr>
            <p:ph idx="18" type="subTitle"/>
          </p:nvPr>
        </p:nvSpPr>
        <p:spPr>
          <a:xfrm>
            <a:off x="5714206" y="4194508"/>
            <a:ext cx="3056100" cy="632400"/>
          </a:xfrm>
          <a:prstGeom prst="rect">
            <a:avLst/>
          </a:prstGeom>
          <a:noFill/>
          <a:ln>
            <a:noFill/>
          </a:ln>
        </p:spPr>
        <p:txBody>
          <a:bodyPr anchorCtr="0" anchor="t" bIns="91425" lIns="91425" spcFirstLastPara="1" rIns="91425" wrap="square" tIns="91425">
            <a:normAutofit/>
          </a:bodyPr>
          <a:lstStyle>
            <a:lvl1pPr lvl="0" algn="l">
              <a:lnSpc>
                <a:spcPct val="115000"/>
              </a:lnSpc>
              <a:spcBef>
                <a:spcPts val="0"/>
              </a:spcBef>
              <a:spcAft>
                <a:spcPts val="0"/>
              </a:spcAft>
              <a:buClr>
                <a:schemeClr val="dk1"/>
              </a:buClr>
              <a:buSzPts val="1200"/>
              <a:buFont typeface="Nunito"/>
              <a:buNone/>
              <a:defRPr sz="1200">
                <a:solidFill>
                  <a:schemeClr val="dk1"/>
                </a:solidFill>
                <a:latin typeface="Nunito"/>
                <a:ea typeface="Nunito"/>
                <a:cs typeface="Nunito"/>
                <a:sym typeface="Nunit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pic>
        <p:nvPicPr>
          <p:cNvPr id="116" name="Google Shape;116;p13"/>
          <p:cNvPicPr preferRelativeResize="0"/>
          <p:nvPr/>
        </p:nvPicPr>
        <p:blipFill rotWithShape="1">
          <a:blip r:embed="rId2">
            <a:alphaModFix/>
          </a:blip>
          <a:srcRect b="0" l="0" r="0" t="0"/>
          <a:stretch/>
        </p:blipFill>
        <p:spPr>
          <a:xfrm>
            <a:off x="280382" y="4962910"/>
            <a:ext cx="112628" cy="112628"/>
          </a:xfrm>
          <a:prstGeom prst="rect">
            <a:avLst/>
          </a:prstGeom>
          <a:noFill/>
          <a:ln>
            <a:noFill/>
          </a:ln>
        </p:spPr>
      </p:pic>
      <p:sp>
        <p:nvSpPr>
          <p:cNvPr id="117" name="Google Shape;117;p13"/>
          <p:cNvSpPr txBox="1"/>
          <p:nvPr/>
        </p:nvSpPr>
        <p:spPr>
          <a:xfrm>
            <a:off x="476912" y="4932626"/>
            <a:ext cx="2166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Nunito"/>
                <a:ea typeface="Nunito"/>
                <a:cs typeface="Nunito"/>
                <a:sym typeface="Nunito"/>
              </a:rPr>
              <a:t>Created with web.diffit.me</a:t>
            </a:r>
            <a:endParaRPr b="0" i="0" sz="1000" u="none" cap="none" strike="noStrike">
              <a:solidFill>
                <a:srgbClr val="000000"/>
              </a:solidFill>
              <a:latin typeface="Nunito"/>
              <a:ea typeface="Nunito"/>
              <a:cs typeface="Nunito"/>
              <a:sym typeface="Nuni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nationalgeographic.com/travel/article/why-travel-should-be-considered-an-essential-human-activity"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Essential Travel Articles Slideshow</a:t>
            </a:r>
            <a:endParaRPr/>
          </a:p>
        </p:txBody>
      </p:sp>
      <p:sp>
        <p:nvSpPr>
          <p:cNvPr id="123" name="Google Shape;123;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Clr>
                <a:schemeClr val="dk2"/>
              </a:buClr>
              <a:buSzPts val="1100"/>
              <a:buFont typeface="Arial"/>
              <a:buNone/>
            </a:pPr>
            <a:r>
              <a:rPr lang="en">
                <a:solidFill>
                  <a:srgbClr val="495057"/>
                </a:solidFill>
                <a:highlight>
                  <a:schemeClr val="lt1"/>
                </a:highlight>
                <a:latin typeface="Roboto"/>
                <a:ea typeface="Roboto"/>
                <a:cs typeface="Roboto"/>
                <a:sym typeface="Roboto"/>
              </a:rPr>
              <a:t>L.I: We are EXPLORING articles by </a:t>
            </a:r>
            <a:r>
              <a:rPr i="1" lang="en">
                <a:solidFill>
                  <a:srgbClr val="495057"/>
                </a:solidFill>
                <a:highlight>
                  <a:schemeClr val="lt1"/>
                </a:highlight>
                <a:latin typeface="Roboto"/>
                <a:ea typeface="Roboto"/>
                <a:cs typeface="Roboto"/>
                <a:sym typeface="Roboto"/>
              </a:rPr>
              <a:t>recognising</a:t>
            </a:r>
            <a:r>
              <a:rPr lang="en">
                <a:solidFill>
                  <a:srgbClr val="495057"/>
                </a:solidFill>
                <a:highlight>
                  <a:schemeClr val="lt1"/>
                </a:highlight>
                <a:latin typeface="Roboto"/>
                <a:ea typeface="Roboto"/>
                <a:cs typeface="Roboto"/>
                <a:sym typeface="Roboto"/>
              </a:rPr>
              <a:t> texts that have multiple purposes and knowing the context of the creator helps us understand the purpose.</a:t>
            </a:r>
            <a:endParaRPr/>
          </a:p>
        </p:txBody>
      </p:sp>
      <p:pic>
        <p:nvPicPr>
          <p:cNvPr id="124" name="Google Shape;124;p14"/>
          <p:cNvPicPr preferRelativeResize="0"/>
          <p:nvPr/>
        </p:nvPicPr>
        <p:blipFill>
          <a:blip r:embed="rId3">
            <a:alphaModFix/>
          </a:blip>
          <a:stretch>
            <a:fillRect/>
          </a:stretch>
        </p:blipFill>
        <p:spPr>
          <a:xfrm>
            <a:off x="171050" y="1722650"/>
            <a:ext cx="2076950" cy="197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Human Activity</a:t>
            </a:r>
            <a:endParaRPr/>
          </a:p>
        </p:txBody>
      </p:sp>
      <p:sp>
        <p:nvSpPr>
          <p:cNvPr id="130" name="Google Shape;130;p15"/>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Read the following </a:t>
            </a:r>
            <a:r>
              <a:rPr lang="en" sz="2400" u="sng">
                <a:solidFill>
                  <a:schemeClr val="hlink"/>
                </a:solidFill>
                <a:hlinkClick r:id="rId3"/>
              </a:rPr>
              <a:t>article</a:t>
            </a:r>
            <a:r>
              <a:rPr lang="en" sz="2400"/>
              <a:t> about how travel should be considered an essential human activity.</a:t>
            </a:r>
            <a:endParaRPr sz="2400"/>
          </a:p>
        </p:txBody>
      </p:sp>
      <p:pic>
        <p:nvPicPr>
          <p:cNvPr id="131" name="Google Shape;131;p15"/>
          <p:cNvPicPr preferRelativeResize="0"/>
          <p:nvPr/>
        </p:nvPicPr>
        <p:blipFill>
          <a:blip r:embed="rId4">
            <a:alphaModFix/>
          </a:blip>
          <a:stretch>
            <a:fillRect/>
          </a:stretch>
        </p:blipFill>
        <p:spPr>
          <a:xfrm>
            <a:off x="4214975" y="1563825"/>
            <a:ext cx="3604126" cy="2211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6"/>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these questions in your English book:</a:t>
            </a:r>
            <a:endParaRPr/>
          </a:p>
        </p:txBody>
      </p:sp>
      <p:sp>
        <p:nvSpPr>
          <p:cNvPr id="137" name="Google Shape;137;p16"/>
          <p:cNvSpPr txBox="1"/>
          <p:nvPr/>
        </p:nvSpPr>
        <p:spPr>
          <a:xfrm>
            <a:off x="0" y="1051175"/>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138" name="Google Shape;138;p16"/>
          <p:cNvSpPr txBox="1"/>
          <p:nvPr/>
        </p:nvSpPr>
        <p:spPr>
          <a:xfrm>
            <a:off x="0" y="952950"/>
            <a:ext cx="91440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latin typeface="Roboto"/>
                <a:ea typeface="Roboto"/>
                <a:cs typeface="Roboto"/>
                <a:sym typeface="Roboto"/>
              </a:rPr>
              <a:t>1. Why does the author say that traveling is in our DNA?</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A) Traveling is in our DNA because it helps us learn about different cultures.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B) Traveling is in our DNA because it helps us find new places to live.</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C) Traveling is in our DNA because humans have a natural instinct to move and explore.</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Traveling is in our DNA because it helps us find new jobs.</a:t>
            </a:r>
            <a:endParaRPr>
              <a:solidFill>
                <a:schemeClr val="dk2"/>
              </a:solidFill>
              <a:latin typeface="Roboto"/>
              <a:ea typeface="Roboto"/>
              <a:cs typeface="Roboto"/>
              <a:sym typeface="Roboto"/>
            </a:endParaRPr>
          </a:p>
          <a:p>
            <a:pPr indent="0" lvl="0" marL="0" rtl="0" algn="l">
              <a:spcBef>
                <a:spcPts val="0"/>
              </a:spcBef>
              <a:spcAft>
                <a:spcPts val="0"/>
              </a:spcAft>
              <a:buNone/>
            </a:pPr>
            <a:r>
              <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2. What does the author suggest we do to make ourselves feel better about being stuck at home?</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A) The author suggests we try to forget about traveling and focus on other things.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B) The author suggests we look at old travel journals and photos to remind ourselves of past trips.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C) The author suggests we try to find new hobbies that don't involve traveling.</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The author suggests we try to travel to nearby places instead of faraway destinations.</a:t>
            </a:r>
            <a:endParaRPr>
              <a:solidFill>
                <a:schemeClr val="dk2"/>
              </a:solidFill>
              <a:latin typeface="Roboto"/>
              <a:ea typeface="Roboto"/>
              <a:cs typeface="Roboto"/>
              <a:sym typeface="Roboto"/>
            </a:endParaRPr>
          </a:p>
          <a:p>
            <a:pPr indent="0" lvl="0" marL="0" rtl="0" algn="l">
              <a:spcBef>
                <a:spcPts val="0"/>
              </a:spcBef>
              <a:spcAft>
                <a:spcPts val="0"/>
              </a:spcAft>
              <a:buNone/>
            </a:pPr>
            <a:r>
              <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3. What does the author say is the most important thing about traveling?</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A) The most important thing about traveling is visiting new places.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B) The most important thing about traveling is meeting new people.</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C) The most important thing about traveling is finding a new way of looking at things.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The most important thing about traveling is taking lots of pictures.</a:t>
            </a:r>
            <a:endParaRPr>
              <a:solidFill>
                <a:schemeClr val="dk2"/>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7"/>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Answer these questions in your English book:</a:t>
            </a:r>
            <a:endParaRPr/>
          </a:p>
        </p:txBody>
      </p:sp>
      <p:sp>
        <p:nvSpPr>
          <p:cNvPr id="144" name="Google Shape;144;p17"/>
          <p:cNvSpPr txBox="1"/>
          <p:nvPr/>
        </p:nvSpPr>
        <p:spPr>
          <a:xfrm>
            <a:off x="0" y="1106000"/>
            <a:ext cx="9144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latin typeface="Roboto"/>
              <a:ea typeface="Roboto"/>
              <a:cs typeface="Roboto"/>
              <a:sym typeface="Roboto"/>
            </a:endParaRPr>
          </a:p>
        </p:txBody>
      </p:sp>
      <p:sp>
        <p:nvSpPr>
          <p:cNvPr id="145" name="Google Shape;145;p17"/>
          <p:cNvSpPr txBox="1"/>
          <p:nvPr/>
        </p:nvSpPr>
        <p:spPr>
          <a:xfrm>
            <a:off x="0" y="1106000"/>
            <a:ext cx="91998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2"/>
                </a:solidFill>
              </a:rPr>
              <a:t>1. What is the author's main point about traveling?</a:t>
            </a:r>
            <a:endParaRPr sz="3000">
              <a:solidFill>
                <a:schemeClr val="dk2"/>
              </a:solidFill>
            </a:endParaRPr>
          </a:p>
          <a:p>
            <a:pPr indent="0" lvl="0" marL="0" rtl="0" algn="l">
              <a:spcBef>
                <a:spcPts val="0"/>
              </a:spcBef>
              <a:spcAft>
                <a:spcPts val="0"/>
              </a:spcAft>
              <a:buNone/>
            </a:pPr>
            <a:r>
              <a:t/>
            </a:r>
            <a:endParaRPr sz="3000">
              <a:solidFill>
                <a:schemeClr val="dk2"/>
              </a:solidFill>
            </a:endParaRPr>
          </a:p>
          <a:p>
            <a:pPr indent="0" lvl="0" marL="0" rtl="0" algn="l">
              <a:spcBef>
                <a:spcPts val="0"/>
              </a:spcBef>
              <a:spcAft>
                <a:spcPts val="0"/>
              </a:spcAft>
              <a:buNone/>
            </a:pPr>
            <a:r>
              <a:rPr lang="en" sz="3000">
                <a:solidFill>
                  <a:schemeClr val="dk2"/>
                </a:solidFill>
              </a:rPr>
              <a:t>2. What is the author's opinion about the future of travel?</a:t>
            </a:r>
            <a:endParaRPr sz="3000">
              <a:solidFill>
                <a:schemeClr val="dk2"/>
              </a:solidFill>
            </a:endParaRPr>
          </a:p>
          <a:p>
            <a:pPr indent="0" lvl="0" marL="0" rtl="0" algn="l">
              <a:spcBef>
                <a:spcPts val="0"/>
              </a:spcBef>
              <a:spcAft>
                <a:spcPts val="0"/>
              </a:spcAft>
              <a:buNone/>
            </a:pPr>
            <a:r>
              <a:t/>
            </a:r>
            <a:endParaRPr sz="3000">
              <a:solidFill>
                <a:schemeClr val="dk2"/>
              </a:solidFill>
            </a:endParaRPr>
          </a:p>
          <a:p>
            <a:pPr indent="0" lvl="0" marL="0" rtl="0" algn="l">
              <a:spcBef>
                <a:spcPts val="0"/>
              </a:spcBef>
              <a:spcAft>
                <a:spcPts val="0"/>
              </a:spcAft>
              <a:buNone/>
            </a:pPr>
            <a:r>
              <a:rPr lang="en" sz="3000">
                <a:solidFill>
                  <a:schemeClr val="dk2"/>
                </a:solidFill>
                <a:highlight>
                  <a:srgbClr val="FFFFFF"/>
                </a:highlight>
                <a:latin typeface="Roboto"/>
                <a:ea typeface="Roboto"/>
                <a:cs typeface="Roboto"/>
                <a:sym typeface="Roboto"/>
              </a:rPr>
              <a:t>3. What is the author's advice for travelers in the future?</a:t>
            </a:r>
            <a:endParaRPr sz="30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8"/>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Answer these questions in your English book:</a:t>
            </a:r>
            <a:endParaRPr/>
          </a:p>
        </p:txBody>
      </p:sp>
      <p:sp>
        <p:nvSpPr>
          <p:cNvPr id="151" name="Google Shape;151;p18"/>
          <p:cNvSpPr txBox="1"/>
          <p:nvPr/>
        </p:nvSpPr>
        <p:spPr>
          <a:xfrm>
            <a:off x="0" y="1106000"/>
            <a:ext cx="91440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Roboto"/>
                <a:ea typeface="Roboto"/>
                <a:cs typeface="Roboto"/>
                <a:sym typeface="Roboto"/>
              </a:rPr>
              <a:t>1. The author says that travel is 'food for the soul.' What does this mean to you? How do you think travel can nourish your soul?</a:t>
            </a:r>
            <a:endParaRPr sz="24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2400">
              <a:solidFill>
                <a:schemeClr val="dk2"/>
              </a:solidFill>
              <a:latin typeface="Roboto"/>
              <a:ea typeface="Roboto"/>
              <a:cs typeface="Roboto"/>
              <a:sym typeface="Roboto"/>
            </a:endParaRPr>
          </a:p>
          <a:p>
            <a:pPr indent="0" lvl="0" marL="0" rtl="0" algn="l">
              <a:spcBef>
                <a:spcPts val="0"/>
              </a:spcBef>
              <a:spcAft>
                <a:spcPts val="0"/>
              </a:spcAft>
              <a:buNone/>
            </a:pPr>
            <a:r>
              <a:rPr lang="en" sz="2400">
                <a:solidFill>
                  <a:schemeClr val="dk2"/>
                </a:solidFill>
                <a:latin typeface="Roboto"/>
                <a:ea typeface="Roboto"/>
                <a:cs typeface="Roboto"/>
                <a:sym typeface="Roboto"/>
              </a:rPr>
              <a:t>2. The author mentions that travel is a 'leap of faith.' Think about a time when you took a leap of faith, even a small one. What did you learn from that experience?</a:t>
            </a:r>
            <a:endParaRPr sz="24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2400">
              <a:solidFill>
                <a:schemeClr val="dk2"/>
              </a:solidFill>
              <a:latin typeface="Roboto"/>
              <a:ea typeface="Roboto"/>
              <a:cs typeface="Roboto"/>
              <a:sym typeface="Roboto"/>
            </a:endParaRPr>
          </a:p>
          <a:p>
            <a:pPr indent="0" lvl="0" marL="0" rtl="0" algn="l">
              <a:spcBef>
                <a:spcPts val="0"/>
              </a:spcBef>
              <a:spcAft>
                <a:spcPts val="0"/>
              </a:spcAft>
              <a:buNone/>
            </a:pPr>
            <a:r>
              <a:rPr lang="en" sz="2400">
                <a:solidFill>
                  <a:schemeClr val="dk2"/>
                </a:solidFill>
                <a:latin typeface="Roboto"/>
                <a:ea typeface="Roboto"/>
                <a:cs typeface="Roboto"/>
                <a:sym typeface="Roboto"/>
              </a:rPr>
              <a:t>3. The text talks about how travel can help us see the world in a new way. Think about a time when you saw something familiar in a new way. What changed your perspective?</a:t>
            </a:r>
            <a:endParaRPr sz="2400">
              <a:solidFill>
                <a:schemeClr val="dk2"/>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9"/>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57" name="Google Shape;157;p19"/>
          <p:cNvSpPr txBox="1"/>
          <p:nvPr/>
        </p:nvSpPr>
        <p:spPr>
          <a:xfrm>
            <a:off x="214925" y="1275850"/>
            <a:ext cx="1428000" cy="338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None/>
            </a:pPr>
            <a:r>
              <a:rPr b="1" lang="en">
                <a:solidFill>
                  <a:srgbClr val="000000"/>
                </a:solidFill>
                <a:latin typeface="Nunito"/>
                <a:ea typeface="Nunito"/>
                <a:cs typeface="Nunito"/>
                <a:sym typeface="Nunito"/>
              </a:rPr>
              <a:t>nomads</a:t>
            </a:r>
            <a:endParaRPr b="1">
              <a:solidFill>
                <a:srgbClr val="000000"/>
              </a:solidFill>
              <a:latin typeface="Nunito"/>
              <a:ea typeface="Nunito"/>
              <a:cs typeface="Nunito"/>
              <a:sym typeface="Nunito"/>
            </a:endParaRPr>
          </a:p>
        </p:txBody>
      </p:sp>
      <p:sp>
        <p:nvSpPr>
          <p:cNvPr id="158" name="Google Shape;158;p19"/>
          <p:cNvSpPr txBox="1"/>
          <p:nvPr/>
        </p:nvSpPr>
        <p:spPr>
          <a:xfrm>
            <a:off x="1676775" y="1275850"/>
            <a:ext cx="1428000" cy="338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None/>
            </a:pPr>
            <a:r>
              <a:rPr b="1" lang="en">
                <a:solidFill>
                  <a:srgbClr val="000000"/>
                </a:solidFill>
                <a:latin typeface="Nunito"/>
                <a:ea typeface="Nunito"/>
                <a:cs typeface="Nunito"/>
                <a:sym typeface="Nunito"/>
              </a:rPr>
              <a:t>essential</a:t>
            </a:r>
            <a:endParaRPr b="1">
              <a:solidFill>
                <a:srgbClr val="000000"/>
              </a:solidFill>
              <a:latin typeface="Nunito"/>
              <a:ea typeface="Nunito"/>
              <a:cs typeface="Nunito"/>
              <a:sym typeface="Nunito"/>
            </a:endParaRPr>
          </a:p>
        </p:txBody>
      </p:sp>
      <p:sp>
        <p:nvSpPr>
          <p:cNvPr id="159" name="Google Shape;159;p19"/>
          <p:cNvSpPr txBox="1"/>
          <p:nvPr/>
        </p:nvSpPr>
        <p:spPr>
          <a:xfrm>
            <a:off x="3138625" y="1275850"/>
            <a:ext cx="1428000" cy="338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None/>
            </a:pPr>
            <a:r>
              <a:rPr b="1" lang="en">
                <a:solidFill>
                  <a:srgbClr val="000000"/>
                </a:solidFill>
                <a:latin typeface="Nunito"/>
                <a:ea typeface="Nunito"/>
                <a:cs typeface="Nunito"/>
                <a:sym typeface="Nunito"/>
              </a:rPr>
              <a:t>anticipation</a:t>
            </a:r>
            <a:endParaRPr b="1">
              <a:solidFill>
                <a:srgbClr val="000000"/>
              </a:solidFill>
              <a:latin typeface="Nunito"/>
              <a:ea typeface="Nunito"/>
              <a:cs typeface="Nunito"/>
              <a:sym typeface="Nunito"/>
            </a:endParaRPr>
          </a:p>
        </p:txBody>
      </p:sp>
      <p:sp>
        <p:nvSpPr>
          <p:cNvPr id="160" name="Google Shape;160;p19"/>
          <p:cNvSpPr txBox="1"/>
          <p:nvPr/>
        </p:nvSpPr>
        <p:spPr>
          <a:xfrm>
            <a:off x="4600475" y="1275850"/>
            <a:ext cx="1428000" cy="338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None/>
            </a:pPr>
            <a:r>
              <a:rPr b="1" lang="en">
                <a:solidFill>
                  <a:srgbClr val="000000"/>
                </a:solidFill>
                <a:latin typeface="Nunito"/>
                <a:ea typeface="Nunito"/>
                <a:cs typeface="Nunito"/>
                <a:sym typeface="Nunito"/>
              </a:rPr>
              <a:t>entitled</a:t>
            </a:r>
            <a:endParaRPr b="1">
              <a:solidFill>
                <a:srgbClr val="000000"/>
              </a:solidFill>
              <a:latin typeface="Nunito"/>
              <a:ea typeface="Nunito"/>
              <a:cs typeface="Nunito"/>
              <a:sym typeface="Nunito"/>
            </a:endParaRPr>
          </a:p>
        </p:txBody>
      </p:sp>
      <p:sp>
        <p:nvSpPr>
          <p:cNvPr id="161" name="Google Shape;161;p19"/>
          <p:cNvSpPr txBox="1"/>
          <p:nvPr/>
        </p:nvSpPr>
        <p:spPr>
          <a:xfrm>
            <a:off x="6106725" y="1275850"/>
            <a:ext cx="1428000" cy="338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None/>
            </a:pPr>
            <a:r>
              <a:rPr b="1" lang="en">
                <a:solidFill>
                  <a:srgbClr val="000000"/>
                </a:solidFill>
                <a:latin typeface="Nunito"/>
                <a:ea typeface="Nunito"/>
                <a:cs typeface="Nunito"/>
                <a:sym typeface="Nunito"/>
              </a:rPr>
              <a:t>sustainable</a:t>
            </a:r>
            <a:endParaRPr b="1">
              <a:solidFill>
                <a:srgbClr val="000000"/>
              </a:solidFill>
              <a:latin typeface="Nunito"/>
              <a:ea typeface="Nunito"/>
              <a:cs typeface="Nunito"/>
              <a:sym typeface="Nunito"/>
            </a:endParaRPr>
          </a:p>
        </p:txBody>
      </p:sp>
      <p:sp>
        <p:nvSpPr>
          <p:cNvPr id="162" name="Google Shape;162;p19"/>
          <p:cNvSpPr txBox="1"/>
          <p:nvPr/>
        </p:nvSpPr>
        <p:spPr>
          <a:xfrm>
            <a:off x="138625" y="1614550"/>
            <a:ext cx="1541100" cy="9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000000"/>
                </a:solidFill>
                <a:latin typeface="Nunito"/>
                <a:ea typeface="Nunito"/>
                <a:cs typeface="Nunito"/>
                <a:sym typeface="Nunito"/>
              </a:rPr>
              <a:t>People who travel from place to place, usually to find food and shelter.</a:t>
            </a:r>
            <a:endParaRPr b="0" i="0" sz="1100" u="none" cap="none" strike="noStrike">
              <a:solidFill>
                <a:srgbClr val="000000"/>
              </a:solidFill>
              <a:latin typeface="Arial"/>
              <a:ea typeface="Arial"/>
              <a:cs typeface="Arial"/>
              <a:sym typeface="Arial"/>
            </a:endParaRPr>
          </a:p>
        </p:txBody>
      </p:sp>
      <p:sp>
        <p:nvSpPr>
          <p:cNvPr id="163" name="Google Shape;163;p19"/>
          <p:cNvSpPr txBox="1"/>
          <p:nvPr/>
        </p:nvSpPr>
        <p:spPr>
          <a:xfrm>
            <a:off x="1624650" y="1638625"/>
            <a:ext cx="1428000" cy="9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000000"/>
                </a:solidFill>
                <a:latin typeface="Nunito"/>
                <a:ea typeface="Nunito"/>
                <a:cs typeface="Nunito"/>
                <a:sym typeface="Nunito"/>
              </a:rPr>
              <a:t>Very important or necessary.</a:t>
            </a:r>
            <a:endParaRPr b="0" i="0" sz="1100" u="none" cap="none" strike="noStrike">
              <a:solidFill>
                <a:srgbClr val="000000"/>
              </a:solidFill>
              <a:latin typeface="Arial"/>
              <a:ea typeface="Arial"/>
              <a:cs typeface="Arial"/>
              <a:sym typeface="Arial"/>
            </a:endParaRPr>
          </a:p>
        </p:txBody>
      </p:sp>
      <p:sp>
        <p:nvSpPr>
          <p:cNvPr id="164" name="Google Shape;164;p19"/>
          <p:cNvSpPr txBox="1"/>
          <p:nvPr/>
        </p:nvSpPr>
        <p:spPr>
          <a:xfrm>
            <a:off x="3123025" y="1638625"/>
            <a:ext cx="1428000" cy="9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000000"/>
                </a:solidFill>
                <a:latin typeface="Nunito"/>
                <a:ea typeface="Nunito"/>
                <a:cs typeface="Nunito"/>
                <a:sym typeface="Nunito"/>
              </a:rPr>
              <a:t>The feeling of excitement or nervousness about something that is going to happen.</a:t>
            </a:r>
            <a:endParaRPr b="0" i="0" sz="1100" u="none" cap="none" strike="noStrike">
              <a:solidFill>
                <a:srgbClr val="000000"/>
              </a:solidFill>
              <a:latin typeface="Arial"/>
              <a:ea typeface="Arial"/>
              <a:cs typeface="Arial"/>
              <a:sym typeface="Arial"/>
            </a:endParaRPr>
          </a:p>
        </p:txBody>
      </p:sp>
      <p:sp>
        <p:nvSpPr>
          <p:cNvPr id="165" name="Google Shape;165;p19"/>
          <p:cNvSpPr txBox="1"/>
          <p:nvPr/>
        </p:nvSpPr>
        <p:spPr>
          <a:xfrm>
            <a:off x="4554110" y="1638635"/>
            <a:ext cx="1541100" cy="9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000000"/>
                </a:solidFill>
                <a:latin typeface="Nunito"/>
                <a:ea typeface="Nunito"/>
                <a:cs typeface="Nunito"/>
                <a:sym typeface="Nunito"/>
              </a:rPr>
              <a:t>Believing that you have the right to something, even if you don't.</a:t>
            </a:r>
            <a:endParaRPr b="0" i="0" sz="1100" u="none" cap="none" strike="noStrike">
              <a:solidFill>
                <a:srgbClr val="000000"/>
              </a:solidFill>
              <a:latin typeface="Arial"/>
              <a:ea typeface="Arial"/>
              <a:cs typeface="Arial"/>
              <a:sym typeface="Arial"/>
            </a:endParaRPr>
          </a:p>
        </p:txBody>
      </p:sp>
      <p:sp>
        <p:nvSpPr>
          <p:cNvPr id="166" name="Google Shape;166;p19"/>
          <p:cNvSpPr txBox="1"/>
          <p:nvPr/>
        </p:nvSpPr>
        <p:spPr>
          <a:xfrm>
            <a:off x="6074000" y="1638625"/>
            <a:ext cx="1428000" cy="9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000000"/>
                </a:solidFill>
                <a:latin typeface="Nunito"/>
                <a:ea typeface="Nunito"/>
                <a:cs typeface="Nunito"/>
                <a:sym typeface="Nunito"/>
              </a:rPr>
              <a:t>Able to continue for a long time without harming the environment.</a:t>
            </a:r>
            <a:endParaRPr b="0" i="0" sz="1100" u="none" cap="none" strike="noStrike">
              <a:solidFill>
                <a:srgbClr val="000000"/>
              </a:solidFill>
              <a:latin typeface="Arial"/>
              <a:ea typeface="Arial"/>
              <a:cs typeface="Arial"/>
              <a:sym typeface="Arial"/>
            </a:endParaRPr>
          </a:p>
        </p:txBody>
      </p:sp>
      <p:sp>
        <p:nvSpPr>
          <p:cNvPr id="167" name="Google Shape;167;p19"/>
          <p:cNvSpPr txBox="1"/>
          <p:nvPr/>
        </p:nvSpPr>
        <p:spPr>
          <a:xfrm>
            <a:off x="2235775" y="806350"/>
            <a:ext cx="28833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chemeClr val="dk2"/>
                </a:solidFill>
                <a:latin typeface="Lato"/>
                <a:ea typeface="Lato"/>
                <a:cs typeface="Lato"/>
                <a:sym typeface="Lato"/>
              </a:rPr>
              <a:t>Key Vocabulary</a:t>
            </a:r>
            <a:endParaRPr b="1" sz="1800" u="sng">
              <a:solidFill>
                <a:schemeClr val="dk2"/>
              </a:solidFill>
              <a:latin typeface="Lato"/>
              <a:ea typeface="Lato"/>
              <a:cs typeface="Lato"/>
              <a:sym typeface="Lato"/>
            </a:endParaRPr>
          </a:p>
        </p:txBody>
      </p:sp>
      <p:sp>
        <p:nvSpPr>
          <p:cNvPr id="168" name="Google Shape;168;p19"/>
          <p:cNvSpPr txBox="1"/>
          <p:nvPr/>
        </p:nvSpPr>
        <p:spPr>
          <a:xfrm>
            <a:off x="2177425" y="2599450"/>
            <a:ext cx="3000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800" u="sng">
              <a:solidFill>
                <a:schemeClr val="dk2"/>
              </a:solidFill>
              <a:latin typeface="Lato"/>
              <a:ea typeface="Lato"/>
              <a:cs typeface="Lato"/>
              <a:sym typeface="Lato"/>
            </a:endParaRPr>
          </a:p>
          <a:p>
            <a:pPr indent="0" lvl="0" marL="0" rtl="0" algn="ctr">
              <a:spcBef>
                <a:spcPts val="0"/>
              </a:spcBef>
              <a:spcAft>
                <a:spcPts val="0"/>
              </a:spcAft>
              <a:buNone/>
            </a:pPr>
            <a:r>
              <a:rPr b="1" lang="en" sz="1800" u="sng">
                <a:solidFill>
                  <a:schemeClr val="dk2"/>
                </a:solidFill>
                <a:latin typeface="Lato"/>
                <a:ea typeface="Lato"/>
                <a:cs typeface="Lato"/>
                <a:sym typeface="Lato"/>
              </a:rPr>
              <a:t>3 Things I Learned…</a:t>
            </a:r>
            <a:endParaRPr/>
          </a:p>
        </p:txBody>
      </p:sp>
      <p:graphicFrame>
        <p:nvGraphicFramePr>
          <p:cNvPr id="169" name="Google Shape;169;p19"/>
          <p:cNvGraphicFramePr/>
          <p:nvPr/>
        </p:nvGraphicFramePr>
        <p:xfrm>
          <a:off x="57925" y="3395275"/>
          <a:ext cx="3000000" cy="3000000"/>
        </p:xfrm>
        <a:graphic>
          <a:graphicData uri="http://schemas.openxmlformats.org/drawingml/2006/table">
            <a:tbl>
              <a:tblPr>
                <a:noFill/>
                <a:tableStyleId>{EF2C7341-A26B-4AF7-A8D4-51EB2D64F19F}</a:tableStyleId>
              </a:tblPr>
              <a:tblGrid>
                <a:gridCol w="2413000"/>
                <a:gridCol w="2413000"/>
                <a:gridCol w="2413000"/>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0"/>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75" name="Google Shape;175;p20"/>
          <p:cNvSpPr txBox="1"/>
          <p:nvPr/>
        </p:nvSpPr>
        <p:spPr>
          <a:xfrm>
            <a:off x="0" y="646500"/>
            <a:ext cx="9144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2"/>
                </a:solidFill>
                <a:latin typeface="Nunito"/>
                <a:ea typeface="Nunito"/>
                <a:cs typeface="Nunito"/>
                <a:sym typeface="Nunito"/>
              </a:rPr>
              <a:t>Instructions</a:t>
            </a:r>
            <a:r>
              <a:rPr lang="en" sz="12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sz="1200"/>
          </a:p>
        </p:txBody>
      </p:sp>
      <p:graphicFrame>
        <p:nvGraphicFramePr>
          <p:cNvPr id="176" name="Google Shape;176;p20"/>
          <p:cNvGraphicFramePr/>
          <p:nvPr/>
        </p:nvGraphicFramePr>
        <p:xfrm>
          <a:off x="114950" y="1139100"/>
          <a:ext cx="3000000" cy="3000000"/>
        </p:xfrm>
        <a:graphic>
          <a:graphicData uri="http://schemas.openxmlformats.org/drawingml/2006/table">
            <a:tbl>
              <a:tblPr>
                <a:noFill/>
                <a:tableStyleId>{EF2C7341-A26B-4AF7-A8D4-51EB2D64F19F}</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177" name="Google Shape;177;p20"/>
          <p:cNvGraphicFramePr/>
          <p:nvPr/>
        </p:nvGraphicFramePr>
        <p:xfrm>
          <a:off x="139575" y="4198275"/>
          <a:ext cx="3000000" cy="3000000"/>
        </p:xfrm>
        <a:graphic>
          <a:graphicData uri="http://schemas.openxmlformats.org/drawingml/2006/table">
            <a:tbl>
              <a:tblPr>
                <a:noFill/>
                <a:tableStyleId>{EF2C7341-A26B-4AF7-A8D4-51EB2D64F19F}</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178" name="Google Shape;178;p20"/>
          <p:cNvPicPr preferRelativeResize="0"/>
          <p:nvPr/>
        </p:nvPicPr>
        <p:blipFill>
          <a:blip r:embed="rId3">
            <a:alphaModFix/>
          </a:blip>
          <a:stretch>
            <a:fillRect/>
          </a:stretch>
        </p:blipFill>
        <p:spPr>
          <a:xfrm>
            <a:off x="3007350" y="2029716"/>
            <a:ext cx="3129298" cy="210086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1"/>
          <p:cNvSpPr txBox="1"/>
          <p:nvPr/>
        </p:nvSpPr>
        <p:spPr>
          <a:xfrm>
            <a:off x="3186250" y="3506250"/>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84" name="Google Shape;184;p21"/>
          <p:cNvSpPr txBox="1"/>
          <p:nvPr/>
        </p:nvSpPr>
        <p:spPr>
          <a:xfrm>
            <a:off x="55365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85" name="Google Shape;185;p21"/>
          <p:cNvSpPr txBox="1"/>
          <p:nvPr/>
        </p:nvSpPr>
        <p:spPr>
          <a:xfrm>
            <a:off x="5536550" y="80226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86" name="Google Shape;186;p21"/>
          <p:cNvSpPr txBox="1"/>
          <p:nvPr/>
        </p:nvSpPr>
        <p:spPr>
          <a:xfrm>
            <a:off x="3186250" y="81145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87" name="Google Shape;187;p21"/>
          <p:cNvSpPr txBox="1"/>
          <p:nvPr/>
        </p:nvSpPr>
        <p:spPr>
          <a:xfrm>
            <a:off x="835950" y="80226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88" name="Google Shape;188;p21"/>
          <p:cNvSpPr txBox="1"/>
          <p:nvPr/>
        </p:nvSpPr>
        <p:spPr>
          <a:xfrm>
            <a:off x="8359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89" name="Google Shape;189;p21"/>
          <p:cNvSpPr txBox="1"/>
          <p:nvPr/>
        </p:nvSpPr>
        <p:spPr>
          <a:xfrm>
            <a:off x="117000" y="616350"/>
            <a:ext cx="9027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0" lang="en" sz="1000" u="none" cap="none" strike="noStrike">
                <a:solidFill>
                  <a:srgbClr val="000000"/>
                </a:solidFill>
                <a:latin typeface="Nunito"/>
                <a:ea typeface="Nunito"/>
                <a:cs typeface="Nunito"/>
                <a:sym typeface="Nunito"/>
              </a:rPr>
              <a:t>Instructions</a:t>
            </a:r>
            <a:r>
              <a:rPr b="0" i="0" lang="en" sz="1000" u="none" cap="none" strike="noStrike">
                <a:solidFill>
                  <a:srgbClr val="000000"/>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b="0" i="0" sz="1000" u="none" cap="none" strike="noStrike">
              <a:solidFill>
                <a:srgbClr val="000000"/>
              </a:solidFill>
              <a:latin typeface="Nunito"/>
              <a:ea typeface="Nunito"/>
              <a:cs typeface="Nunito"/>
              <a:sym typeface="Nunito"/>
            </a:endParaRPr>
          </a:p>
        </p:txBody>
      </p:sp>
      <p:sp>
        <p:nvSpPr>
          <p:cNvPr id="190" name="Google Shape;190;p21"/>
          <p:cNvSpPr txBox="1"/>
          <p:nvPr/>
        </p:nvSpPr>
        <p:spPr>
          <a:xfrm>
            <a:off x="3539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91" name="Google Shape;191;p21"/>
          <p:cNvSpPr txBox="1"/>
          <p:nvPr/>
        </p:nvSpPr>
        <p:spPr>
          <a:xfrm>
            <a:off x="60030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92" name="Google Shape;192;p21"/>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pic>
        <p:nvPicPr>
          <p:cNvPr id="193" name="Google Shape;193;p21"/>
          <p:cNvPicPr preferRelativeResize="0"/>
          <p:nvPr/>
        </p:nvPicPr>
        <p:blipFill>
          <a:blip r:embed="rId3">
            <a:alphaModFix/>
          </a:blip>
          <a:stretch>
            <a:fillRect/>
          </a:stretch>
        </p:blipFill>
        <p:spPr>
          <a:xfrm>
            <a:off x="3852700" y="2382900"/>
            <a:ext cx="1340075" cy="533725"/>
          </a:xfrm>
          <a:prstGeom prst="rect">
            <a:avLst/>
          </a:prstGeom>
          <a:noFill/>
          <a:ln>
            <a:noFill/>
          </a:ln>
        </p:spPr>
      </p:pic>
      <p:pic>
        <p:nvPicPr>
          <p:cNvPr id="194" name="Google Shape;194;p21"/>
          <p:cNvPicPr preferRelativeResize="0"/>
          <p:nvPr/>
        </p:nvPicPr>
        <p:blipFill>
          <a:blip r:embed="rId3">
            <a:alphaModFix/>
          </a:blip>
          <a:stretch>
            <a:fillRect/>
          </a:stretch>
        </p:blipFill>
        <p:spPr>
          <a:xfrm>
            <a:off x="5690050" y="2561375"/>
            <a:ext cx="1340075" cy="533725"/>
          </a:xfrm>
          <a:prstGeom prst="rect">
            <a:avLst/>
          </a:prstGeom>
          <a:noFill/>
          <a:ln>
            <a:noFill/>
          </a:ln>
        </p:spPr>
      </p:pic>
      <p:pic>
        <p:nvPicPr>
          <p:cNvPr id="195" name="Google Shape;195;p21"/>
          <p:cNvPicPr preferRelativeResize="0"/>
          <p:nvPr/>
        </p:nvPicPr>
        <p:blipFill>
          <a:blip r:embed="rId3">
            <a:alphaModFix/>
          </a:blip>
          <a:stretch>
            <a:fillRect/>
          </a:stretch>
        </p:blipFill>
        <p:spPr>
          <a:xfrm>
            <a:off x="1910925" y="2561363"/>
            <a:ext cx="1340075" cy="533725"/>
          </a:xfrm>
          <a:prstGeom prst="rect">
            <a:avLst/>
          </a:prstGeom>
          <a:noFill/>
          <a:ln>
            <a:noFill/>
          </a:ln>
        </p:spPr>
      </p:pic>
      <p:pic>
        <p:nvPicPr>
          <p:cNvPr id="196" name="Google Shape;196;p21"/>
          <p:cNvPicPr preferRelativeResize="0"/>
          <p:nvPr/>
        </p:nvPicPr>
        <p:blipFill>
          <a:blip r:embed="rId3">
            <a:alphaModFix/>
          </a:blip>
          <a:stretch>
            <a:fillRect/>
          </a:stretch>
        </p:blipFill>
        <p:spPr>
          <a:xfrm>
            <a:off x="969575" y="3340325"/>
            <a:ext cx="1340075" cy="533725"/>
          </a:xfrm>
          <a:prstGeom prst="rect">
            <a:avLst/>
          </a:prstGeom>
          <a:noFill/>
          <a:ln>
            <a:noFill/>
          </a:ln>
        </p:spPr>
      </p:pic>
      <p:pic>
        <p:nvPicPr>
          <p:cNvPr id="197" name="Google Shape;197;p21"/>
          <p:cNvPicPr preferRelativeResize="0"/>
          <p:nvPr/>
        </p:nvPicPr>
        <p:blipFill>
          <a:blip r:embed="rId3">
            <a:alphaModFix/>
          </a:blip>
          <a:stretch>
            <a:fillRect/>
          </a:stretch>
        </p:blipFill>
        <p:spPr>
          <a:xfrm>
            <a:off x="6951950" y="3340325"/>
            <a:ext cx="1340075" cy="533725"/>
          </a:xfrm>
          <a:prstGeom prst="rect">
            <a:avLst/>
          </a:prstGeom>
          <a:noFill/>
          <a:ln>
            <a:noFill/>
          </a:ln>
        </p:spPr>
      </p:pic>
      <p:pic>
        <p:nvPicPr>
          <p:cNvPr id="198" name="Google Shape;198;p21"/>
          <p:cNvPicPr preferRelativeResize="0"/>
          <p:nvPr/>
        </p:nvPicPr>
        <p:blipFill>
          <a:blip r:embed="rId3">
            <a:alphaModFix/>
          </a:blip>
          <a:stretch>
            <a:fillRect/>
          </a:stretch>
        </p:blipFill>
        <p:spPr>
          <a:xfrm>
            <a:off x="1910925" y="4547525"/>
            <a:ext cx="1340075" cy="533725"/>
          </a:xfrm>
          <a:prstGeom prst="rect">
            <a:avLst/>
          </a:prstGeom>
          <a:noFill/>
          <a:ln>
            <a:noFill/>
          </a:ln>
        </p:spPr>
      </p:pic>
      <p:pic>
        <p:nvPicPr>
          <p:cNvPr id="199" name="Google Shape;199;p21"/>
          <p:cNvPicPr preferRelativeResize="0"/>
          <p:nvPr/>
        </p:nvPicPr>
        <p:blipFill>
          <a:blip r:embed="rId3">
            <a:alphaModFix/>
          </a:blip>
          <a:stretch>
            <a:fillRect/>
          </a:stretch>
        </p:blipFill>
        <p:spPr>
          <a:xfrm>
            <a:off x="3852700" y="4552300"/>
            <a:ext cx="1340075" cy="533725"/>
          </a:xfrm>
          <a:prstGeom prst="rect">
            <a:avLst/>
          </a:prstGeom>
          <a:noFill/>
          <a:ln>
            <a:noFill/>
          </a:ln>
        </p:spPr>
      </p:pic>
      <p:pic>
        <p:nvPicPr>
          <p:cNvPr id="200" name="Google Shape;200;p21"/>
          <p:cNvPicPr preferRelativeResize="0"/>
          <p:nvPr/>
        </p:nvPicPr>
        <p:blipFill>
          <a:blip r:embed="rId3">
            <a:alphaModFix/>
          </a:blip>
          <a:stretch>
            <a:fillRect/>
          </a:stretch>
        </p:blipFill>
        <p:spPr>
          <a:xfrm>
            <a:off x="5794475" y="4547525"/>
            <a:ext cx="1340075" cy="533725"/>
          </a:xfrm>
          <a:prstGeom prst="rect">
            <a:avLst/>
          </a:prstGeom>
          <a:noFill/>
          <a:ln>
            <a:noFill/>
          </a:ln>
        </p:spPr>
      </p:pic>
      <p:cxnSp>
        <p:nvCxnSpPr>
          <p:cNvPr id="201" name="Google Shape;201;p21"/>
          <p:cNvCxnSpPr/>
          <p:nvPr/>
        </p:nvCxnSpPr>
        <p:spPr>
          <a:xfrm rot="10800000">
            <a:off x="2867250" y="3015125"/>
            <a:ext cx="532200" cy="325200"/>
          </a:xfrm>
          <a:prstGeom prst="straightConnector1">
            <a:avLst/>
          </a:prstGeom>
          <a:noFill/>
          <a:ln cap="flat" cmpd="sng" w="9525">
            <a:solidFill>
              <a:schemeClr val="dk2"/>
            </a:solidFill>
            <a:prstDash val="solid"/>
            <a:round/>
            <a:headEnd len="med" w="med" type="none"/>
            <a:tailEnd len="med" w="med" type="none"/>
          </a:ln>
        </p:spPr>
      </p:cxnSp>
      <p:cxnSp>
        <p:nvCxnSpPr>
          <p:cNvPr id="202" name="Google Shape;202;p21"/>
          <p:cNvCxnSpPr/>
          <p:nvPr/>
        </p:nvCxnSpPr>
        <p:spPr>
          <a:xfrm flipH="1" rot="10800000">
            <a:off x="5754425" y="3024925"/>
            <a:ext cx="315300" cy="335100"/>
          </a:xfrm>
          <a:prstGeom prst="straightConnector1">
            <a:avLst/>
          </a:prstGeom>
          <a:noFill/>
          <a:ln cap="flat" cmpd="sng" w="9525">
            <a:solidFill>
              <a:schemeClr val="dk2"/>
            </a:solidFill>
            <a:prstDash val="solid"/>
            <a:round/>
            <a:headEnd len="med" w="med" type="none"/>
            <a:tailEnd len="med" w="med" type="none"/>
          </a:ln>
        </p:spPr>
      </p:cxnSp>
      <p:cxnSp>
        <p:nvCxnSpPr>
          <p:cNvPr id="203" name="Google Shape;203;p21"/>
          <p:cNvCxnSpPr>
            <a:stCxn id="204" idx="0"/>
          </p:cNvCxnSpPr>
          <p:nvPr/>
        </p:nvCxnSpPr>
        <p:spPr>
          <a:xfrm flipH="1" rot="10800000">
            <a:off x="4572000" y="2837825"/>
            <a:ext cx="138000" cy="502500"/>
          </a:xfrm>
          <a:prstGeom prst="straightConnector1">
            <a:avLst/>
          </a:prstGeom>
          <a:noFill/>
          <a:ln cap="flat" cmpd="sng" w="9525">
            <a:solidFill>
              <a:schemeClr val="dk2"/>
            </a:solidFill>
            <a:prstDash val="solid"/>
            <a:round/>
            <a:headEnd len="med" w="med" type="none"/>
            <a:tailEnd len="med" w="med" type="none"/>
          </a:ln>
        </p:spPr>
      </p:cxnSp>
      <p:cxnSp>
        <p:nvCxnSpPr>
          <p:cNvPr id="205" name="Google Shape;205;p21"/>
          <p:cNvCxnSpPr>
            <a:stCxn id="204" idx="3"/>
          </p:cNvCxnSpPr>
          <p:nvPr/>
        </p:nvCxnSpPr>
        <p:spPr>
          <a:xfrm flipH="1" rot="10800000">
            <a:off x="5754425" y="3675363"/>
            <a:ext cx="1399200" cy="59100"/>
          </a:xfrm>
          <a:prstGeom prst="straightConnector1">
            <a:avLst/>
          </a:prstGeom>
          <a:noFill/>
          <a:ln cap="flat" cmpd="sng" w="9525">
            <a:solidFill>
              <a:schemeClr val="dk2"/>
            </a:solidFill>
            <a:prstDash val="solid"/>
            <a:round/>
            <a:headEnd len="med" w="med" type="none"/>
            <a:tailEnd len="med" w="med" type="none"/>
          </a:ln>
        </p:spPr>
      </p:cxnSp>
      <p:cxnSp>
        <p:nvCxnSpPr>
          <p:cNvPr id="206" name="Google Shape;206;p21"/>
          <p:cNvCxnSpPr/>
          <p:nvPr/>
        </p:nvCxnSpPr>
        <p:spPr>
          <a:xfrm>
            <a:off x="5586900" y="4138450"/>
            <a:ext cx="610800" cy="473100"/>
          </a:xfrm>
          <a:prstGeom prst="straightConnector1">
            <a:avLst/>
          </a:prstGeom>
          <a:noFill/>
          <a:ln cap="flat" cmpd="sng" w="9525">
            <a:solidFill>
              <a:schemeClr val="dk2"/>
            </a:solidFill>
            <a:prstDash val="solid"/>
            <a:round/>
            <a:headEnd len="med" w="med" type="none"/>
            <a:tailEnd len="med" w="med" type="none"/>
          </a:ln>
        </p:spPr>
      </p:cxnSp>
      <p:cxnSp>
        <p:nvCxnSpPr>
          <p:cNvPr id="207" name="Google Shape;207;p21"/>
          <p:cNvCxnSpPr>
            <a:stCxn id="204" idx="2"/>
          </p:cNvCxnSpPr>
          <p:nvPr/>
        </p:nvCxnSpPr>
        <p:spPr>
          <a:xfrm flipH="1">
            <a:off x="4296000" y="4128601"/>
            <a:ext cx="276000" cy="502500"/>
          </a:xfrm>
          <a:prstGeom prst="straightConnector1">
            <a:avLst/>
          </a:prstGeom>
          <a:noFill/>
          <a:ln cap="flat" cmpd="sng" w="9525">
            <a:solidFill>
              <a:schemeClr val="dk2"/>
            </a:solidFill>
            <a:prstDash val="solid"/>
            <a:round/>
            <a:headEnd len="med" w="med" type="none"/>
            <a:tailEnd len="med" w="med" type="none"/>
          </a:ln>
        </p:spPr>
      </p:cxnSp>
      <p:cxnSp>
        <p:nvCxnSpPr>
          <p:cNvPr id="208" name="Google Shape;208;p21"/>
          <p:cNvCxnSpPr/>
          <p:nvPr/>
        </p:nvCxnSpPr>
        <p:spPr>
          <a:xfrm flipH="1">
            <a:off x="2916625" y="4148300"/>
            <a:ext cx="571500" cy="512400"/>
          </a:xfrm>
          <a:prstGeom prst="straightConnector1">
            <a:avLst/>
          </a:prstGeom>
          <a:noFill/>
          <a:ln cap="flat" cmpd="sng" w="9525">
            <a:solidFill>
              <a:schemeClr val="dk2"/>
            </a:solidFill>
            <a:prstDash val="solid"/>
            <a:round/>
            <a:headEnd len="med" w="med" type="none"/>
            <a:tailEnd len="med" w="med" type="none"/>
          </a:ln>
        </p:spPr>
      </p:cxnSp>
      <p:cxnSp>
        <p:nvCxnSpPr>
          <p:cNvPr id="209" name="Google Shape;209;p21"/>
          <p:cNvCxnSpPr>
            <a:stCxn id="204" idx="1"/>
          </p:cNvCxnSpPr>
          <p:nvPr/>
        </p:nvCxnSpPr>
        <p:spPr>
          <a:xfrm rot="10800000">
            <a:off x="2088775" y="3685263"/>
            <a:ext cx="1300800" cy="49200"/>
          </a:xfrm>
          <a:prstGeom prst="straightConnector1">
            <a:avLst/>
          </a:prstGeom>
          <a:noFill/>
          <a:ln cap="flat" cmpd="sng" w="9525">
            <a:solidFill>
              <a:schemeClr val="dk2"/>
            </a:solidFill>
            <a:prstDash val="solid"/>
            <a:round/>
            <a:headEnd len="med" w="med" type="none"/>
            <a:tailEnd len="med" w="med" type="none"/>
          </a:ln>
        </p:spPr>
      </p:cxnSp>
      <p:sp>
        <p:nvSpPr>
          <p:cNvPr id="210" name="Google Shape;210;p21"/>
          <p:cNvSpPr txBox="1"/>
          <p:nvPr/>
        </p:nvSpPr>
        <p:spPr>
          <a:xfrm>
            <a:off x="353950" y="1138575"/>
            <a:ext cx="8454600" cy="1207200"/>
          </a:xfrm>
          <a:prstGeom prst="rect">
            <a:avLst/>
          </a:prstGeom>
          <a:solidFill>
            <a:srgbClr val="FFFFFF"/>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2"/>
              </a:buClr>
              <a:buSzPts val="1200"/>
              <a:buFont typeface="Arial"/>
              <a:buNone/>
            </a:pPr>
            <a:r>
              <a:rPr lang="en" sz="1200">
                <a:solidFill>
                  <a:schemeClr val="dk2"/>
                </a:solidFill>
                <a:latin typeface="Nunito"/>
                <a:ea typeface="Nunito"/>
                <a:cs typeface="Nunito"/>
                <a:sym typeface="Nunito"/>
              </a:rPr>
              <a:t>Traveling is important for our well-being, and it's something that humans have always done.</a:t>
            </a:r>
            <a:endParaRPr sz="1200">
              <a:solidFill>
                <a:schemeClr val="dk2"/>
              </a:solidFill>
              <a:latin typeface="Nunito"/>
              <a:ea typeface="Nunito"/>
              <a:cs typeface="Nunito"/>
              <a:sym typeface="Nunito"/>
            </a:endParaRPr>
          </a:p>
          <a:p>
            <a:pPr indent="0" lvl="0" marL="0" rtl="0" algn="l">
              <a:lnSpc>
                <a:spcPct val="115000"/>
              </a:lnSpc>
              <a:spcBef>
                <a:spcPts val="1200"/>
              </a:spcBef>
              <a:spcAft>
                <a:spcPts val="0"/>
              </a:spcAft>
              <a:buClr>
                <a:schemeClr val="dk2"/>
              </a:buClr>
              <a:buSzPts val="1200"/>
              <a:buFont typeface="Arial"/>
              <a:buNone/>
            </a:pPr>
            <a:r>
              <a:rPr lang="en" sz="1200">
                <a:solidFill>
                  <a:schemeClr val="dk2"/>
                </a:solidFill>
                <a:latin typeface="Nunito"/>
                <a:ea typeface="Nunito"/>
                <a:cs typeface="Nunito"/>
                <a:sym typeface="Nunito"/>
              </a:rPr>
              <a:t>Even though the pandemic has made it difficult to travel, it's important to remember that travel is a part of who we are.</a:t>
            </a:r>
            <a:endParaRPr sz="1200">
              <a:solidFill>
                <a:schemeClr val="dk2"/>
              </a:solidFill>
              <a:latin typeface="Nunito"/>
              <a:ea typeface="Nunito"/>
              <a:cs typeface="Nunito"/>
              <a:sym typeface="Nunito"/>
            </a:endParaRPr>
          </a:p>
          <a:p>
            <a:pPr indent="0" lvl="0" marL="0" rtl="0" algn="l">
              <a:lnSpc>
                <a:spcPct val="115000"/>
              </a:lnSpc>
              <a:spcBef>
                <a:spcPts val="1200"/>
              </a:spcBef>
              <a:spcAft>
                <a:spcPts val="1200"/>
              </a:spcAft>
              <a:buClr>
                <a:schemeClr val="dk2"/>
              </a:buClr>
              <a:buSzPts val="1200"/>
              <a:buFont typeface="Arial"/>
              <a:buNone/>
            </a:pPr>
            <a:r>
              <a:rPr lang="en" sz="1200">
                <a:solidFill>
                  <a:schemeClr val="dk2"/>
                </a:solidFill>
                <a:latin typeface="Nunito"/>
                <a:ea typeface="Nunito"/>
                <a:cs typeface="Nunito"/>
                <a:sym typeface="Nunito"/>
              </a:rPr>
              <a:t>We should be mindful of how our travel impacts the environment and try to be responsible travelers.</a:t>
            </a:r>
            <a:endParaRPr sz="1200">
              <a:latin typeface="Nunito"/>
              <a:ea typeface="Nunito"/>
              <a:cs typeface="Nunito"/>
              <a:sym typeface="Nunito"/>
            </a:endParaRPr>
          </a:p>
        </p:txBody>
      </p:sp>
      <p:pic>
        <p:nvPicPr>
          <p:cNvPr id="211" name="Google Shape;211;p21"/>
          <p:cNvPicPr preferRelativeResize="0"/>
          <p:nvPr/>
        </p:nvPicPr>
        <p:blipFill>
          <a:blip r:embed="rId4">
            <a:alphaModFix/>
          </a:blip>
          <a:stretch>
            <a:fillRect/>
          </a:stretch>
        </p:blipFill>
        <p:spPr>
          <a:xfrm>
            <a:off x="3389575" y="3340325"/>
            <a:ext cx="2404901" cy="8079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