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5143500" cx="9144000"/>
  <p:notesSz cx="6858000" cy="9144000"/>
  <p:embeddedFontLst>
    <p:embeddedFont>
      <p:font typeface="Raleway"/>
      <p:regular r:id="rId31"/>
      <p:bold r:id="rId32"/>
      <p:italic r:id="rId33"/>
      <p:boldItalic r:id="rId34"/>
    </p:embeddedFont>
    <p:embeddedFont>
      <p:font typeface="Roboto"/>
      <p:regular r:id="rId35"/>
      <p:bold r:id="rId36"/>
      <p:italic r:id="rId37"/>
      <p:boldItalic r:id="rId38"/>
    </p:embeddedFont>
    <p:embeddedFont>
      <p:font typeface="La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3" roundtripDataSignature="AMtx7mgOSGwaOScxy6uzElGN1djjMPPe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00C482-5200-4FBB-872D-2B5E60885126}">
  <a:tblStyle styleId="{3B00C482-5200-4FBB-872D-2B5E6088512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2.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4.xml"/><Relationship Id="rId21" Type="http://schemas.openxmlformats.org/officeDocument/2006/relationships/slide" Target="slides/slide13.xml"/><Relationship Id="rId43" Type="http://customschemas.google.com/relationships/presentationmetadata" Target="metadata"/><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Raleway-regular.fntdata"/><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font" Target="fonts/Raleway-italic.fntdata"/><Relationship Id="rId10" Type="http://schemas.openxmlformats.org/officeDocument/2006/relationships/slide" Target="slides/slide2.xml"/><Relationship Id="rId32" Type="http://schemas.openxmlformats.org/officeDocument/2006/relationships/font" Target="fonts/Raleway-bold.fntdata"/><Relationship Id="rId13" Type="http://schemas.openxmlformats.org/officeDocument/2006/relationships/slide" Target="slides/slide5.xml"/><Relationship Id="rId35" Type="http://schemas.openxmlformats.org/officeDocument/2006/relationships/font" Target="fonts/Roboto-regular.fntdata"/><Relationship Id="rId12" Type="http://schemas.openxmlformats.org/officeDocument/2006/relationships/slide" Target="slides/slide4.xml"/><Relationship Id="rId34" Type="http://schemas.openxmlformats.org/officeDocument/2006/relationships/font" Target="fonts/Raleway-boldItalic.fntdata"/><Relationship Id="rId15" Type="http://schemas.openxmlformats.org/officeDocument/2006/relationships/slide" Target="slides/slide7.xml"/><Relationship Id="rId37" Type="http://schemas.openxmlformats.org/officeDocument/2006/relationships/font" Target="fonts/Roboto-italic.fntdata"/><Relationship Id="rId14" Type="http://schemas.openxmlformats.org/officeDocument/2006/relationships/slide" Target="slides/slide6.xml"/><Relationship Id="rId36" Type="http://schemas.openxmlformats.org/officeDocument/2006/relationships/font" Target="fonts/Roboto-bold.fntdata"/><Relationship Id="rId17" Type="http://schemas.openxmlformats.org/officeDocument/2006/relationships/slide" Target="slides/slide9.xml"/><Relationship Id="rId39" Type="http://schemas.openxmlformats.org/officeDocument/2006/relationships/font" Target="fonts/Lato-regular.fntdata"/><Relationship Id="rId16" Type="http://schemas.openxmlformats.org/officeDocument/2006/relationships/slide" Target="slides/slide8.xml"/><Relationship Id="rId38" Type="http://schemas.openxmlformats.org/officeDocument/2006/relationships/font" Target="fonts/Roboto-bold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1d951a2d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d1d951a2de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02520fd0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702520fd0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d1d951a2d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2d1d951a2de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702520fd0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702520fd0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02520fd0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702520fd0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02520fd04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702520fd0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02520fd04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702520fd04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g2702520fd04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g2702520fd04_0_110"/>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g2702520fd04_0_110"/>
          <p:cNvGrpSpPr/>
          <p:nvPr/>
        </p:nvGrpSpPr>
        <p:grpSpPr>
          <a:xfrm>
            <a:off x="830392" y="1191256"/>
            <a:ext cx="745763" cy="45826"/>
            <a:chOff x="4580561" y="2589004"/>
            <a:chExt cx="1064464" cy="25200"/>
          </a:xfrm>
        </p:grpSpPr>
        <p:sp>
          <p:nvSpPr>
            <p:cNvPr id="57" name="Google Shape;57;g2702520fd04_0_1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02520fd04_0_1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g2702520fd04_0_110"/>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g2702520fd04_0_110"/>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g2702520fd04_0_1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g2702520fd04_0_118"/>
          <p:cNvGrpSpPr/>
          <p:nvPr/>
        </p:nvGrpSpPr>
        <p:grpSpPr>
          <a:xfrm>
            <a:off x="830392" y="1191256"/>
            <a:ext cx="745763" cy="45826"/>
            <a:chOff x="4580561" y="2589004"/>
            <a:chExt cx="1064464" cy="25200"/>
          </a:xfrm>
        </p:grpSpPr>
        <p:sp>
          <p:nvSpPr>
            <p:cNvPr id="64" name="Google Shape;64;g2702520fd04_0_11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702520fd04_0_11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g2702520fd04_0_11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g2702520fd04_0_1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g2702520fd04_0_1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g2702520fd04_0_124"/>
          <p:cNvGrpSpPr/>
          <p:nvPr/>
        </p:nvGrpSpPr>
        <p:grpSpPr>
          <a:xfrm>
            <a:off x="830392" y="1191256"/>
            <a:ext cx="745763" cy="45826"/>
            <a:chOff x="4580561" y="2589004"/>
            <a:chExt cx="1064464" cy="25200"/>
          </a:xfrm>
        </p:grpSpPr>
        <p:sp>
          <p:nvSpPr>
            <p:cNvPr id="71" name="Google Shape;71;g2702520fd04_0_1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02520fd04_0_1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g2702520fd04_0_12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g2702520fd04_0_12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g2702520fd04_0_1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g2702520fd04_0_13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g2702520fd04_0_132"/>
          <p:cNvGrpSpPr/>
          <p:nvPr/>
        </p:nvGrpSpPr>
        <p:grpSpPr>
          <a:xfrm>
            <a:off x="830392" y="1191256"/>
            <a:ext cx="745763" cy="45826"/>
            <a:chOff x="4580561" y="2589004"/>
            <a:chExt cx="1064464" cy="25200"/>
          </a:xfrm>
        </p:grpSpPr>
        <p:sp>
          <p:nvSpPr>
            <p:cNvPr id="79" name="Google Shape;79;g2702520fd04_0_13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702520fd04_0_13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g2702520fd04_0_132"/>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g2702520fd04_0_13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g2702520fd04_0_132"/>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g2702520fd04_0_1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g2702520fd04_0_14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g2702520fd04_0_141"/>
          <p:cNvGrpSpPr/>
          <p:nvPr/>
        </p:nvGrpSpPr>
        <p:grpSpPr>
          <a:xfrm>
            <a:off x="830392" y="1191256"/>
            <a:ext cx="745763" cy="45826"/>
            <a:chOff x="4580561" y="2589004"/>
            <a:chExt cx="1064464" cy="25200"/>
          </a:xfrm>
        </p:grpSpPr>
        <p:sp>
          <p:nvSpPr>
            <p:cNvPr id="88" name="Google Shape;88;g2702520fd04_0_14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702520fd04_0_14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g2702520fd04_0_141"/>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g2702520fd04_0_1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g2702520fd04_0_14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g2702520fd04_0_148"/>
          <p:cNvGrpSpPr/>
          <p:nvPr/>
        </p:nvGrpSpPr>
        <p:grpSpPr>
          <a:xfrm>
            <a:off x="830392" y="1191256"/>
            <a:ext cx="745763" cy="45826"/>
            <a:chOff x="4580561" y="2589004"/>
            <a:chExt cx="1064464" cy="25200"/>
          </a:xfrm>
        </p:grpSpPr>
        <p:sp>
          <p:nvSpPr>
            <p:cNvPr id="95" name="Google Shape;95;g2702520fd04_0_14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702520fd04_0_14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g2702520fd04_0_148"/>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g2702520fd04_0_148"/>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g2702520fd04_0_1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g2702520fd04_0_156"/>
          <p:cNvGrpSpPr/>
          <p:nvPr/>
        </p:nvGrpSpPr>
        <p:grpSpPr>
          <a:xfrm>
            <a:off x="830392" y="4169130"/>
            <a:ext cx="745763" cy="45826"/>
            <a:chOff x="4580561" y="2589004"/>
            <a:chExt cx="1064464" cy="25200"/>
          </a:xfrm>
        </p:grpSpPr>
        <p:sp>
          <p:nvSpPr>
            <p:cNvPr id="102" name="Google Shape;102;g2702520fd04_0_15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702520fd04_0_15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g2702520fd04_0_156"/>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g2702520fd04_0_15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g2702520fd04_0_16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g2702520fd04_0_162"/>
          <p:cNvGrpSpPr/>
          <p:nvPr/>
        </p:nvGrpSpPr>
        <p:grpSpPr>
          <a:xfrm>
            <a:off x="830392" y="1191256"/>
            <a:ext cx="745763" cy="45826"/>
            <a:chOff x="4580561" y="2589004"/>
            <a:chExt cx="1064464" cy="25200"/>
          </a:xfrm>
        </p:grpSpPr>
        <p:sp>
          <p:nvSpPr>
            <p:cNvPr id="109" name="Google Shape;109;g2702520fd04_0_16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702520fd04_0_16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g2702520fd04_0_162"/>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g2702520fd04_0_162"/>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g2702520fd04_0_162"/>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g2702520fd04_0_16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g2702520fd04_0_171"/>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g2702520fd04_0_17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g2702520fd04_0_174"/>
          <p:cNvGrpSpPr/>
          <p:nvPr/>
        </p:nvGrpSpPr>
        <p:grpSpPr>
          <a:xfrm>
            <a:off x="830392" y="4169130"/>
            <a:ext cx="745763" cy="45826"/>
            <a:chOff x="4580561" y="2589004"/>
            <a:chExt cx="1064464" cy="25200"/>
          </a:xfrm>
        </p:grpSpPr>
        <p:sp>
          <p:nvSpPr>
            <p:cNvPr id="120" name="Google Shape;120;g2702520fd04_0_17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702520fd04_0_17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g2702520fd04_0_17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g2702520fd04_0_174"/>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g2702520fd04_0_17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g2702520fd04_0_18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g2702520fd04_0_308">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g2702520fd04_0_310"/>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g2702520fd04_0_310"/>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g2702520fd04_0_313"/>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g2702520fd04_0_313"/>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g2702520fd04_0_313"/>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g2702520fd04_0_313"/>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g2702520fd04_0_313"/>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g2702520fd04_0_313"/>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g2702520fd04_0_320">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 name="Shape 19"/>
        <p:cNvGrpSpPr/>
        <p:nvPr/>
      </p:nvGrpSpPr>
      <p:grpSpPr>
        <a:xfrm>
          <a:off x="0" y="0"/>
          <a:ext cx="0" cy="0"/>
          <a:chOff x="0" y="0"/>
          <a:chExt cx="0" cy="0"/>
        </a:xfrm>
      </p:grpSpPr>
      <p:sp>
        <p:nvSpPr>
          <p:cNvPr id="20" name="Google Shape;20;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1" name="Google Shape;21;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2" name="Google Shape;2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2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2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6.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g2702520fd04_0_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g2702520fd04_0_10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g2702520fd04_0_10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g2702520fd04_0_30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g2702520fd04_0_30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watch?v=pdWVZ4FA3j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hyperlink" Target="https://flip.com/82a2801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Matariki Food Slideshow</a:t>
            </a:r>
            <a:endParaRPr/>
          </a:p>
        </p:txBody>
      </p:sp>
      <p:sp>
        <p:nvSpPr>
          <p:cNvPr id="149" name="Google Shape;149;p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100">
                <a:solidFill>
                  <a:srgbClr val="495057"/>
                </a:solidFill>
                <a:highlight>
                  <a:srgbClr val="FFFFFF"/>
                </a:highlight>
                <a:latin typeface="Roboto"/>
                <a:ea typeface="Roboto"/>
                <a:cs typeface="Roboto"/>
                <a:sym typeface="Roboto"/>
              </a:rPr>
              <a:t>L.I: We are EXPLORING Matariki food by comparing how my own or another cultural has evolved or remained the same over time.</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Sharing Food</a:t>
            </a:r>
            <a:endParaRPr/>
          </a:p>
        </p:txBody>
      </p:sp>
      <p:sp>
        <p:nvSpPr>
          <p:cNvPr id="206" name="Google Shape;206;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444444"/>
                </a:solidFill>
              </a:rPr>
              <a:t>Sharing food is an essential ingredient of modern Matariki - which coincides nicely with the seasonal yearning for warmer comfort foods - as families, extended tribal families and communities get together to savour the fruits of the harvest.</a:t>
            </a:r>
            <a:endParaRPr>
              <a:solidFill>
                <a:srgbClr val="444444"/>
              </a:solidFill>
            </a:endParaRPr>
          </a:p>
          <a:p>
            <a:pPr indent="0" lvl="0" marL="0" rtl="0" algn="l">
              <a:lnSpc>
                <a:spcPct val="115000"/>
              </a:lnSpc>
              <a:spcBef>
                <a:spcPts val="1600"/>
              </a:spcBef>
              <a:spcAft>
                <a:spcPts val="0"/>
              </a:spcAft>
              <a:buClr>
                <a:schemeClr val="dk1"/>
              </a:buClr>
              <a:buSzPts val="1100"/>
              <a:buFont typeface="Arial"/>
              <a:buNone/>
            </a:pPr>
            <a:r>
              <a:t/>
            </a:r>
            <a:endParaRPr>
              <a:solidFill>
                <a:srgbClr val="444444"/>
              </a:solidFill>
            </a:endParaRPr>
          </a:p>
          <a:p>
            <a:pPr indent="0" lvl="0" marL="0" rtl="0" algn="l">
              <a:lnSpc>
                <a:spcPct val="115000"/>
              </a:lnSpc>
              <a:spcBef>
                <a:spcPts val="1600"/>
              </a:spcBef>
              <a:spcAft>
                <a:spcPts val="1600"/>
              </a:spcAft>
              <a:buSzPts val="1800"/>
              <a:buNone/>
            </a:pPr>
            <a:r>
              <a:rPr lang="en">
                <a:solidFill>
                  <a:srgbClr val="444444"/>
                </a:solidFill>
              </a:rPr>
              <a:t>Matariki feasts often feature food cooked in a Māori hangi - an oven in a pit dug in the ground where meat and vegetables are slowly baked over hot stones that have been covered over with earth.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8"/>
          <p:cNvPicPr preferRelativeResize="0"/>
          <p:nvPr/>
        </p:nvPicPr>
        <p:blipFill rotWithShape="1">
          <a:blip r:embed="rId3">
            <a:alphaModFix/>
          </a:blip>
          <a:srcRect b="0" l="0" r="0" t="0"/>
          <a:stretch/>
        </p:blipFill>
        <p:spPr>
          <a:xfrm>
            <a:off x="1519100" y="784325"/>
            <a:ext cx="6159000" cy="3592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Matariki Feasting</a:t>
            </a:r>
            <a:endParaRPr/>
          </a:p>
        </p:txBody>
      </p:sp>
      <p:sp>
        <p:nvSpPr>
          <p:cNvPr id="217" name="Google Shape;21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t/>
            </a:r>
            <a:endParaRPr/>
          </a:p>
        </p:txBody>
      </p:sp>
      <p:pic>
        <p:nvPicPr>
          <p:cNvPr id="218" name="Google Shape;218;p9"/>
          <p:cNvPicPr preferRelativeResize="0"/>
          <p:nvPr/>
        </p:nvPicPr>
        <p:blipFill rotWithShape="1">
          <a:blip r:embed="rId3">
            <a:alphaModFix/>
          </a:blip>
          <a:srcRect b="0" l="0" r="0" t="0"/>
          <a:stretch/>
        </p:blipFill>
        <p:spPr>
          <a:xfrm>
            <a:off x="1543875" y="1287950"/>
            <a:ext cx="6026899" cy="3153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Hangi</a:t>
            </a:r>
            <a:endParaRPr/>
          </a:p>
        </p:txBody>
      </p:sp>
      <p:sp>
        <p:nvSpPr>
          <p:cNvPr id="224" name="Google Shape;224;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444444"/>
                </a:solidFill>
              </a:rPr>
              <a:t>The typical modern hangi includes lamb and pork, but traditional foods are also likely to feature on the menu - shellfish, seafood, vegetables, plants and herbs gathered from the forest.</a:t>
            </a:r>
            <a:endParaRPr>
              <a:solidFill>
                <a:srgbClr val="444444"/>
              </a:solidFill>
            </a:endParaRPr>
          </a:p>
          <a:p>
            <a:pPr indent="0" lvl="0" marL="0" rtl="0" algn="l">
              <a:lnSpc>
                <a:spcPct val="115000"/>
              </a:lnSpc>
              <a:spcBef>
                <a:spcPts val="1600"/>
              </a:spcBef>
              <a:spcAft>
                <a:spcPts val="0"/>
              </a:spcAft>
              <a:buSzPts val="1800"/>
              <a:buNone/>
            </a:pPr>
            <a:r>
              <a:rPr lang="en">
                <a:solidFill>
                  <a:srgbClr val="444444"/>
                </a:solidFill>
              </a:rPr>
              <a:t>Kumara / sweet potato is an all-time favourite New Zealand vegetable, but other traditional Māori root crops - including varieties of purple taewa or riwai / Māori potato - have enjoyed a comeback in recent times.</a:t>
            </a:r>
            <a:endParaRPr>
              <a:solidFill>
                <a:srgbClr val="444444"/>
              </a:solidFill>
            </a:endParaRPr>
          </a:p>
          <a:p>
            <a:pPr indent="0" lvl="0" marL="0" rtl="0" algn="l">
              <a:lnSpc>
                <a:spcPct val="115000"/>
              </a:lnSpc>
              <a:spcBef>
                <a:spcPts val="1600"/>
              </a:spcBef>
              <a:spcAft>
                <a:spcPts val="1600"/>
              </a:spcAft>
              <a:buSzPts val="1800"/>
              <a:buNone/>
            </a:pPr>
            <a:r>
              <a:t/>
            </a:r>
            <a:endParaRPr>
              <a:solidFill>
                <a:srgbClr val="44444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 Little History</a:t>
            </a:r>
            <a:endParaRPr/>
          </a:p>
        </p:txBody>
      </p:sp>
      <p:sp>
        <p:nvSpPr>
          <p:cNvPr id="230" name="Google Shape;230;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444444"/>
                </a:solidFill>
              </a:rPr>
              <a:t>The first Māori voyagers who navigated their great canoes from Hawaiki - the original homeland - brought food plants with them, such as kumara / sweet potato, hue / gourds, taro, and yams, along with the rituals and tools they used for cultivation.</a:t>
            </a:r>
            <a:endParaRPr>
              <a:solidFill>
                <a:srgbClr val="444444"/>
              </a:solidFill>
            </a:endParaRPr>
          </a:p>
          <a:p>
            <a:pPr indent="0" lvl="0" marL="0" rtl="0" algn="l">
              <a:lnSpc>
                <a:spcPct val="115000"/>
              </a:lnSpc>
              <a:spcBef>
                <a:spcPts val="1600"/>
              </a:spcBef>
              <a:spcAft>
                <a:spcPts val="0"/>
              </a:spcAft>
              <a:buClr>
                <a:schemeClr val="dk1"/>
              </a:buClr>
              <a:buSzPts val="1100"/>
              <a:buFont typeface="Arial"/>
              <a:buNone/>
            </a:pPr>
            <a:r>
              <a:t/>
            </a:r>
            <a:endParaRPr>
              <a:solidFill>
                <a:srgbClr val="444444"/>
              </a:solidFill>
            </a:endParaRPr>
          </a:p>
          <a:p>
            <a:pPr indent="0" lvl="0" marL="0" rtl="0" algn="l">
              <a:lnSpc>
                <a:spcPct val="115000"/>
              </a:lnSpc>
              <a:spcBef>
                <a:spcPts val="1600"/>
              </a:spcBef>
              <a:spcAft>
                <a:spcPts val="1600"/>
              </a:spcAft>
              <a:buSzPts val="1800"/>
              <a:buNone/>
            </a:pPr>
            <a:r>
              <a:rPr lang="en">
                <a:solidFill>
                  <a:srgbClr val="444444"/>
                </a:solidFill>
              </a:rPr>
              <a:t>In the forests, Māori hunters caught birds such as kererū / wood pigeon and the kiore / rat, and foraged for grubs, edible and medicinal plants, berries and herbs. They fished the rivers, lakes and ocean for eels, fish and other seafood, and dug for shellfish on the beaches.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Food Gathering</a:t>
            </a:r>
            <a:endParaRPr/>
          </a:p>
        </p:txBody>
      </p:sp>
      <p:sp>
        <p:nvSpPr>
          <p:cNvPr id="236" name="Google Shape;236;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444444"/>
                </a:solidFill>
              </a:rPr>
              <a:t>Before Europeans introduced metal tools and guns, Māori made implements for gardening, hunting, fishing, and eeling from natural resources found in the surrounding environment.</a:t>
            </a:r>
            <a:endParaRPr>
              <a:solidFill>
                <a:srgbClr val="444444"/>
              </a:solidFill>
            </a:endParaRPr>
          </a:p>
          <a:p>
            <a:pPr indent="0" lvl="0" marL="0" rtl="0" algn="l">
              <a:lnSpc>
                <a:spcPct val="115000"/>
              </a:lnSpc>
              <a:spcBef>
                <a:spcPts val="1600"/>
              </a:spcBef>
              <a:spcAft>
                <a:spcPts val="0"/>
              </a:spcAft>
              <a:buSzPts val="1800"/>
              <a:buNone/>
            </a:pPr>
            <a:r>
              <a:rPr lang="en">
                <a:solidFill>
                  <a:srgbClr val="444444"/>
                </a:solidFill>
              </a:rPr>
              <a:t>They used wood, bark and flax for making snares, and gardening tools. Bird and whale bones were used for making matau / fishhooks, and spear points. Hīnaki / eel pots and taruke / crayfish pots were made out of supplejack vines.</a:t>
            </a:r>
            <a:endParaRPr>
              <a:solidFill>
                <a:srgbClr val="444444"/>
              </a:solidFill>
            </a:endParaRPr>
          </a:p>
          <a:p>
            <a:pPr indent="0" lvl="0" marL="0" rtl="0" algn="l">
              <a:lnSpc>
                <a:spcPct val="115000"/>
              </a:lnSpc>
              <a:spcBef>
                <a:spcPts val="1600"/>
              </a:spcBef>
              <a:spcAft>
                <a:spcPts val="1600"/>
              </a:spcAft>
              <a:buSzPts val="1800"/>
              <a:buNone/>
            </a:pPr>
            <a:r>
              <a:rPr lang="en">
                <a:solidFill>
                  <a:srgbClr val="444444"/>
                </a:solidFill>
              </a:rPr>
              <a:t>While many of the old ways, including traditional food gathering methods and tools, disappeared after the arrival of Europeans, there has been a revival over recent decades, and many books have been written about these methods.</a:t>
            </a:r>
            <a:endParaRPr>
              <a:solidFill>
                <a:srgbClr val="44444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13"/>
          <p:cNvPicPr preferRelativeResize="0"/>
          <p:nvPr/>
        </p:nvPicPr>
        <p:blipFill rotWithShape="1">
          <a:blip r:embed="rId3">
            <a:alphaModFix/>
          </a:blip>
          <a:srcRect b="0" l="0" r="0" t="0"/>
          <a:stretch/>
        </p:blipFill>
        <p:spPr>
          <a:xfrm>
            <a:off x="246950" y="527500"/>
            <a:ext cx="1519850" cy="2494926"/>
          </a:xfrm>
          <a:prstGeom prst="rect">
            <a:avLst/>
          </a:prstGeom>
          <a:noFill/>
          <a:ln>
            <a:noFill/>
          </a:ln>
        </p:spPr>
      </p:pic>
      <p:pic>
        <p:nvPicPr>
          <p:cNvPr id="242" name="Google Shape;242;p13"/>
          <p:cNvPicPr preferRelativeResize="0"/>
          <p:nvPr/>
        </p:nvPicPr>
        <p:blipFill rotWithShape="1">
          <a:blip r:embed="rId4">
            <a:alphaModFix/>
          </a:blip>
          <a:srcRect b="0" l="0" r="0" t="0"/>
          <a:stretch/>
        </p:blipFill>
        <p:spPr>
          <a:xfrm>
            <a:off x="1968700" y="2355850"/>
            <a:ext cx="1630925" cy="2494925"/>
          </a:xfrm>
          <a:prstGeom prst="rect">
            <a:avLst/>
          </a:prstGeom>
          <a:noFill/>
          <a:ln>
            <a:noFill/>
          </a:ln>
        </p:spPr>
      </p:pic>
      <p:pic>
        <p:nvPicPr>
          <p:cNvPr id="243" name="Google Shape;243;p13"/>
          <p:cNvPicPr preferRelativeResize="0"/>
          <p:nvPr/>
        </p:nvPicPr>
        <p:blipFill rotWithShape="1">
          <a:blip r:embed="rId5">
            <a:alphaModFix/>
          </a:blip>
          <a:srcRect b="0" l="0" r="0" t="0"/>
          <a:stretch/>
        </p:blipFill>
        <p:spPr>
          <a:xfrm>
            <a:off x="4055613" y="284500"/>
            <a:ext cx="1944625" cy="2870024"/>
          </a:xfrm>
          <a:prstGeom prst="rect">
            <a:avLst/>
          </a:prstGeom>
          <a:noFill/>
          <a:ln>
            <a:noFill/>
          </a:ln>
        </p:spPr>
      </p:pic>
      <p:pic>
        <p:nvPicPr>
          <p:cNvPr id="244" name="Google Shape;244;p13"/>
          <p:cNvPicPr preferRelativeResize="0"/>
          <p:nvPr/>
        </p:nvPicPr>
        <p:blipFill rotWithShape="1">
          <a:blip r:embed="rId6">
            <a:alphaModFix/>
          </a:blip>
          <a:srcRect b="0" l="0" r="0" t="0"/>
          <a:stretch/>
        </p:blipFill>
        <p:spPr>
          <a:xfrm>
            <a:off x="6456250" y="2214075"/>
            <a:ext cx="2035975" cy="2778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Rongo &amp; Haumia</a:t>
            </a:r>
            <a:endParaRPr/>
          </a:p>
        </p:txBody>
      </p:sp>
      <p:sp>
        <p:nvSpPr>
          <p:cNvPr id="250" name="Google Shape;250;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1100">
                <a:solidFill>
                  <a:srgbClr val="545454"/>
                </a:solidFill>
                <a:highlight>
                  <a:srgbClr val="FFFFFF"/>
                </a:highlight>
              </a:rPr>
              <a:t>God of cultivated plants                                                                                                                                    God of all uncultivated food.                                                                </a:t>
            </a:r>
            <a:endParaRPr/>
          </a:p>
        </p:txBody>
      </p:sp>
      <p:pic>
        <p:nvPicPr>
          <p:cNvPr id="251" name="Google Shape;251;p14"/>
          <p:cNvPicPr preferRelativeResize="0"/>
          <p:nvPr/>
        </p:nvPicPr>
        <p:blipFill rotWithShape="1">
          <a:blip r:embed="rId3">
            <a:alphaModFix/>
          </a:blip>
          <a:srcRect b="0" l="0" r="0" t="0"/>
          <a:stretch/>
        </p:blipFill>
        <p:spPr>
          <a:xfrm>
            <a:off x="2443775" y="1195525"/>
            <a:ext cx="4227100" cy="3341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d1d951a2de_0_13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Activity (Mild)</a:t>
            </a:r>
            <a:endParaRPr/>
          </a:p>
        </p:txBody>
      </p:sp>
      <p:sp>
        <p:nvSpPr>
          <p:cNvPr id="257" name="Google Shape;257;g2d1d951a2de_0_13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lang="en"/>
              <a:t>On the next slide you will see a list of Maori food names. Then on the next slide you need to drag the pictures into the boxes alongside the correct names.</a:t>
            </a:r>
            <a:endParaRPr/>
          </a:p>
        </p:txBody>
      </p:sp>
      <p:pic>
        <p:nvPicPr>
          <p:cNvPr id="258" name="Google Shape;258;g2d1d951a2de_0_138"/>
          <p:cNvPicPr preferRelativeResize="0"/>
          <p:nvPr/>
        </p:nvPicPr>
        <p:blipFill>
          <a:blip r:embed="rId3">
            <a:alphaModFix/>
          </a:blip>
          <a:stretch>
            <a:fillRect/>
          </a:stretch>
        </p:blipFill>
        <p:spPr>
          <a:xfrm>
            <a:off x="3272100" y="152400"/>
            <a:ext cx="5615700" cy="4843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702520fd04_0_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Maori Food In English</a:t>
            </a:r>
            <a:endParaRPr/>
          </a:p>
        </p:txBody>
      </p:sp>
      <p:sp>
        <p:nvSpPr>
          <p:cNvPr id="264" name="Google Shape;264;g2702520fd04_0_1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Reme - Lamb</a:t>
            </a:r>
            <a:endParaRPr/>
          </a:p>
          <a:p>
            <a:pPr indent="-342900" lvl="0" marL="457200" rtl="0" algn="l">
              <a:spcBef>
                <a:spcPts val="0"/>
              </a:spcBef>
              <a:spcAft>
                <a:spcPts val="0"/>
              </a:spcAft>
              <a:buSzPts val="1800"/>
              <a:buAutoNum type="arabicPeriod"/>
            </a:pPr>
            <a:r>
              <a:rPr lang="en"/>
              <a:t>Kina - Sea Urchin</a:t>
            </a:r>
            <a:endParaRPr/>
          </a:p>
          <a:p>
            <a:pPr indent="-342900" lvl="0" marL="457200" rtl="0" algn="l">
              <a:spcBef>
                <a:spcPts val="0"/>
              </a:spcBef>
              <a:spcAft>
                <a:spcPts val="0"/>
              </a:spcAft>
              <a:buSzPts val="1800"/>
              <a:buAutoNum type="arabicPeriod"/>
            </a:pPr>
            <a:r>
              <a:rPr lang="en"/>
              <a:t>Tipa - Scallop</a:t>
            </a:r>
            <a:endParaRPr/>
          </a:p>
          <a:p>
            <a:pPr indent="-342900" lvl="0" marL="457200" rtl="0" algn="l">
              <a:spcBef>
                <a:spcPts val="0"/>
              </a:spcBef>
              <a:spcAft>
                <a:spcPts val="0"/>
              </a:spcAft>
              <a:buSzPts val="1800"/>
              <a:buAutoNum type="arabicPeriod"/>
            </a:pPr>
            <a:r>
              <a:rPr lang="en"/>
              <a:t>Poaka Me Pini - Pork</a:t>
            </a:r>
            <a:endParaRPr/>
          </a:p>
          <a:p>
            <a:pPr indent="-342900" lvl="0" marL="457200" rtl="0" algn="l">
              <a:spcBef>
                <a:spcPts val="0"/>
              </a:spcBef>
              <a:spcAft>
                <a:spcPts val="0"/>
              </a:spcAft>
              <a:buSzPts val="1800"/>
              <a:buAutoNum type="arabicPeriod"/>
            </a:pPr>
            <a:r>
              <a:rPr lang="en"/>
              <a:t>Kamokamo - Squash</a:t>
            </a:r>
            <a:endParaRPr/>
          </a:p>
          <a:p>
            <a:pPr indent="-342900" lvl="0" marL="457200" rtl="0" algn="l">
              <a:spcBef>
                <a:spcPts val="0"/>
              </a:spcBef>
              <a:spcAft>
                <a:spcPts val="0"/>
              </a:spcAft>
              <a:buSzPts val="1800"/>
              <a:buAutoNum type="arabicPeriod"/>
            </a:pPr>
            <a:r>
              <a:rPr lang="en"/>
              <a:t>Puha - Herb</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Modern Matariki Food</a:t>
            </a:r>
            <a:endParaRPr/>
          </a:p>
        </p:txBody>
      </p:sp>
      <p:sp>
        <p:nvSpPr>
          <p:cNvPr id="155" name="Google Shape;155;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1100" u="sng">
                <a:solidFill>
                  <a:schemeClr val="hlink"/>
                </a:solidFill>
                <a:hlinkClick r:id="rId3"/>
              </a:rPr>
              <a:t>https://www.youtube.com/watch?v=pdWVZ4FA3jo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graphicFrame>
        <p:nvGraphicFramePr>
          <p:cNvPr id="269" name="Google Shape;269;g2d1d951a2de_0_143"/>
          <p:cNvGraphicFramePr/>
          <p:nvPr/>
        </p:nvGraphicFramePr>
        <p:xfrm>
          <a:off x="64050" y="102975"/>
          <a:ext cx="3000000" cy="3000000"/>
        </p:xfrm>
        <a:graphic>
          <a:graphicData uri="http://schemas.openxmlformats.org/drawingml/2006/table">
            <a:tbl>
              <a:tblPr>
                <a:noFill/>
                <a:tableStyleId>{3B00C482-5200-4FBB-872D-2B5E60885126}</a:tableStyleId>
              </a:tblPr>
              <a:tblGrid>
                <a:gridCol w="2649625"/>
                <a:gridCol w="2963600"/>
              </a:tblGrid>
              <a:tr h="381000">
                <a:tc>
                  <a:txBody>
                    <a:bodyPr/>
                    <a:lstStyle/>
                    <a:p>
                      <a:pPr indent="0" lvl="0" marL="0" rtl="0" algn="l">
                        <a:spcBef>
                          <a:spcPts val="0"/>
                        </a:spcBef>
                        <a:spcAft>
                          <a:spcPts val="0"/>
                        </a:spcAft>
                        <a:buNone/>
                      </a:pPr>
                      <a:r>
                        <a:rPr lang="en"/>
                        <a:t>Kamokamo</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Puha</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Tipa</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Kina</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solidFill>
                            <a:schemeClr val="dk1"/>
                          </a:solidFill>
                          <a:highlight>
                            <a:srgbClr val="FFFFFF"/>
                          </a:highlight>
                        </a:rPr>
                        <a:t>Poaka me pīni</a:t>
                      </a:r>
                      <a:endParaRPr>
                        <a:solidFill>
                          <a:schemeClr val="dk1"/>
                        </a:solidFill>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Reme</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70" name="Google Shape;270;g2d1d951a2de_0_143"/>
          <p:cNvPicPr preferRelativeResize="0"/>
          <p:nvPr/>
        </p:nvPicPr>
        <p:blipFill>
          <a:blip r:embed="rId3">
            <a:alphaModFix/>
          </a:blip>
          <a:stretch>
            <a:fillRect/>
          </a:stretch>
        </p:blipFill>
        <p:spPr>
          <a:xfrm>
            <a:off x="6158400" y="4321225"/>
            <a:ext cx="2492925" cy="719300"/>
          </a:xfrm>
          <a:prstGeom prst="rect">
            <a:avLst/>
          </a:prstGeom>
          <a:noFill/>
          <a:ln>
            <a:noFill/>
          </a:ln>
        </p:spPr>
      </p:pic>
      <p:pic>
        <p:nvPicPr>
          <p:cNvPr id="271" name="Google Shape;271;g2d1d951a2de_0_143"/>
          <p:cNvPicPr preferRelativeResize="0"/>
          <p:nvPr/>
        </p:nvPicPr>
        <p:blipFill>
          <a:blip r:embed="rId4">
            <a:alphaModFix/>
          </a:blip>
          <a:stretch>
            <a:fillRect/>
          </a:stretch>
        </p:blipFill>
        <p:spPr>
          <a:xfrm>
            <a:off x="6158400" y="152400"/>
            <a:ext cx="2492924" cy="719300"/>
          </a:xfrm>
          <a:prstGeom prst="rect">
            <a:avLst/>
          </a:prstGeom>
          <a:noFill/>
          <a:ln>
            <a:noFill/>
          </a:ln>
        </p:spPr>
      </p:pic>
      <p:pic>
        <p:nvPicPr>
          <p:cNvPr id="272" name="Google Shape;272;g2d1d951a2de_0_143"/>
          <p:cNvPicPr preferRelativeResize="0"/>
          <p:nvPr/>
        </p:nvPicPr>
        <p:blipFill>
          <a:blip r:embed="rId5">
            <a:alphaModFix/>
          </a:blip>
          <a:stretch>
            <a:fillRect/>
          </a:stretch>
        </p:blipFill>
        <p:spPr>
          <a:xfrm>
            <a:off x="6158400" y="2675375"/>
            <a:ext cx="2492926" cy="719300"/>
          </a:xfrm>
          <a:prstGeom prst="rect">
            <a:avLst/>
          </a:prstGeom>
          <a:noFill/>
          <a:ln>
            <a:noFill/>
          </a:ln>
        </p:spPr>
      </p:pic>
      <p:pic>
        <p:nvPicPr>
          <p:cNvPr id="273" name="Google Shape;273;g2d1d951a2de_0_143"/>
          <p:cNvPicPr preferRelativeResize="0"/>
          <p:nvPr/>
        </p:nvPicPr>
        <p:blipFill>
          <a:blip r:embed="rId6">
            <a:alphaModFix/>
          </a:blip>
          <a:stretch>
            <a:fillRect/>
          </a:stretch>
        </p:blipFill>
        <p:spPr>
          <a:xfrm>
            <a:off x="6158400" y="970400"/>
            <a:ext cx="2492926" cy="719301"/>
          </a:xfrm>
          <a:prstGeom prst="rect">
            <a:avLst/>
          </a:prstGeom>
          <a:noFill/>
          <a:ln>
            <a:noFill/>
          </a:ln>
        </p:spPr>
      </p:pic>
      <p:pic>
        <p:nvPicPr>
          <p:cNvPr id="274" name="Google Shape;274;g2d1d951a2de_0_143"/>
          <p:cNvPicPr preferRelativeResize="0"/>
          <p:nvPr/>
        </p:nvPicPr>
        <p:blipFill>
          <a:blip r:embed="rId7">
            <a:alphaModFix/>
          </a:blip>
          <a:stretch>
            <a:fillRect/>
          </a:stretch>
        </p:blipFill>
        <p:spPr>
          <a:xfrm>
            <a:off x="6158400" y="3498300"/>
            <a:ext cx="2492923" cy="719300"/>
          </a:xfrm>
          <a:prstGeom prst="rect">
            <a:avLst/>
          </a:prstGeom>
          <a:noFill/>
          <a:ln>
            <a:noFill/>
          </a:ln>
        </p:spPr>
      </p:pic>
      <p:pic>
        <p:nvPicPr>
          <p:cNvPr id="275" name="Google Shape;275;g2d1d951a2de_0_143"/>
          <p:cNvPicPr preferRelativeResize="0"/>
          <p:nvPr/>
        </p:nvPicPr>
        <p:blipFill>
          <a:blip r:embed="rId8">
            <a:alphaModFix/>
          </a:blip>
          <a:stretch>
            <a:fillRect/>
          </a:stretch>
        </p:blipFill>
        <p:spPr>
          <a:xfrm>
            <a:off x="6158400" y="1822887"/>
            <a:ext cx="2492925" cy="719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Task 1 (Medium)</a:t>
            </a:r>
            <a:endParaRPr/>
          </a:p>
        </p:txBody>
      </p:sp>
      <p:sp>
        <p:nvSpPr>
          <p:cNvPr id="281" name="Google Shape;281;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t>You will need to draw a table in your global studies books. On the table you draw Maori food and food you would eat if you celebrate Matariki. You will also need to draw where you would eat.</a:t>
            </a:r>
            <a:endParaRPr sz="2400"/>
          </a:p>
          <a:p>
            <a:pPr indent="0" lvl="0" marL="0" rtl="0" algn="l">
              <a:lnSpc>
                <a:spcPct val="115000"/>
              </a:lnSpc>
              <a:spcBef>
                <a:spcPts val="1600"/>
              </a:spcBef>
              <a:spcAft>
                <a:spcPts val="1600"/>
              </a:spcAft>
              <a:buSzPts val="1800"/>
              <a:buNone/>
            </a:pPr>
            <a:r>
              <a:rPr lang="en" sz="2400"/>
              <a:t>Remember it is important to be open to the diversity of food of other cultures and I have high expectations of you.</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702520fd04_0_1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2 (Spicy)</a:t>
            </a:r>
            <a:endParaRPr/>
          </a:p>
        </p:txBody>
      </p:sp>
      <p:sp>
        <p:nvSpPr>
          <p:cNvPr id="287" name="Google Shape;287;g2702520fd04_0_1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a letter to the old Maori people telling them that if you could choose more different food to have with their hangi what would it be and why. Think of what food you eat now that is different from the old Maori people.</a:t>
            </a:r>
            <a:endParaRPr/>
          </a:p>
        </p:txBody>
      </p:sp>
      <p:pic>
        <p:nvPicPr>
          <p:cNvPr id="288" name="Google Shape;288;g2702520fd04_0_15"/>
          <p:cNvPicPr preferRelativeResize="0"/>
          <p:nvPr/>
        </p:nvPicPr>
        <p:blipFill>
          <a:blip r:embed="rId3">
            <a:alphaModFix/>
          </a:blip>
          <a:stretch>
            <a:fillRect/>
          </a:stretch>
        </p:blipFill>
        <p:spPr>
          <a:xfrm>
            <a:off x="3272100" y="152400"/>
            <a:ext cx="5576300" cy="486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Discussion</a:t>
            </a:r>
            <a:endParaRPr/>
          </a:p>
        </p:txBody>
      </p:sp>
      <p:sp>
        <p:nvSpPr>
          <p:cNvPr id="161" name="Google Shape;16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2400"/>
              <a:t>Discuss with the people next to you about what do you think the importance of food was during Matariki.</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latin typeface="Calibri"/>
                <a:ea typeface="Calibri"/>
                <a:cs typeface="Calibri"/>
                <a:sym typeface="Calibri"/>
              </a:rPr>
              <a:t>In this lesson you will learn...</a:t>
            </a:r>
            <a:endParaRPr/>
          </a:p>
        </p:txBody>
      </p:sp>
      <p:sp>
        <p:nvSpPr>
          <p:cNvPr id="167" name="Google Shape;167;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The importance of food during Matariki.</a:t>
            </a:r>
            <a:endParaRPr/>
          </a:p>
          <a:p>
            <a:pPr indent="-342900" lvl="0" marL="457200" rtl="0" algn="l">
              <a:lnSpc>
                <a:spcPct val="115000"/>
              </a:lnSpc>
              <a:spcBef>
                <a:spcPts val="0"/>
              </a:spcBef>
              <a:spcAft>
                <a:spcPts val="0"/>
              </a:spcAft>
              <a:buSzPts val="1800"/>
              <a:buChar char="❏"/>
            </a:pPr>
            <a:r>
              <a:rPr lang="en"/>
              <a:t>What kind of food people ate during Matariki.</a:t>
            </a:r>
            <a:endParaRPr/>
          </a:p>
          <a:p>
            <a:pPr indent="-342900" lvl="0" marL="457200" rtl="0" algn="l">
              <a:lnSpc>
                <a:spcPct val="115000"/>
              </a:lnSpc>
              <a:spcBef>
                <a:spcPts val="0"/>
              </a:spcBef>
              <a:spcAft>
                <a:spcPts val="0"/>
              </a:spcAft>
              <a:buSzPts val="1800"/>
              <a:buChar char="❏"/>
            </a:pPr>
            <a:r>
              <a:rPr lang="en"/>
              <a:t>History about how Maori gathered food.</a:t>
            </a:r>
            <a:endParaRPr/>
          </a:p>
          <a:p>
            <a:pPr indent="-342900" lvl="0" marL="457200" rtl="0" algn="l">
              <a:lnSpc>
                <a:spcPct val="115000"/>
              </a:lnSpc>
              <a:spcBef>
                <a:spcPts val="0"/>
              </a:spcBef>
              <a:spcAft>
                <a:spcPts val="0"/>
              </a:spcAft>
              <a:buSzPts val="1800"/>
              <a:buChar char="❏"/>
            </a:pPr>
            <a:r>
              <a:rPr lang="en"/>
              <a:t>Activity</a:t>
            </a:r>
            <a:endParaRPr/>
          </a:p>
          <a:p>
            <a:pPr indent="-342900" lvl="0" marL="457200" rtl="0" algn="l">
              <a:lnSpc>
                <a:spcPct val="115000"/>
              </a:lnSpc>
              <a:spcBef>
                <a:spcPts val="0"/>
              </a:spcBef>
              <a:spcAft>
                <a:spcPts val="0"/>
              </a:spcAft>
              <a:buSzPts val="1800"/>
              <a:buChar char="❏"/>
            </a:pPr>
            <a:r>
              <a:rPr lang="en"/>
              <a:t>Tasks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702520fd04_0_10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2702520fd04_0_18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78" name="Google Shape;178;g2702520fd04_0_18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2702520fd04_0_297"/>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Maori were thankful to the gods and goddesses for food in Matariki.</a:t>
            </a:r>
            <a:endParaRPr/>
          </a:p>
        </p:txBody>
      </p:sp>
      <p:sp>
        <p:nvSpPr>
          <p:cNvPr id="185" name="Google Shape;185;g2702520fd04_0_297"/>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Sharing food and having a hangi (oven) was how Maori ate throughout Matariki.</a:t>
            </a:r>
            <a:endParaRPr/>
          </a:p>
        </p:txBody>
      </p:sp>
      <p:sp>
        <p:nvSpPr>
          <p:cNvPr id="186" name="Google Shape;186;g2702520fd04_0_297"/>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87" name="Google Shape;187;g2702520fd04_0_297"/>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Harvest Festival</a:t>
            </a:r>
            <a:endParaRPr/>
          </a:p>
        </p:txBody>
      </p:sp>
      <p:sp>
        <p:nvSpPr>
          <p:cNvPr id="193" name="Google Shape;193;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t/>
            </a:r>
            <a:endParaRPr/>
          </a:p>
        </p:txBody>
      </p:sp>
      <p:pic>
        <p:nvPicPr>
          <p:cNvPr id="194" name="Google Shape;194;p5"/>
          <p:cNvPicPr preferRelativeResize="0"/>
          <p:nvPr/>
        </p:nvPicPr>
        <p:blipFill rotWithShape="1">
          <a:blip r:embed="rId3">
            <a:alphaModFix/>
          </a:blip>
          <a:srcRect b="0" l="0" r="0" t="0"/>
          <a:stretch/>
        </p:blipFill>
        <p:spPr>
          <a:xfrm>
            <a:off x="1411775" y="1263175"/>
            <a:ext cx="6266326" cy="3178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Cold Wave</a:t>
            </a:r>
            <a:endParaRPr/>
          </a:p>
        </p:txBody>
      </p:sp>
      <p:sp>
        <p:nvSpPr>
          <p:cNvPr id="200" name="Google Shape;200;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350">
                <a:solidFill>
                  <a:srgbClr val="444444"/>
                </a:solidFill>
              </a:rPr>
              <a:t>Matariki was a time for looking back and being thankful to the gods of the land, forest and sea for the provisions of the past harvest that would sustain the people through the colder months.</a:t>
            </a:r>
            <a:endParaRPr sz="1350">
              <a:solidFill>
                <a:srgbClr val="444444"/>
              </a:solidFill>
            </a:endParaRPr>
          </a:p>
          <a:p>
            <a:pPr indent="0" lvl="0" marL="0" rtl="0" algn="l">
              <a:lnSpc>
                <a:spcPct val="115000"/>
              </a:lnSpc>
              <a:spcBef>
                <a:spcPts val="1600"/>
              </a:spcBef>
              <a:spcAft>
                <a:spcPts val="0"/>
              </a:spcAft>
              <a:buClr>
                <a:schemeClr val="dk1"/>
              </a:buClr>
              <a:buSzPts val="1100"/>
              <a:buFont typeface="Arial"/>
              <a:buNone/>
            </a:pPr>
            <a:r>
              <a:t/>
            </a:r>
            <a:endParaRPr sz="1350">
              <a:solidFill>
                <a:srgbClr val="444444"/>
              </a:solidFill>
            </a:endParaRPr>
          </a:p>
          <a:p>
            <a:pPr indent="0" lvl="0" marL="0" rtl="0" algn="l">
              <a:lnSpc>
                <a:spcPct val="115000"/>
              </a:lnSpc>
              <a:spcBef>
                <a:spcPts val="1600"/>
              </a:spcBef>
              <a:spcAft>
                <a:spcPts val="0"/>
              </a:spcAft>
              <a:buSzPts val="1800"/>
              <a:buNone/>
            </a:pPr>
            <a:r>
              <a:rPr lang="en" sz="1350">
                <a:solidFill>
                  <a:srgbClr val="444444"/>
                </a:solidFill>
              </a:rPr>
              <a:t>With the pātaka / food storehouses full, there was no planting, food gathering, fishing or eeling left to do, so Matariki became a mostly indoor occasion.</a:t>
            </a:r>
            <a:endParaRPr sz="1350">
              <a:solidFill>
                <a:srgbClr val="444444"/>
              </a:solidFill>
            </a:endParaRPr>
          </a:p>
          <a:p>
            <a:pPr indent="0" lvl="0" marL="0" rtl="0" algn="l">
              <a:lnSpc>
                <a:spcPct val="115000"/>
              </a:lnSpc>
              <a:spcBef>
                <a:spcPts val="1600"/>
              </a:spcBef>
              <a:spcAft>
                <a:spcPts val="0"/>
              </a:spcAft>
              <a:buClr>
                <a:schemeClr val="dk1"/>
              </a:buClr>
              <a:buSzPts val="1100"/>
              <a:buFont typeface="Arial"/>
              <a:buNone/>
            </a:pPr>
            <a:r>
              <a:t/>
            </a:r>
            <a:endParaRPr sz="1350">
              <a:solidFill>
                <a:srgbClr val="444444"/>
              </a:solidFill>
            </a:endParaRPr>
          </a:p>
          <a:p>
            <a:pPr indent="0" lvl="0" marL="0" rtl="0" algn="l">
              <a:lnSpc>
                <a:spcPct val="115000"/>
              </a:lnSpc>
              <a:spcBef>
                <a:spcPts val="1600"/>
              </a:spcBef>
              <a:spcAft>
                <a:spcPts val="1600"/>
              </a:spcAft>
              <a:buSzPts val="1800"/>
              <a:buNone/>
            </a:pPr>
            <a:r>
              <a:rPr lang="en" sz="1350">
                <a:solidFill>
                  <a:srgbClr val="444444"/>
                </a:solidFill>
              </a:rPr>
              <a:t>The old-time Matariki was a time for feasting and sharing the harvest bounty with family and friends.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