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omfortaa-regular.fntdata"/><Relationship Id="rId23" Type="http://schemas.openxmlformats.org/officeDocument/2006/relationships/font" Target="fonts/Lato-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5"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1bce60e5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1bce60e5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1bce60e5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1bce60e5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1bce60e55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1bce60e55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1bce60e55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1bce60e55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1bce60e55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1bce60e55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1bce60e55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1bce60e5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1bce60e5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f1bce60e55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f1bce60e55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f1bce60e55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f1bce60e55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6.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iP8jyyQI3U"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8.png"/><Relationship Id="rId11" Type="http://schemas.openxmlformats.org/officeDocument/2006/relationships/image" Target="../media/image4.png"/><Relationship Id="rId10" Type="http://schemas.openxmlformats.org/officeDocument/2006/relationships/image" Target="../media/image19.png"/><Relationship Id="rId12" Type="http://schemas.openxmlformats.org/officeDocument/2006/relationships/image" Target="../media/image3.jpg"/><Relationship Id="rId9"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2.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fhb.nz/our-work/habitat-restoration/" TargetMode="Externa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theearthlingco.com/blogs/news/sustainable-practices-at-home?pb=0"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2818075" y="0"/>
            <a:ext cx="63258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Protecting native plants and animals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10</a:t>
            </a:r>
            <a:endParaRPr/>
          </a:p>
        </p:txBody>
      </p:sp>
      <p:pic>
        <p:nvPicPr>
          <p:cNvPr id="149" name="Google Shape;149;p30"/>
          <p:cNvPicPr preferRelativeResize="0"/>
          <p:nvPr/>
        </p:nvPicPr>
        <p:blipFill>
          <a:blip r:embed="rId3">
            <a:alphaModFix/>
          </a:blip>
          <a:stretch>
            <a:fillRect/>
          </a:stretch>
        </p:blipFill>
        <p:spPr>
          <a:xfrm>
            <a:off x="162250" y="2031900"/>
            <a:ext cx="2774075" cy="2993350"/>
          </a:xfrm>
          <a:prstGeom prst="rect">
            <a:avLst/>
          </a:prstGeom>
          <a:noFill/>
          <a:ln>
            <a:noFill/>
          </a:ln>
        </p:spPr>
      </p:pic>
      <p:pic>
        <p:nvPicPr>
          <p:cNvPr id="150" name="Google Shape;150;p30"/>
          <p:cNvPicPr preferRelativeResize="0"/>
          <p:nvPr/>
        </p:nvPicPr>
        <p:blipFill>
          <a:blip r:embed="rId4">
            <a:alphaModFix/>
          </a:blip>
          <a:stretch>
            <a:fillRect/>
          </a:stretch>
        </p:blipFill>
        <p:spPr>
          <a:xfrm>
            <a:off x="3088725" y="2031900"/>
            <a:ext cx="2862751"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03875" y="2031900"/>
            <a:ext cx="2887726" cy="295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Native Habitats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protecting native habitats.</a:t>
            </a:r>
            <a:endParaRPr/>
          </a:p>
        </p:txBody>
      </p:sp>
      <p:pic>
        <p:nvPicPr>
          <p:cNvPr id="158" name="Google Shape;158;p31"/>
          <p:cNvPicPr preferRelativeResize="0"/>
          <p:nvPr/>
        </p:nvPicPr>
        <p:blipFill>
          <a:blip r:embed="rId4">
            <a:alphaModFix/>
          </a:blip>
          <a:stretch>
            <a:fillRect/>
          </a:stretch>
        </p:blipFill>
        <p:spPr>
          <a:xfrm>
            <a:off x="4236975" y="1389600"/>
            <a:ext cx="3002775" cy="2413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We need to control predators which are harmful to native species in Aotearoa</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a:t>
            </a:r>
            <a:r>
              <a:rPr lang="en"/>
              <a:t>he Māori lived sustainably and we should learn from them too.</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Predator Control</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There are predators which are harmful to native species.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Before Māori arrived in NZ animals were not a threat.</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predators on the right, explain why they are the most harmful for the number of native species in NZ.</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79875"/>
            <a:ext cx="18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Feral cats</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187" name="Google Shape;187;p35"/>
          <p:cNvSpPr txBox="1"/>
          <p:nvPr/>
        </p:nvSpPr>
        <p:spPr>
          <a:xfrm>
            <a:off x="5833250" y="679875"/>
            <a:ext cx="1714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Ferrets</a:t>
            </a:r>
            <a:r>
              <a:rPr lang="en" sz="1800">
                <a:solidFill>
                  <a:srgbClr val="595959"/>
                </a:solidFill>
              </a:rPr>
              <a:t> </a:t>
            </a:r>
            <a:endParaRPr>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  </a:t>
            </a:r>
            <a:r>
              <a:rPr lang="en" sz="1800">
                <a:solidFill>
                  <a:srgbClr val="595959"/>
                </a:solidFill>
              </a:rPr>
              <a:t>Gambusia</a:t>
            </a:r>
            <a:r>
              <a:rPr lang="en">
                <a:solidFill>
                  <a:srgbClr val="595959"/>
                </a:solidFill>
              </a:rPr>
              <a:t>  </a:t>
            </a:r>
            <a:endParaRPr>
              <a:solidFill>
                <a:srgbClr val="595959"/>
              </a:solidFill>
            </a:endParaRPr>
          </a:p>
        </p:txBody>
      </p:sp>
      <p:sp>
        <p:nvSpPr>
          <p:cNvPr id="191" name="Google Shape;191;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Hedgehogs</a:t>
            </a:r>
            <a:r>
              <a:rPr lang="en" sz="1800">
                <a:solidFill>
                  <a:srgbClr val="595959"/>
                </a:solidFill>
              </a:rPr>
              <a:t>              </a:t>
            </a:r>
            <a:endParaRPr>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073450" y="2890325"/>
            <a:ext cx="3165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t>Skinks</a:t>
            </a:r>
            <a:endParaRPr sz="1800"/>
          </a:p>
        </p:txBody>
      </p:sp>
      <p:sp>
        <p:nvSpPr>
          <p:cNvPr id="195" name="Google Shape;195;p35"/>
          <p:cNvSpPr txBox="1"/>
          <p:nvPr/>
        </p:nvSpPr>
        <p:spPr>
          <a:xfrm>
            <a:off x="7506725" y="28747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t>    </a:t>
            </a:r>
            <a:r>
              <a:rPr lang="en" sz="1800"/>
              <a:t>Possums</a:t>
            </a:r>
            <a:r>
              <a:rPr lang="en"/>
              <a:t>  </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5720000" y="37924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t>       </a:t>
            </a:r>
            <a:r>
              <a:rPr lang="en" sz="1800"/>
              <a:t>Rats</a:t>
            </a:r>
            <a:endParaRPr sz="1800"/>
          </a:p>
        </p:txBody>
      </p:sp>
      <p:sp>
        <p:nvSpPr>
          <p:cNvPr id="199" name="Google Shape;199;p35"/>
          <p:cNvSpPr txBox="1"/>
          <p:nvPr/>
        </p:nvSpPr>
        <p:spPr>
          <a:xfrm>
            <a:off x="7357375" y="375387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Stoats</a:t>
            </a:r>
            <a:r>
              <a:rPr lang="en" sz="1800">
                <a:solidFill>
                  <a:schemeClr val="dk2"/>
                </a:solidFill>
              </a:rPr>
              <a:t>   </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833250" y="4694525"/>
            <a:ext cx="3073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t>   </a:t>
            </a:r>
            <a:r>
              <a:rPr lang="en" sz="1800"/>
              <a:t>Wasps</a:t>
            </a:r>
            <a:r>
              <a:rPr lang="en"/>
              <a:t>    </a:t>
            </a:r>
            <a:endParaRPr/>
          </a:p>
        </p:txBody>
      </p:sp>
      <p:sp>
        <p:nvSpPr>
          <p:cNvPr id="203" name="Google Shape;203;p35"/>
          <p:cNvSpPr txBox="1"/>
          <p:nvPr/>
        </p:nvSpPr>
        <p:spPr>
          <a:xfrm>
            <a:off x="750672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800"/>
              <a:t>Weasels</a:t>
            </a:r>
            <a:r>
              <a:rPr lang="en"/>
              <a:t>      </a:t>
            </a:r>
            <a:endParaRPr/>
          </a:p>
        </p:txBody>
      </p:sp>
      <p:pic>
        <p:nvPicPr>
          <p:cNvPr id="204" name="Google Shape;204;p35"/>
          <p:cNvPicPr preferRelativeResize="0"/>
          <p:nvPr/>
        </p:nvPicPr>
        <p:blipFill>
          <a:blip r:embed="rId3">
            <a:alphaModFix/>
          </a:blip>
          <a:stretch>
            <a:fillRect/>
          </a:stretch>
        </p:blipFill>
        <p:spPr>
          <a:xfrm>
            <a:off x="5882500" y="135475"/>
            <a:ext cx="1202125" cy="583825"/>
          </a:xfrm>
          <a:prstGeom prst="rect">
            <a:avLst/>
          </a:prstGeom>
          <a:noFill/>
          <a:ln>
            <a:noFill/>
          </a:ln>
        </p:spPr>
      </p:pic>
      <p:pic>
        <p:nvPicPr>
          <p:cNvPr id="205" name="Google Shape;205;p35"/>
          <p:cNvPicPr preferRelativeResize="0"/>
          <p:nvPr/>
        </p:nvPicPr>
        <p:blipFill>
          <a:blip r:embed="rId4">
            <a:alphaModFix/>
          </a:blip>
          <a:stretch>
            <a:fillRect/>
          </a:stretch>
        </p:blipFill>
        <p:spPr>
          <a:xfrm>
            <a:off x="7751375" y="135475"/>
            <a:ext cx="1202125" cy="583825"/>
          </a:xfrm>
          <a:prstGeom prst="rect">
            <a:avLst/>
          </a:prstGeom>
          <a:noFill/>
          <a:ln>
            <a:noFill/>
          </a:ln>
        </p:spPr>
      </p:pic>
      <p:pic>
        <p:nvPicPr>
          <p:cNvPr id="206" name="Google Shape;206;p35"/>
          <p:cNvPicPr preferRelativeResize="0"/>
          <p:nvPr/>
        </p:nvPicPr>
        <p:blipFill>
          <a:blip r:embed="rId5">
            <a:alphaModFix/>
          </a:blip>
          <a:stretch>
            <a:fillRect/>
          </a:stretch>
        </p:blipFill>
        <p:spPr>
          <a:xfrm>
            <a:off x="5882500" y="1080075"/>
            <a:ext cx="1202125" cy="705025"/>
          </a:xfrm>
          <a:prstGeom prst="rect">
            <a:avLst/>
          </a:prstGeom>
          <a:noFill/>
          <a:ln>
            <a:noFill/>
          </a:ln>
        </p:spPr>
      </p:pic>
      <p:pic>
        <p:nvPicPr>
          <p:cNvPr id="207" name="Google Shape;207;p35"/>
          <p:cNvPicPr preferRelativeResize="0"/>
          <p:nvPr/>
        </p:nvPicPr>
        <p:blipFill>
          <a:blip r:embed="rId6">
            <a:alphaModFix/>
          </a:blip>
          <a:stretch>
            <a:fillRect/>
          </a:stretch>
        </p:blipFill>
        <p:spPr>
          <a:xfrm>
            <a:off x="7751375" y="1080075"/>
            <a:ext cx="1202125" cy="705025"/>
          </a:xfrm>
          <a:prstGeom prst="rect">
            <a:avLst/>
          </a:prstGeom>
          <a:noFill/>
          <a:ln>
            <a:noFill/>
          </a:ln>
        </p:spPr>
      </p:pic>
      <p:pic>
        <p:nvPicPr>
          <p:cNvPr id="208" name="Google Shape;208;p35"/>
          <p:cNvPicPr preferRelativeResize="0"/>
          <p:nvPr/>
        </p:nvPicPr>
        <p:blipFill>
          <a:blip r:embed="rId7">
            <a:alphaModFix/>
          </a:blip>
          <a:stretch>
            <a:fillRect/>
          </a:stretch>
        </p:blipFill>
        <p:spPr>
          <a:xfrm>
            <a:off x="5882500" y="2145875"/>
            <a:ext cx="1202125" cy="744450"/>
          </a:xfrm>
          <a:prstGeom prst="rect">
            <a:avLst/>
          </a:prstGeom>
          <a:noFill/>
          <a:ln>
            <a:noFill/>
          </a:ln>
        </p:spPr>
      </p:pic>
      <p:pic>
        <p:nvPicPr>
          <p:cNvPr id="209" name="Google Shape;209;p35"/>
          <p:cNvPicPr preferRelativeResize="0"/>
          <p:nvPr/>
        </p:nvPicPr>
        <p:blipFill>
          <a:blip r:embed="rId8">
            <a:alphaModFix/>
          </a:blip>
          <a:stretch>
            <a:fillRect/>
          </a:stretch>
        </p:blipFill>
        <p:spPr>
          <a:xfrm>
            <a:off x="7751375" y="2145875"/>
            <a:ext cx="1202125" cy="744450"/>
          </a:xfrm>
          <a:prstGeom prst="rect">
            <a:avLst/>
          </a:prstGeom>
          <a:noFill/>
          <a:ln>
            <a:noFill/>
          </a:ln>
        </p:spPr>
      </p:pic>
      <p:pic>
        <p:nvPicPr>
          <p:cNvPr id="210" name="Google Shape;210;p35"/>
          <p:cNvPicPr preferRelativeResize="0"/>
          <p:nvPr/>
        </p:nvPicPr>
        <p:blipFill>
          <a:blip r:embed="rId9">
            <a:alphaModFix/>
          </a:blip>
          <a:stretch>
            <a:fillRect/>
          </a:stretch>
        </p:blipFill>
        <p:spPr>
          <a:xfrm>
            <a:off x="5882500" y="3251100"/>
            <a:ext cx="1202125" cy="583825"/>
          </a:xfrm>
          <a:prstGeom prst="rect">
            <a:avLst/>
          </a:prstGeom>
          <a:noFill/>
          <a:ln>
            <a:noFill/>
          </a:ln>
        </p:spPr>
      </p:pic>
      <p:pic>
        <p:nvPicPr>
          <p:cNvPr id="211" name="Google Shape;211;p35"/>
          <p:cNvPicPr preferRelativeResize="0"/>
          <p:nvPr/>
        </p:nvPicPr>
        <p:blipFill>
          <a:blip r:embed="rId10">
            <a:alphaModFix/>
          </a:blip>
          <a:stretch>
            <a:fillRect/>
          </a:stretch>
        </p:blipFill>
        <p:spPr>
          <a:xfrm>
            <a:off x="7751375" y="3251100"/>
            <a:ext cx="1202125" cy="583826"/>
          </a:xfrm>
          <a:prstGeom prst="rect">
            <a:avLst/>
          </a:prstGeom>
          <a:noFill/>
          <a:ln>
            <a:noFill/>
          </a:ln>
        </p:spPr>
      </p:pic>
      <p:pic>
        <p:nvPicPr>
          <p:cNvPr id="212" name="Google Shape;212;p35"/>
          <p:cNvPicPr preferRelativeResize="0"/>
          <p:nvPr/>
        </p:nvPicPr>
        <p:blipFill>
          <a:blip r:embed="rId11">
            <a:alphaModFix/>
          </a:blip>
          <a:stretch>
            <a:fillRect/>
          </a:stretch>
        </p:blipFill>
        <p:spPr>
          <a:xfrm>
            <a:off x="5882500" y="4159225"/>
            <a:ext cx="1202125" cy="583825"/>
          </a:xfrm>
          <a:prstGeom prst="rect">
            <a:avLst/>
          </a:prstGeom>
          <a:noFill/>
          <a:ln>
            <a:noFill/>
          </a:ln>
        </p:spPr>
      </p:pic>
      <p:pic>
        <p:nvPicPr>
          <p:cNvPr id="213" name="Google Shape;213;p35" title="I Am Weasel | Fan Favorite 2014 Bear River Refuge photo cont… | Flickr"/>
          <p:cNvPicPr preferRelativeResize="0"/>
          <p:nvPr/>
        </p:nvPicPr>
        <p:blipFill>
          <a:blip r:embed="rId12">
            <a:alphaModFix/>
          </a:blip>
          <a:stretch>
            <a:fillRect/>
          </a:stretch>
        </p:blipFill>
        <p:spPr>
          <a:xfrm>
            <a:off x="7751375" y="4159225"/>
            <a:ext cx="1202125" cy="583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The </a:t>
            </a:r>
            <a:r>
              <a:rPr lang="en" sz="1400">
                <a:solidFill>
                  <a:srgbClr val="000000"/>
                </a:solidFill>
                <a:highlight>
                  <a:srgbClr val="FFFFFF"/>
                </a:highlight>
                <a:latin typeface="Comfortaa"/>
                <a:ea typeface="Comfortaa"/>
                <a:cs typeface="Comfortaa"/>
                <a:sym typeface="Comfortaa"/>
              </a:rPr>
              <a:t>Māori believed that habitats were extremely important for native species in Aotearoa. It was because of their habitats that the Māori could live off native species whether that was for food, shelter, clothing, and so on. Māori are trying to restore these habitats even until today.</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Look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and click on one of the community groups</a:t>
            </a:r>
            <a:r>
              <a:rPr lang="en" sz="1400">
                <a:solidFill>
                  <a:schemeClr val="dk1"/>
                </a:solidFill>
                <a:highlight>
                  <a:srgbClr val="FFFFFF"/>
                </a:highlight>
                <a:latin typeface="Comfortaa"/>
                <a:ea typeface="Comfortaa"/>
                <a:cs typeface="Comfortaa"/>
                <a:sym typeface="Comfortaa"/>
              </a:rPr>
              <a:t>. Then draw, label and colour what that group does </a:t>
            </a:r>
            <a:r>
              <a:rPr lang="en" sz="1400">
                <a:solidFill>
                  <a:srgbClr val="333333"/>
                </a:solidFill>
                <a:highlight>
                  <a:schemeClr val="lt1"/>
                </a:highlight>
                <a:latin typeface="Comfortaa"/>
                <a:ea typeface="Comfortaa"/>
                <a:cs typeface="Comfortaa"/>
                <a:sym typeface="Comfortaa"/>
              </a:rPr>
              <a:t>in your Global Studies book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359625" y="2192100"/>
            <a:ext cx="4214330" cy="2808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26" name="Google Shape;226;p37"/>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lived sustainably in Aotearoa by taking only what they needed and not polluting the land. It is a way which we need to learn in present times as well.</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of </a:t>
            </a:r>
            <a:r>
              <a:rPr lang="en" sz="1800" u="sng">
                <a:solidFill>
                  <a:schemeClr val="hlink"/>
                </a:solidFill>
                <a:highlight>
                  <a:schemeClr val="lt1"/>
                </a:highlight>
                <a:hlinkClick r:id="rId3"/>
              </a:rPr>
              <a:t>12 sustainable practices at home</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“Sustainable practices.”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of the ways of being sustainable at home.</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Maori would be grateful for the way which you have all chosen.</a:t>
            </a:r>
            <a:endParaRPr sz="1800">
              <a:solidFill>
                <a:schemeClr val="dk1"/>
              </a:solidFill>
              <a:highlight>
                <a:schemeClr val="lt1"/>
              </a:highlight>
            </a:endParaRPr>
          </a:p>
        </p:txBody>
      </p:sp>
      <p:pic>
        <p:nvPicPr>
          <p:cNvPr id="227" name="Google Shape;227;p37"/>
          <p:cNvPicPr preferRelativeResize="0"/>
          <p:nvPr/>
        </p:nvPicPr>
        <p:blipFill rotWithShape="1">
          <a:blip r:embed="rId4">
            <a:alphaModFix/>
          </a:blip>
          <a:srcRect b="0" l="0" r="0" t="0"/>
          <a:stretch/>
        </p:blipFill>
        <p:spPr>
          <a:xfrm>
            <a:off x="6582125" y="189025"/>
            <a:ext cx="2325074" cy="1899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