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Lato"/>
      <p:regular r:id="rId15"/>
      <p:bold r:id="rId16"/>
      <p:italic r:id="rId17"/>
      <p:boldItalic r:id="rId18"/>
    </p:embeddedFont>
    <p:embeddedFont>
      <p:font typeface="Comfortaa"/>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mfortaa-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Lato-regular.fntdata"/><Relationship Id="rId14" Type="http://schemas.openxmlformats.org/officeDocument/2006/relationships/slide" Target="slides/slide9.xml"/><Relationship Id="rId17" Type="http://schemas.openxmlformats.org/officeDocument/2006/relationships/font" Target="fonts/Lato-italic.fntdata"/><Relationship Id="rId16" Type="http://schemas.openxmlformats.org/officeDocument/2006/relationships/font" Target="fonts/Lato-bold.fntdata"/><Relationship Id="rId5" Type="http://schemas.openxmlformats.org/officeDocument/2006/relationships/notesMaster" Target="notesMasters/notesMaster1.xml"/><Relationship Id="rId19" Type="http://schemas.openxmlformats.org/officeDocument/2006/relationships/font" Target="fonts/Comfortaa-regular.fntdata"/><Relationship Id="rId6" Type="http://schemas.openxmlformats.org/officeDocument/2006/relationships/slide" Target="slides/slide1.xml"/><Relationship Id="rId18" Type="http://schemas.openxmlformats.org/officeDocument/2006/relationships/font" Target="fonts/Lato-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16f273f8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16f273f8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16f273f894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16f273f894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16f273f894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16f273f894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16f273f894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16f273f894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16f273f894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16f273f894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Water, fruit, gathering rocks, hunting, gathering, feathers, plants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16f273f894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16f273f894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16f273f894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16f273f894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16f273f894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16f273f894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16f273f894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16f273f894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qGdFvsQTqBA" TargetMode="Externa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4.png"/><Relationship Id="rId11" Type="http://schemas.openxmlformats.org/officeDocument/2006/relationships/image" Target="../media/image10.png"/><Relationship Id="rId10" Type="http://schemas.openxmlformats.org/officeDocument/2006/relationships/image" Target="../media/image3.png"/><Relationship Id="rId12" Type="http://schemas.openxmlformats.org/officeDocument/2006/relationships/image" Target="../media/image15.png"/><Relationship Id="rId9"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jpg"/><Relationship Id="rId7" Type="http://schemas.openxmlformats.org/officeDocument/2006/relationships/image" Target="../media/image13.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www.stuff.co.nz/national/104100739/treaty-of-waitangi-what-was-lost"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nzhistory.govt.nz/media/photo/land-commissioner-william-spai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thespinoff.co.nz/nz-maritime-museum/22-12-2021/how-to-properly-care-for-your-inherited-treasures"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tepapa.govt.nz/learn/guides-caring-for-objects/watch-how-care-for-your-taonga/watch-how-care-for-your-piupiu"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0" y="0"/>
            <a:ext cx="9144000" cy="1144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3600">
                <a:solidFill>
                  <a:srgbClr val="1C1C1C"/>
                </a:solidFill>
              </a:rPr>
              <a:t>In this lesson . . . </a:t>
            </a:r>
            <a:endParaRPr sz="3600">
              <a:solidFill>
                <a:srgbClr val="1C1C1C"/>
              </a:solidFill>
            </a:endParaRPr>
          </a:p>
          <a:p>
            <a:pPr indent="0" lvl="0" marL="0" rtl="0" algn="ctr">
              <a:lnSpc>
                <a:spcPct val="90000"/>
              </a:lnSpc>
              <a:spcBef>
                <a:spcPts val="1000"/>
              </a:spcBef>
              <a:spcAft>
                <a:spcPts val="0"/>
              </a:spcAft>
              <a:buNone/>
            </a:pPr>
            <a:r>
              <a:rPr lang="en" sz="2400">
                <a:solidFill>
                  <a:srgbClr val="1C1C1C"/>
                </a:solidFill>
              </a:rPr>
              <a:t>Supply and demand is when there is</a:t>
            </a:r>
            <a:endParaRPr/>
          </a:p>
        </p:txBody>
      </p:sp>
      <p:sp>
        <p:nvSpPr>
          <p:cNvPr id="55" name="Google Shape;55;p13"/>
          <p:cNvSpPr txBox="1"/>
          <p:nvPr/>
        </p:nvSpPr>
        <p:spPr>
          <a:xfrm>
            <a:off x="0" y="1080925"/>
            <a:ext cx="91440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 sz="3000">
                <a:solidFill>
                  <a:srgbClr val="1C1C1C"/>
                </a:solidFill>
              </a:rPr>
              <a:t>‘the amount (supply) and want to buy (demand)’</a:t>
            </a:r>
            <a:endParaRPr/>
          </a:p>
        </p:txBody>
      </p:sp>
      <p:sp>
        <p:nvSpPr>
          <p:cNvPr id="56" name="Google Shape;56;p13"/>
          <p:cNvSpPr txBox="1"/>
          <p:nvPr/>
        </p:nvSpPr>
        <p:spPr>
          <a:xfrm>
            <a:off x="0" y="3462300"/>
            <a:ext cx="9144000" cy="1061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2400">
                <a:solidFill>
                  <a:srgbClr val="1C1C1C"/>
                </a:solidFill>
              </a:rPr>
              <a:t>for the</a:t>
            </a:r>
            <a:endParaRPr sz="2400">
              <a:solidFill>
                <a:srgbClr val="1C1C1C"/>
              </a:solidFill>
            </a:endParaRPr>
          </a:p>
          <a:p>
            <a:pPr indent="0" lvl="0" marL="0" rtl="0" algn="ctr">
              <a:lnSpc>
                <a:spcPct val="90000"/>
              </a:lnSpc>
              <a:spcBef>
                <a:spcPts val="1000"/>
              </a:spcBef>
              <a:spcAft>
                <a:spcPts val="0"/>
              </a:spcAft>
              <a:buNone/>
            </a:pPr>
            <a:r>
              <a:rPr b="1" lang="en" sz="3000">
                <a:solidFill>
                  <a:srgbClr val="1C1C1C"/>
                </a:solidFill>
              </a:rPr>
              <a:t>goods and services which are in New Zealand.</a:t>
            </a:r>
            <a:endParaRPr/>
          </a:p>
        </p:txBody>
      </p:sp>
      <p:pic>
        <p:nvPicPr>
          <p:cNvPr id="57" name="Google Shape;57;p13"/>
          <p:cNvPicPr preferRelativeResize="0"/>
          <p:nvPr/>
        </p:nvPicPr>
        <p:blipFill>
          <a:blip r:embed="rId3">
            <a:alphaModFix/>
          </a:blip>
          <a:stretch>
            <a:fillRect/>
          </a:stretch>
        </p:blipFill>
        <p:spPr>
          <a:xfrm>
            <a:off x="206225" y="1762225"/>
            <a:ext cx="2699901" cy="1643750"/>
          </a:xfrm>
          <a:prstGeom prst="rect">
            <a:avLst/>
          </a:prstGeom>
          <a:noFill/>
          <a:ln>
            <a:noFill/>
          </a:ln>
        </p:spPr>
      </p:pic>
      <p:pic>
        <p:nvPicPr>
          <p:cNvPr id="58" name="Google Shape;58;p13"/>
          <p:cNvPicPr preferRelativeResize="0"/>
          <p:nvPr/>
        </p:nvPicPr>
        <p:blipFill>
          <a:blip r:embed="rId4">
            <a:alphaModFix/>
          </a:blip>
          <a:stretch>
            <a:fillRect/>
          </a:stretch>
        </p:blipFill>
        <p:spPr>
          <a:xfrm>
            <a:off x="3185175" y="1772088"/>
            <a:ext cx="2773651" cy="1643749"/>
          </a:xfrm>
          <a:prstGeom prst="rect">
            <a:avLst/>
          </a:prstGeom>
          <a:noFill/>
          <a:ln>
            <a:noFill/>
          </a:ln>
        </p:spPr>
      </p:pic>
      <p:pic>
        <p:nvPicPr>
          <p:cNvPr id="59" name="Google Shape;59;p13"/>
          <p:cNvPicPr preferRelativeResize="0"/>
          <p:nvPr/>
        </p:nvPicPr>
        <p:blipFill>
          <a:blip r:embed="rId5">
            <a:alphaModFix/>
          </a:blip>
          <a:stretch>
            <a:fillRect/>
          </a:stretch>
        </p:blipFill>
        <p:spPr>
          <a:xfrm>
            <a:off x="6201175" y="1772100"/>
            <a:ext cx="2699900" cy="16338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High Yield Wheat</a:t>
            </a:r>
            <a:endParaRPr/>
          </a:p>
        </p:txBody>
      </p:sp>
      <p:sp>
        <p:nvSpPr>
          <p:cNvPr id="65" name="Google Shape;65;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000"/>
              <a:t>Watch the following </a:t>
            </a:r>
            <a:r>
              <a:rPr lang="en" sz="3000" u="sng">
                <a:solidFill>
                  <a:schemeClr val="hlink"/>
                </a:solidFill>
                <a:hlinkClick r:id="rId3"/>
              </a:rPr>
              <a:t>video</a:t>
            </a:r>
            <a:r>
              <a:rPr lang="en" sz="3000"/>
              <a:t> about high yield wheat crop.</a:t>
            </a:r>
            <a:endParaRPr sz="3000"/>
          </a:p>
        </p:txBody>
      </p:sp>
      <p:pic>
        <p:nvPicPr>
          <p:cNvPr descr="2009/365/105 Greatest Thing Since Sliced (Homemade) Bread | Flickr" id="66" name="Google Shape;66;p14"/>
          <p:cNvPicPr preferRelativeResize="0"/>
          <p:nvPr/>
        </p:nvPicPr>
        <p:blipFill>
          <a:blip r:embed="rId4">
            <a:alphaModFix/>
          </a:blip>
          <a:stretch>
            <a:fillRect/>
          </a:stretch>
        </p:blipFill>
        <p:spPr>
          <a:xfrm>
            <a:off x="4385475" y="1627200"/>
            <a:ext cx="3174999" cy="1885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Complete TASK 1.</a:t>
            </a:r>
            <a:endParaRPr/>
          </a:p>
          <a:p>
            <a:pPr indent="0" lvl="0" marL="0" rtl="0" algn="ctr">
              <a:spcBef>
                <a:spcPts val="0"/>
              </a:spcBef>
              <a:spcAft>
                <a:spcPts val="0"/>
              </a:spcAft>
              <a:buNone/>
            </a:pPr>
            <a:r>
              <a:rPr lang="en"/>
              <a:t>When you finish, </a:t>
            </a:r>
            <a:endParaRPr/>
          </a:p>
          <a:p>
            <a:pPr indent="0" lvl="0" marL="0" rtl="0" algn="ctr">
              <a:spcBef>
                <a:spcPts val="0"/>
              </a:spcBef>
              <a:spcAft>
                <a:spcPts val="0"/>
              </a:spcAft>
              <a:buNone/>
            </a:pPr>
            <a:r>
              <a:rPr lang="en"/>
              <a:t>go on to TASKS 2 and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Flipgrid Video For Tasks</a:t>
            </a:r>
            <a:endParaRPr/>
          </a:p>
        </p:txBody>
      </p:sp>
      <p:sp>
        <p:nvSpPr>
          <p:cNvPr id="77" name="Google Shape;77;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NZ Goods/Services</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NZ goods/services go through various supply and demand.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Explain which goods/services are high in demand: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Farming, fishing, forestry, construction</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Wool, coal, vegetables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Wine</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If these cannot be found locally, what else could you do and use instead?</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83" name="Google Shape;83;p17"/>
          <p:cNvSpPr txBox="1"/>
          <p:nvPr/>
        </p:nvSpPr>
        <p:spPr>
          <a:xfrm>
            <a:off x="7402325" y="630525"/>
            <a:ext cx="16209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             </a:t>
            </a:r>
            <a:r>
              <a:rPr lang="en">
                <a:solidFill>
                  <a:schemeClr val="dk1"/>
                </a:solidFill>
              </a:rPr>
              <a:t>Wool</a:t>
            </a:r>
            <a:r>
              <a:rPr lang="en" sz="1200">
                <a:solidFill>
                  <a:schemeClr val="dk1"/>
                </a:solidFill>
              </a:rPr>
              <a:t>         </a:t>
            </a:r>
            <a:r>
              <a:rPr lang="en">
                <a:solidFill>
                  <a:schemeClr val="dk1"/>
                </a:solidFill>
              </a:rPr>
              <a:t>                             </a:t>
            </a:r>
            <a:r>
              <a:rPr lang="en" sz="1800">
                <a:solidFill>
                  <a:srgbClr val="595959"/>
                </a:solidFill>
              </a:rPr>
              <a:t>       </a:t>
            </a:r>
            <a:endParaRPr>
              <a:solidFill>
                <a:srgbClr val="595959"/>
              </a:solidFill>
            </a:endParaRPr>
          </a:p>
        </p:txBody>
      </p:sp>
      <p:sp>
        <p:nvSpPr>
          <p:cNvPr id="84" name="Google Shape;84;p17"/>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5" name="Google Shape;85;p17"/>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Farming                                                                                                                                                                                      </a:t>
            </a:r>
            <a:endParaRPr/>
          </a:p>
        </p:txBody>
      </p:sp>
      <p:sp>
        <p:nvSpPr>
          <p:cNvPr id="86" name="Google Shape;86;p17"/>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7" name="Google Shape;87;p17"/>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8" name="Google Shape;88;p17"/>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Fishing</a:t>
            </a:r>
            <a:r>
              <a:rPr lang="en">
                <a:solidFill>
                  <a:schemeClr val="dk1"/>
                </a:solidFill>
              </a:rPr>
              <a:t>                                  </a:t>
            </a:r>
            <a:r>
              <a:rPr lang="en">
                <a:solidFill>
                  <a:srgbClr val="595959"/>
                </a:solidFill>
              </a:rPr>
              <a:t>             </a:t>
            </a:r>
            <a:endParaRPr>
              <a:solidFill>
                <a:schemeClr val="dk1"/>
              </a:solidFill>
            </a:endParaRPr>
          </a:p>
        </p:txBody>
      </p:sp>
      <p:sp>
        <p:nvSpPr>
          <p:cNvPr id="89" name="Google Shape;89;p17"/>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      Coal</a:t>
            </a:r>
            <a:r>
              <a:rPr lang="en" sz="1800">
                <a:solidFill>
                  <a:srgbClr val="595959"/>
                </a:solidFill>
              </a:rPr>
              <a:t>         </a:t>
            </a:r>
            <a:r>
              <a:rPr lang="en" sz="1800">
                <a:solidFill>
                  <a:srgbClr val="595959"/>
                </a:solidFill>
              </a:rPr>
              <a:t>       </a:t>
            </a:r>
            <a:r>
              <a:rPr lang="en">
                <a:solidFill>
                  <a:schemeClr val="dk1"/>
                </a:solidFill>
              </a:rPr>
              <a:t>      </a:t>
            </a:r>
            <a:r>
              <a:rPr lang="en" sz="1800">
                <a:solidFill>
                  <a:srgbClr val="595959"/>
                </a:solidFill>
              </a:rPr>
              <a:t>                                                               </a:t>
            </a:r>
            <a:endParaRPr>
              <a:solidFill>
                <a:srgbClr val="595959"/>
              </a:solidFill>
            </a:endParaRPr>
          </a:p>
        </p:txBody>
      </p:sp>
      <p:sp>
        <p:nvSpPr>
          <p:cNvPr id="90" name="Google Shape;90;p17"/>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1" name="Google Shape;91;p17"/>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2" name="Google Shape;92;p17"/>
          <p:cNvSpPr txBox="1"/>
          <p:nvPr/>
        </p:nvSpPr>
        <p:spPr>
          <a:xfrm>
            <a:off x="60384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a:t>
            </a:r>
            <a:r>
              <a:rPr lang="en"/>
              <a:t>Forestry</a:t>
            </a:r>
            <a:r>
              <a:rPr lang="en" sz="1200"/>
              <a:t>    </a:t>
            </a:r>
            <a:r>
              <a:rPr lang="en"/>
              <a:t>                  </a:t>
            </a:r>
            <a:endParaRPr/>
          </a:p>
        </p:txBody>
      </p:sp>
      <p:sp>
        <p:nvSpPr>
          <p:cNvPr id="93" name="Google Shape;93;p17"/>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Wine                       </a:t>
            </a:r>
            <a:endParaRPr/>
          </a:p>
        </p:txBody>
      </p:sp>
      <p:sp>
        <p:nvSpPr>
          <p:cNvPr id="94" name="Google Shape;94;p17"/>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5" name="Google Shape;95;p17"/>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6" name="Google Shape;96;p17"/>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a:t>
            </a:r>
            <a:r>
              <a:rPr lang="en"/>
              <a:t>Tourism</a:t>
            </a:r>
            <a:r>
              <a:rPr lang="en" sz="1200"/>
              <a:t>         </a:t>
            </a:r>
            <a:r>
              <a:rPr lang="en"/>
              <a:t>                           </a:t>
            </a:r>
            <a:endParaRPr/>
          </a:p>
        </p:txBody>
      </p:sp>
      <p:sp>
        <p:nvSpPr>
          <p:cNvPr id="97" name="Google Shape;97;p17"/>
          <p:cNvSpPr txBox="1"/>
          <p:nvPr/>
        </p:nvSpPr>
        <p:spPr>
          <a:xfrm>
            <a:off x="7425050" y="37144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      </a:t>
            </a:r>
            <a:r>
              <a:rPr lang="en">
                <a:solidFill>
                  <a:schemeClr val="dk1"/>
                </a:solidFill>
              </a:rPr>
              <a:t>Vegetables</a:t>
            </a:r>
            <a:r>
              <a:rPr lang="en" sz="1200">
                <a:solidFill>
                  <a:schemeClr val="dk1"/>
                </a:solidFill>
              </a:rPr>
              <a:t>            </a:t>
            </a:r>
            <a:r>
              <a:rPr lang="en">
                <a:solidFill>
                  <a:schemeClr val="dk1"/>
                </a:solidFill>
              </a:rPr>
              <a:t>                       </a:t>
            </a:r>
            <a:r>
              <a:rPr lang="en" sz="1800">
                <a:solidFill>
                  <a:schemeClr val="dk2"/>
                </a:solidFill>
              </a:rPr>
              <a:t>         </a:t>
            </a:r>
            <a:endParaRPr/>
          </a:p>
        </p:txBody>
      </p:sp>
      <p:sp>
        <p:nvSpPr>
          <p:cNvPr id="98" name="Google Shape;98;p17"/>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9" name="Google Shape;99;p17"/>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0" name="Google Shape;100;p17"/>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a:t>
            </a:r>
            <a:r>
              <a:rPr lang="en"/>
              <a:t>Construction</a:t>
            </a:r>
            <a:r>
              <a:rPr lang="en" sz="1200"/>
              <a:t>            </a:t>
            </a:r>
            <a:r>
              <a:rPr lang="en"/>
              <a:t>                                          </a:t>
            </a:r>
            <a:endParaRPr/>
          </a:p>
        </p:txBody>
      </p:sp>
      <p:sp>
        <p:nvSpPr>
          <p:cNvPr id="101" name="Google Shape;101;p17"/>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a:t>
            </a:r>
            <a:r>
              <a:rPr lang="en"/>
              <a:t>Gold</a:t>
            </a:r>
            <a:r>
              <a:rPr lang="en" sz="1200"/>
              <a:t>     </a:t>
            </a:r>
            <a:r>
              <a:rPr lang="en"/>
              <a:t>                    </a:t>
            </a:r>
            <a:endParaRPr/>
          </a:p>
        </p:txBody>
      </p:sp>
      <p:pic>
        <p:nvPicPr>
          <p:cNvPr id="102" name="Google Shape;102;p17"/>
          <p:cNvPicPr preferRelativeResize="0"/>
          <p:nvPr/>
        </p:nvPicPr>
        <p:blipFill>
          <a:blip r:embed="rId3">
            <a:alphaModFix/>
          </a:blip>
          <a:stretch>
            <a:fillRect/>
          </a:stretch>
        </p:blipFill>
        <p:spPr>
          <a:xfrm>
            <a:off x="6221025" y="99225"/>
            <a:ext cx="1204027" cy="635000"/>
          </a:xfrm>
          <a:prstGeom prst="rect">
            <a:avLst/>
          </a:prstGeom>
          <a:noFill/>
          <a:ln>
            <a:noFill/>
          </a:ln>
        </p:spPr>
      </p:pic>
      <p:pic>
        <p:nvPicPr>
          <p:cNvPr id="103" name="Google Shape;103;p17"/>
          <p:cNvPicPr preferRelativeResize="0"/>
          <p:nvPr/>
        </p:nvPicPr>
        <p:blipFill>
          <a:blip r:embed="rId4">
            <a:alphaModFix/>
          </a:blip>
          <a:stretch>
            <a:fillRect/>
          </a:stretch>
        </p:blipFill>
        <p:spPr>
          <a:xfrm>
            <a:off x="7646075" y="99226"/>
            <a:ext cx="1244774" cy="634998"/>
          </a:xfrm>
          <a:prstGeom prst="rect">
            <a:avLst/>
          </a:prstGeom>
          <a:noFill/>
          <a:ln>
            <a:noFill/>
          </a:ln>
        </p:spPr>
      </p:pic>
      <p:pic>
        <p:nvPicPr>
          <p:cNvPr id="104" name="Google Shape;104;p17"/>
          <p:cNvPicPr preferRelativeResize="0"/>
          <p:nvPr/>
        </p:nvPicPr>
        <p:blipFill>
          <a:blip r:embed="rId5">
            <a:alphaModFix/>
          </a:blip>
          <a:stretch>
            <a:fillRect/>
          </a:stretch>
        </p:blipFill>
        <p:spPr>
          <a:xfrm>
            <a:off x="6221025" y="1150100"/>
            <a:ext cx="1204025" cy="635000"/>
          </a:xfrm>
          <a:prstGeom prst="rect">
            <a:avLst/>
          </a:prstGeom>
          <a:noFill/>
          <a:ln>
            <a:noFill/>
          </a:ln>
        </p:spPr>
      </p:pic>
      <p:pic>
        <p:nvPicPr>
          <p:cNvPr descr="Forestry Images | Free Photos, PNG Stickers, Wallpapers ..." id="105" name="Google Shape;105;p17"/>
          <p:cNvPicPr preferRelativeResize="0"/>
          <p:nvPr/>
        </p:nvPicPr>
        <p:blipFill>
          <a:blip r:embed="rId6">
            <a:alphaModFix/>
          </a:blip>
          <a:stretch>
            <a:fillRect/>
          </a:stretch>
        </p:blipFill>
        <p:spPr>
          <a:xfrm>
            <a:off x="6198300" y="2247950"/>
            <a:ext cx="1244774" cy="565425"/>
          </a:xfrm>
          <a:prstGeom prst="rect">
            <a:avLst/>
          </a:prstGeom>
          <a:noFill/>
          <a:ln>
            <a:noFill/>
          </a:ln>
        </p:spPr>
      </p:pic>
      <p:pic>
        <p:nvPicPr>
          <p:cNvPr id="106" name="Google Shape;106;p17"/>
          <p:cNvPicPr preferRelativeResize="0"/>
          <p:nvPr/>
        </p:nvPicPr>
        <p:blipFill>
          <a:blip r:embed="rId7">
            <a:alphaModFix/>
          </a:blip>
          <a:stretch>
            <a:fillRect/>
          </a:stretch>
        </p:blipFill>
        <p:spPr>
          <a:xfrm>
            <a:off x="6180275" y="3225350"/>
            <a:ext cx="1244775" cy="565425"/>
          </a:xfrm>
          <a:prstGeom prst="rect">
            <a:avLst/>
          </a:prstGeom>
          <a:noFill/>
          <a:ln>
            <a:noFill/>
          </a:ln>
        </p:spPr>
      </p:pic>
      <p:pic>
        <p:nvPicPr>
          <p:cNvPr id="107" name="Google Shape;107;p17"/>
          <p:cNvPicPr preferRelativeResize="0"/>
          <p:nvPr/>
        </p:nvPicPr>
        <p:blipFill>
          <a:blip r:embed="rId8">
            <a:alphaModFix/>
          </a:blip>
          <a:stretch>
            <a:fillRect/>
          </a:stretch>
        </p:blipFill>
        <p:spPr>
          <a:xfrm>
            <a:off x="7662275" y="1155125"/>
            <a:ext cx="1244774" cy="635000"/>
          </a:xfrm>
          <a:prstGeom prst="rect">
            <a:avLst/>
          </a:prstGeom>
          <a:noFill/>
          <a:ln>
            <a:noFill/>
          </a:ln>
        </p:spPr>
      </p:pic>
      <p:pic>
        <p:nvPicPr>
          <p:cNvPr id="108" name="Google Shape;108;p17"/>
          <p:cNvPicPr preferRelativeResize="0"/>
          <p:nvPr/>
        </p:nvPicPr>
        <p:blipFill>
          <a:blip r:embed="rId9">
            <a:alphaModFix/>
          </a:blip>
          <a:stretch>
            <a:fillRect/>
          </a:stretch>
        </p:blipFill>
        <p:spPr>
          <a:xfrm>
            <a:off x="7630750" y="2252175"/>
            <a:ext cx="1244774" cy="565425"/>
          </a:xfrm>
          <a:prstGeom prst="rect">
            <a:avLst/>
          </a:prstGeom>
          <a:noFill/>
          <a:ln>
            <a:noFill/>
          </a:ln>
        </p:spPr>
      </p:pic>
      <p:pic>
        <p:nvPicPr>
          <p:cNvPr descr="Fruit and vegetables vector image | Public domain vectors" id="109" name="Google Shape;109;p17"/>
          <p:cNvPicPr preferRelativeResize="0"/>
          <p:nvPr/>
        </p:nvPicPr>
        <p:blipFill>
          <a:blip r:embed="rId10">
            <a:alphaModFix/>
          </a:blip>
          <a:stretch>
            <a:fillRect/>
          </a:stretch>
        </p:blipFill>
        <p:spPr>
          <a:xfrm>
            <a:off x="7637075" y="3209850"/>
            <a:ext cx="1244775" cy="565425"/>
          </a:xfrm>
          <a:prstGeom prst="rect">
            <a:avLst/>
          </a:prstGeom>
          <a:noFill/>
          <a:ln>
            <a:noFill/>
          </a:ln>
        </p:spPr>
      </p:pic>
      <p:pic>
        <p:nvPicPr>
          <p:cNvPr id="110" name="Google Shape;110;p17"/>
          <p:cNvPicPr preferRelativeResize="0"/>
          <p:nvPr/>
        </p:nvPicPr>
        <p:blipFill>
          <a:blip r:embed="rId11">
            <a:alphaModFix/>
          </a:blip>
          <a:stretch>
            <a:fillRect/>
          </a:stretch>
        </p:blipFill>
        <p:spPr>
          <a:xfrm>
            <a:off x="7630752" y="4232825"/>
            <a:ext cx="1244776" cy="461700"/>
          </a:xfrm>
          <a:prstGeom prst="rect">
            <a:avLst/>
          </a:prstGeom>
          <a:noFill/>
          <a:ln>
            <a:noFill/>
          </a:ln>
        </p:spPr>
      </p:pic>
      <p:pic>
        <p:nvPicPr>
          <p:cNvPr id="111" name="Google Shape;111;p17"/>
          <p:cNvPicPr preferRelativeResize="0"/>
          <p:nvPr/>
        </p:nvPicPr>
        <p:blipFill>
          <a:blip r:embed="rId12">
            <a:alphaModFix/>
          </a:blip>
          <a:stretch>
            <a:fillRect/>
          </a:stretch>
        </p:blipFill>
        <p:spPr>
          <a:xfrm>
            <a:off x="6180276" y="4232825"/>
            <a:ext cx="1244775" cy="461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8"/>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a:t>
            </a:r>
            <a:endParaRPr/>
          </a:p>
        </p:txBody>
      </p:sp>
      <p:sp>
        <p:nvSpPr>
          <p:cNvPr id="117" name="Google Shape;117;p18"/>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chemeClr val="dk1"/>
                </a:solidFill>
                <a:highlight>
                  <a:srgbClr val="FFFFFF"/>
                </a:highlight>
                <a:latin typeface="Comfortaa"/>
                <a:ea typeface="Comfortaa"/>
                <a:cs typeface="Comfortaa"/>
                <a:sym typeface="Comfortaa"/>
              </a:rPr>
              <a:t>When the Treaty of Waitangi was signed in 1840, Māori land holdings encompassed most of New Zealand. Within a century, that had diminished to a few pockets of land.</a:t>
            </a:r>
            <a:endParaRPr sz="1400">
              <a:solidFill>
                <a:schemeClr val="dk1"/>
              </a:solidFill>
              <a:highlight>
                <a:srgbClr val="FFFFFF"/>
              </a:highlight>
              <a:latin typeface="Comfortaa"/>
              <a:ea typeface="Comfortaa"/>
              <a:cs typeface="Comfortaa"/>
              <a:sym typeface="Comfortaa"/>
            </a:endParaRPr>
          </a:p>
          <a:p>
            <a:pPr indent="0" lvl="0" marL="0" rtl="0" algn="l">
              <a:lnSpc>
                <a:spcPct val="100000"/>
              </a:lnSpc>
              <a:spcBef>
                <a:spcPts val="0"/>
              </a:spcBef>
              <a:spcAft>
                <a:spcPts val="0"/>
              </a:spcAft>
              <a:buNone/>
            </a:pPr>
            <a:r>
              <a:t/>
            </a:r>
            <a:endParaRPr sz="1400">
              <a:solidFill>
                <a:schemeClr val="dk1"/>
              </a:solidFill>
              <a:highlight>
                <a:srgbClr val="FFFFFF"/>
              </a:highlight>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rgbClr val="333333"/>
                </a:solidFill>
                <a:highlight>
                  <a:schemeClr val="lt1"/>
                </a:highlight>
                <a:latin typeface="Comfortaa"/>
                <a:ea typeface="Comfortaa"/>
                <a:cs typeface="Comfortaa"/>
                <a:sym typeface="Comfortaa"/>
              </a:rPr>
              <a:t>Read the article at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about what was lost after the Treaty of Waitangi was signed.</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rgbClr val="333333"/>
                </a:solidFill>
                <a:highlight>
                  <a:schemeClr val="lt1"/>
                </a:highlight>
                <a:latin typeface="Comfortaa"/>
                <a:ea typeface="Comfortaa"/>
                <a:cs typeface="Comfortaa"/>
                <a:sym typeface="Comfortaa"/>
              </a:rPr>
              <a:t>Summarise in bullet points the main items in your Global </a:t>
            </a:r>
            <a:r>
              <a:rPr lang="en" sz="1400">
                <a:solidFill>
                  <a:schemeClr val="dk1"/>
                </a:solidFill>
                <a:latin typeface="Comfortaa"/>
                <a:ea typeface="Comfortaa"/>
                <a:cs typeface="Comfortaa"/>
                <a:sym typeface="Comfortaa"/>
              </a:rPr>
              <a:t>Studies books.</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omfortaa"/>
                <a:ea typeface="Comfortaa"/>
                <a:cs typeface="Comfortaa"/>
                <a:sym typeface="Comfortaa"/>
              </a:rPr>
              <a:t>Illustrate your bullet points as a drawing</a:t>
            </a:r>
            <a:r>
              <a:rPr lang="en" sz="1400">
                <a:solidFill>
                  <a:srgbClr val="333333"/>
                </a:solidFill>
                <a:highlight>
                  <a:schemeClr val="lt1"/>
                </a:highlight>
                <a:latin typeface="Comfortaa"/>
                <a:ea typeface="Comfortaa"/>
                <a:cs typeface="Comfortaa"/>
                <a:sym typeface="Comfortaa"/>
              </a:rPr>
              <a:t>. </a:t>
            </a:r>
            <a:endParaRPr sz="1400">
              <a:solidFill>
                <a:schemeClr val="dk1"/>
              </a:solidFill>
              <a:highlight>
                <a:srgbClr val="FFFFFF"/>
              </a:highlight>
              <a:latin typeface="Comfortaa"/>
              <a:ea typeface="Comfortaa"/>
              <a:cs typeface="Comfortaa"/>
              <a:sym typeface="Comfortaa"/>
            </a:endParaRPr>
          </a:p>
        </p:txBody>
      </p:sp>
      <p:pic>
        <p:nvPicPr>
          <p:cNvPr id="118" name="Google Shape;118;p18"/>
          <p:cNvPicPr preferRelativeResize="0"/>
          <p:nvPr/>
        </p:nvPicPr>
        <p:blipFill>
          <a:blip r:embed="rId4">
            <a:alphaModFix/>
          </a:blip>
          <a:stretch>
            <a:fillRect/>
          </a:stretch>
        </p:blipFill>
        <p:spPr>
          <a:xfrm>
            <a:off x="2509025" y="2251925"/>
            <a:ext cx="4042325" cy="2545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Was Lost</a:t>
            </a:r>
            <a:endParaRPr/>
          </a:p>
        </p:txBody>
      </p:sp>
      <p:sp>
        <p:nvSpPr>
          <p:cNvPr id="124" name="Google Shape;124;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 sz="1200">
                <a:solidFill>
                  <a:schemeClr val="dk1"/>
                </a:solidFill>
                <a:highlight>
                  <a:srgbClr val="FFFFFF"/>
                </a:highlight>
              </a:rPr>
              <a:t>There were some purchases of Māori land made before the Treaty was signed. The most significant by the New Zealand Company, whose business was buying land in New Zealand and then on-selling parcels of it to prospective settlers in Britain.</a:t>
            </a:r>
            <a:endParaRPr sz="1200">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lang="en" sz="1200">
                <a:solidFill>
                  <a:schemeClr val="dk1"/>
                </a:solidFill>
                <a:highlight>
                  <a:srgbClr val="FFFFFF"/>
                </a:highlight>
              </a:rPr>
              <a:t>Starting in 1839, the Company went on a buying spree in the lower North Island and upper South Island. The towns of Wellington, Nelson, Whanganui and New Plymouth were all eventually established on this land. </a:t>
            </a:r>
            <a:endParaRPr sz="1200">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lang="en" sz="1200">
                <a:solidFill>
                  <a:schemeClr val="dk1"/>
                </a:solidFill>
                <a:highlight>
                  <a:srgbClr val="FFFFFF"/>
                </a:highlight>
              </a:rPr>
              <a:t>In Wellington, there were conflicting claims to the land and some chiefs believed they were legitimising their claim, rather than extinguishing it. The Māori and European concepts of land ownership were at odds.</a:t>
            </a:r>
            <a:endParaRPr sz="1200">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lang="en" sz="1200">
                <a:solidFill>
                  <a:schemeClr val="dk1"/>
                </a:solidFill>
                <a:highlight>
                  <a:srgbClr val="FFFFFF"/>
                </a:highlight>
              </a:rPr>
              <a:t>After the Treaty was signed, a land commissioner, </a:t>
            </a:r>
            <a:r>
              <a:rPr lang="en" sz="1200">
                <a:solidFill>
                  <a:srgbClr val="000000"/>
                </a:solidFill>
                <a:highlight>
                  <a:srgbClr val="FFFFFF"/>
                </a:highlight>
                <a:uFill>
                  <a:noFill/>
                </a:uFill>
                <a:hlinkClick r:id="rId3">
                  <a:extLst>
                    <a:ext uri="{A12FA001-AC4F-418D-AE19-62706E023703}">
                      <ahyp:hlinkClr val="tx"/>
                    </a:ext>
                  </a:extLst>
                </a:hlinkClick>
              </a:rPr>
              <a:t>William Spain</a:t>
            </a:r>
            <a:r>
              <a:rPr lang="en" sz="1200">
                <a:solidFill>
                  <a:schemeClr val="dk1"/>
                </a:solidFill>
                <a:highlight>
                  <a:srgbClr val="FFFFFF"/>
                </a:highlight>
              </a:rPr>
              <a:t>, was tasked with investigating the legitimacy of all pre-Treaty land purchases by Europeans. By this time, settlers who had bought land in the New Zealand Company settlements were beginning to arrive.</a:t>
            </a:r>
            <a:endParaRPr sz="1200">
              <a:solidFill>
                <a:schemeClr val="dk1"/>
              </a:solidFill>
              <a:highlight>
                <a:srgbClr val="FFFFFF"/>
              </a:highlight>
            </a:endParaRPr>
          </a:p>
          <a:p>
            <a:pPr indent="0" lvl="0" marL="0" rtl="0" algn="l">
              <a:spcBef>
                <a:spcPts val="1200"/>
              </a:spcBef>
              <a:spcAft>
                <a:spcPts val="1200"/>
              </a:spcAft>
              <a:buNone/>
            </a:pPr>
            <a:r>
              <a:rPr lang="en" sz="1200">
                <a:solidFill>
                  <a:schemeClr val="dk1"/>
                </a:solidFill>
                <a:highlight>
                  <a:srgbClr val="FFFFFF"/>
                </a:highlight>
              </a:rPr>
              <a:t>Despite his reservations about most of the purchases, Spain ultimately found that at least part of each of the purchases was legitimate, with the exception of a purchase at Porirua. In many cases the New Zealand Company was made to pay compensation to Māori.</a:t>
            </a:r>
            <a:endParaRPr sz="1200">
              <a:solidFill>
                <a:schemeClr val="dk1"/>
              </a:solidFill>
              <a:highlight>
                <a:srgbClr val="FFFFFF"/>
              </a:highlight>
            </a:endParaRPr>
          </a:p>
        </p:txBody>
      </p:sp>
      <p:sp>
        <p:nvSpPr>
          <p:cNvPr id="125" name="Google Shape;125;p19"/>
          <p:cNvSpPr txBox="1"/>
          <p:nvPr/>
        </p:nvSpPr>
        <p:spPr>
          <a:xfrm>
            <a:off x="311700" y="1192525"/>
            <a:ext cx="85206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500">
              <a:solidFill>
                <a:srgbClr val="4A4A4C"/>
              </a:solidFill>
              <a:highlight>
                <a:srgbClr val="FFFFFF"/>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a:t>
            </a:r>
            <a:endParaRPr/>
          </a:p>
        </p:txBody>
      </p:sp>
      <p:sp>
        <p:nvSpPr>
          <p:cNvPr id="131" name="Google Shape;131;p20"/>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232323"/>
                </a:solidFill>
                <a:highlight>
                  <a:srgbClr val="FFFFFF"/>
                </a:highlight>
              </a:rPr>
              <a:t>Whatever the treasure, many of us possess something we feel is invaluable. Something that only grows more special with time.</a:t>
            </a:r>
            <a:r>
              <a:rPr lang="en" sz="1450">
                <a:solidFill>
                  <a:srgbClr val="232323"/>
                </a:solidFill>
                <a:highlight>
                  <a:srgbClr val="FFFFFF"/>
                </a:highlight>
              </a:rPr>
              <a:t> </a:t>
            </a:r>
            <a:endParaRPr sz="1800">
              <a:solidFill>
                <a:schemeClr val="dk1"/>
              </a:solidFill>
              <a:highlight>
                <a:schemeClr val="lt1"/>
              </a:highlight>
            </a:endParaRPr>
          </a:p>
          <a:p>
            <a:pPr indent="0" lvl="0" marL="0" rtl="0" algn="l">
              <a:lnSpc>
                <a:spcPct val="100000"/>
              </a:lnSpc>
              <a:spcBef>
                <a:spcPts val="1200"/>
              </a:spcBef>
              <a:spcAft>
                <a:spcPts val="0"/>
              </a:spcAft>
              <a:buNone/>
            </a:pPr>
            <a:r>
              <a:rPr lang="en" sz="1800">
                <a:solidFill>
                  <a:schemeClr val="dk1"/>
                </a:solidFill>
              </a:rPr>
              <a:t>Click on this </a:t>
            </a:r>
            <a:r>
              <a:rPr lang="en" sz="1800" u="sng">
                <a:solidFill>
                  <a:schemeClr val="hlink"/>
                </a:solidFill>
                <a:hlinkClick r:id="rId3"/>
              </a:rPr>
              <a:t>link</a:t>
            </a:r>
            <a:r>
              <a:rPr lang="en" sz="1800">
                <a:solidFill>
                  <a:schemeClr val="dk1"/>
                </a:solidFill>
                <a:highlight>
                  <a:schemeClr val="lt1"/>
                </a:highlight>
              </a:rPr>
              <a:t> how to properly care for inherited treasures</a:t>
            </a:r>
            <a:r>
              <a:rPr lang="en" sz="1800">
                <a:solidFill>
                  <a:schemeClr val="dk1"/>
                </a:solidFill>
                <a:highlight>
                  <a:schemeClr val="lt1"/>
                </a:highlight>
              </a:rPr>
              <a:t>.</a:t>
            </a:r>
            <a:endParaRPr sz="1800">
              <a:solidFill>
                <a:schemeClr val="dk1"/>
              </a:solidFill>
              <a:highlight>
                <a:schemeClr val="lt1"/>
              </a:highlight>
            </a:endParaRPr>
          </a:p>
          <a:p>
            <a:pPr indent="0" lvl="0" marL="457200" rtl="0" algn="l">
              <a:lnSpc>
                <a:spcPct val="100000"/>
              </a:lnSpc>
              <a:spcBef>
                <a:spcPts val="0"/>
              </a:spcBef>
              <a:spcAft>
                <a:spcPts val="0"/>
              </a:spcAft>
              <a:buNone/>
            </a:pPr>
            <a:r>
              <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In your Global Studies book, write the date and the heading “Properly Caring For Inherited Treasures.” </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In small groups, </a:t>
            </a:r>
            <a:r>
              <a:rPr lang="en" sz="1800">
                <a:solidFill>
                  <a:schemeClr val="dk1"/>
                </a:solidFill>
              </a:rPr>
              <a:t>choose one inherited treasure and write 10 reasons for why the supply or demand for that product should increase or decrease.</a:t>
            </a:r>
            <a:endParaRPr sz="1800">
              <a:solidFill>
                <a:schemeClr val="dk1"/>
              </a:solidFill>
              <a:highlight>
                <a:schemeClr val="lt1"/>
              </a:highlight>
            </a:endParaRPr>
          </a:p>
        </p:txBody>
      </p:sp>
      <p:pic>
        <p:nvPicPr>
          <p:cNvPr id="132" name="Google Shape;132;p20"/>
          <p:cNvPicPr preferRelativeResize="0"/>
          <p:nvPr/>
        </p:nvPicPr>
        <p:blipFill>
          <a:blip r:embed="rId4">
            <a:alphaModFix/>
          </a:blip>
          <a:stretch>
            <a:fillRect/>
          </a:stretch>
        </p:blipFill>
        <p:spPr>
          <a:xfrm>
            <a:off x="6631375" y="267175"/>
            <a:ext cx="2277975" cy="1405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Properly Caring For Inherited Treasures</a:t>
            </a:r>
            <a:endParaRPr/>
          </a:p>
        </p:txBody>
      </p:sp>
      <p:sp>
        <p:nvSpPr>
          <p:cNvPr id="138" name="Google Shape;138;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a:solidFill>
                  <a:schemeClr val="dk1"/>
                </a:solidFill>
                <a:highlight>
                  <a:srgbClr val="FFFFFF"/>
                </a:highlight>
              </a:rPr>
              <a:t>For clothing, roll, don’t fold</a:t>
            </a:r>
            <a:endParaRPr b="1" sz="1700">
              <a:solidFill>
                <a:schemeClr val="dk1"/>
              </a:solidFill>
              <a:highlight>
                <a:srgbClr val="FFFFFF"/>
              </a:highlight>
            </a:endParaRPr>
          </a:p>
          <a:p>
            <a:pPr indent="0" lvl="0" marL="0" rtl="0" algn="l">
              <a:spcBef>
                <a:spcPts val="1400"/>
              </a:spcBef>
              <a:spcAft>
                <a:spcPts val="0"/>
              </a:spcAft>
              <a:buClr>
                <a:schemeClr val="dk1"/>
              </a:buClr>
              <a:buSzPts val="1100"/>
              <a:buFont typeface="Arial"/>
              <a:buNone/>
            </a:pPr>
            <a:r>
              <a:rPr lang="en" sz="1450">
                <a:solidFill>
                  <a:srgbClr val="232323"/>
                </a:solidFill>
                <a:highlight>
                  <a:srgbClr val="FFFFFF"/>
                </a:highlight>
              </a:rPr>
              <a:t>Stowing away a wedding dress or your old baby clothes? If there’s a piece of clothing you want to last for many years, it’s best not to fold it, says Pike. “Annual inspection is also recommended to inspect for moth or silverfish damage.” A material called tyvek can be used to roll special clothing items or fragile garments such as piupiu.</a:t>
            </a:r>
            <a:r>
              <a:rPr lang="en" sz="1450">
                <a:solidFill>
                  <a:schemeClr val="hlink"/>
                </a:solidFill>
                <a:highlight>
                  <a:srgbClr val="FFFFFF"/>
                </a:highlight>
                <a:uFill>
                  <a:noFill/>
                </a:uFill>
                <a:hlinkClick r:id="rId3"/>
              </a:rPr>
              <a:t> </a:t>
            </a:r>
            <a:endParaRPr sz="1450">
              <a:solidFill>
                <a:schemeClr val="hlink"/>
              </a:solidFill>
              <a:highlight>
                <a:srgbClr val="FFFFFF"/>
              </a:highlight>
            </a:endParaRPr>
          </a:p>
          <a:p>
            <a:pPr indent="0" lvl="0" marL="0" rtl="0" algn="l">
              <a:spcBef>
                <a:spcPts val="1400"/>
              </a:spcBef>
              <a:spcAft>
                <a:spcPts val="0"/>
              </a:spcAft>
              <a:buClr>
                <a:schemeClr val="dk1"/>
              </a:buClr>
              <a:buSzPts val="1100"/>
              <a:buFont typeface="Arial"/>
              <a:buNone/>
            </a:pPr>
            <a:r>
              <a:rPr b="1" lang="en" sz="1700">
                <a:solidFill>
                  <a:schemeClr val="dk1"/>
                </a:solidFill>
                <a:highlight>
                  <a:srgbClr val="FFFFFF"/>
                </a:highlight>
              </a:rPr>
              <a:t>Go digital</a:t>
            </a:r>
            <a:endParaRPr b="1" sz="1700">
              <a:solidFill>
                <a:schemeClr val="dk1"/>
              </a:solidFill>
              <a:highlight>
                <a:srgbClr val="FFFFFF"/>
              </a:highlight>
            </a:endParaRPr>
          </a:p>
          <a:p>
            <a:pPr indent="0" lvl="0" marL="0" rtl="0" algn="l">
              <a:spcBef>
                <a:spcPts val="1400"/>
              </a:spcBef>
              <a:spcAft>
                <a:spcPts val="0"/>
              </a:spcAft>
              <a:buClr>
                <a:schemeClr val="dk1"/>
              </a:buClr>
              <a:buSzPts val="1100"/>
              <a:buFont typeface="Arial"/>
              <a:buNone/>
            </a:pPr>
            <a:r>
              <a:rPr lang="en" sz="1450">
                <a:solidFill>
                  <a:srgbClr val="232323"/>
                </a:solidFill>
                <a:highlight>
                  <a:srgbClr val="FFFFFF"/>
                </a:highlight>
              </a:rPr>
              <a:t>Are the pages of the family photo album getting tatty? To avoid wear and tear, Pike says to store photos digitally. “Treasures should also be enjoyed so with items like an inherited photograph album, consider scanning some of them to share with family and keep the stories about the family members alive.”</a:t>
            </a:r>
            <a:endParaRPr sz="1450">
              <a:solidFill>
                <a:srgbClr val="232323"/>
              </a:solidFill>
              <a:highlight>
                <a:srgbClr val="FFFFFF"/>
              </a:highlight>
            </a:endParaRPr>
          </a:p>
          <a:p>
            <a:pPr indent="0" lvl="0" marL="0" rtl="0" algn="l">
              <a:spcBef>
                <a:spcPts val="1400"/>
              </a:spcBef>
              <a:spcAft>
                <a:spcPts val="0"/>
              </a:spcAft>
              <a:buClr>
                <a:schemeClr val="dk1"/>
              </a:buClr>
              <a:buSzPts val="1100"/>
              <a:buFont typeface="Arial"/>
              <a:buNone/>
            </a:pPr>
            <a:r>
              <a:t/>
            </a:r>
            <a:endParaRPr sz="1450">
              <a:solidFill>
                <a:srgbClr val="232323"/>
              </a:solidFill>
              <a:highlight>
                <a:srgbClr val="FFFFFF"/>
              </a:highlight>
            </a:endParaRPr>
          </a:p>
          <a:p>
            <a:pPr indent="0" lvl="0" marL="0" rtl="0" algn="l">
              <a:spcBef>
                <a:spcPts val="1400"/>
              </a:spcBef>
              <a:spcAft>
                <a:spcPts val="1200"/>
              </a:spcAft>
              <a:buNone/>
            </a:pPr>
            <a:r>
              <a:t/>
            </a:r>
            <a:endParaRPr sz="1200">
              <a:solidFill>
                <a:schemeClr val="dk1"/>
              </a:solidFill>
              <a:highlight>
                <a:srgbClr val="FFFFFF"/>
              </a:highlight>
            </a:endParaRPr>
          </a:p>
        </p:txBody>
      </p:sp>
      <p:sp>
        <p:nvSpPr>
          <p:cNvPr id="139" name="Google Shape;139;p21"/>
          <p:cNvSpPr txBox="1"/>
          <p:nvPr/>
        </p:nvSpPr>
        <p:spPr>
          <a:xfrm>
            <a:off x="311700" y="1192525"/>
            <a:ext cx="85206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500">
              <a:solidFill>
                <a:srgbClr val="4A4A4C"/>
              </a:solidFill>
              <a:highlight>
                <a:srgbClr val="FFFFFF"/>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